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20"/>
  </p:notesMasterIdLst>
  <p:sldIdLst>
    <p:sldId id="256" r:id="rId2"/>
    <p:sldId id="27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5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1F22"/>
    <a:srgbClr val="B1BA77"/>
    <a:srgbClr val="004B2C"/>
    <a:srgbClr val="0B74D2"/>
    <a:srgbClr val="97BCD9"/>
    <a:srgbClr val="CEF2F2"/>
    <a:srgbClr val="CDD9A3"/>
    <a:srgbClr val="DEE3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5B33F031-95EC-DF4E-A11F-0A120DFEC679}" type="datetime1">
              <a:rPr lang="en-US"/>
              <a:pPr>
                <a:defRPr/>
              </a:pPr>
              <a:t>9/17/2018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FEB88240-D3B2-F14E-91D4-51DF13EB4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769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4930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3465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1478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3741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2461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9059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647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395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5367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5292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0798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5532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9243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7475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978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B1BA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gray">
          <a:xfrm>
            <a:off x="0" y="6400800"/>
            <a:ext cx="9144000" cy="457200"/>
          </a:xfrm>
          <a:prstGeom prst="rect">
            <a:avLst/>
          </a:prstGeom>
          <a:solidFill>
            <a:srgbClr val="F11F2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r>
              <a:rPr lang="en-US">
                <a:cs typeface="Arial" charset="0"/>
              </a:rPr>
              <a:t> </a:t>
            </a:r>
          </a:p>
        </p:txBody>
      </p:sp>
      <p:pic>
        <p:nvPicPr>
          <p:cNvPr id="3" name="Picture 3" descr="Pearson_Bound_Whit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238" y="6356350"/>
            <a:ext cx="1655762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Pearson_Strap_Bound_Whit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6350"/>
            <a:ext cx="190817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todaro_mechanicals_v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4927600" cy="642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8027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982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0"/>
            <a:ext cx="21145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1912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68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018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1285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376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81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916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2757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8024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74771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47800"/>
            <a:ext cx="8382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Rectangle 2"/>
          <p:cNvSpPr>
            <a:spLocks noChangeArrowheads="1"/>
          </p:cNvSpPr>
          <p:nvPr/>
        </p:nvSpPr>
        <p:spPr bwMode="gray">
          <a:xfrm>
            <a:off x="0" y="6397625"/>
            <a:ext cx="9144000" cy="457200"/>
          </a:xfrm>
          <a:prstGeom prst="rect">
            <a:avLst/>
          </a:prstGeom>
          <a:solidFill>
            <a:srgbClr val="F11F2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endParaRPr lang="en-US">
              <a:cs typeface="Arial" charset="0"/>
            </a:endParaRP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gray">
          <a:xfrm>
            <a:off x="392113" y="6553200"/>
            <a:ext cx="5399087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900">
                <a:solidFill>
                  <a:schemeClr val="bg1"/>
                </a:solidFill>
                <a:latin typeface="Verdana" charset="0"/>
                <a:cs typeface="Verdana" charset="0"/>
              </a:rPr>
              <a:t>Copyright ©2015 Pearson Education, Inc. All rights reserved.</a:t>
            </a:r>
            <a:endParaRPr lang="en-GB" sz="900">
              <a:solidFill>
                <a:schemeClr val="bg1"/>
              </a:solidFill>
              <a:latin typeface="Verdana" charset="0"/>
              <a:cs typeface="Verdana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gray">
          <a:xfrm>
            <a:off x="8326437" y="6553200"/>
            <a:ext cx="360363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GB" sz="900" dirty="0" smtClean="0">
                <a:solidFill>
                  <a:schemeClr val="bg1"/>
                </a:solidFill>
                <a:latin typeface="Verdana" charset="0"/>
              </a:rPr>
              <a:t>4-</a:t>
            </a:r>
            <a:fld id="{1FE7AE8A-D3DD-B24D-9AF9-FBCF50A912AC}" type="slidenum">
              <a:rPr lang="en-GB" sz="900">
                <a:solidFill>
                  <a:schemeClr val="bg1"/>
                </a:solidFill>
                <a:latin typeface="Verdana" charset="0"/>
              </a:rPr>
              <a:pPr algn="r"/>
              <a:t>‹#›</a:t>
            </a:fld>
            <a:r>
              <a:rPr lang="en-GB" sz="900" dirty="0">
                <a:solidFill>
                  <a:schemeClr val="bg1"/>
                </a:solidFill>
                <a:latin typeface="Verdana" charset="0"/>
              </a:rPr>
              <a:t> </a:t>
            </a:r>
          </a:p>
        </p:txBody>
      </p:sp>
      <p:pic>
        <p:nvPicPr>
          <p:cNvPr id="9" name="Picture 7" descr="corner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" y="0"/>
            <a:ext cx="113506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ヒラギノ角ゴ Pro W3" pitchFamily="-1" charset="-128"/>
          <a:cs typeface="ヒラギノ角ゴ Pro W3" pitchFamily="-1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ヒラギノ角ゴ Pro W3" pitchFamily="-1" charset="-128"/>
          <a:cs typeface="ヒラギノ角ゴ Pro W3" pitchFamily="-1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title" idx="4294967295"/>
          </p:nvPr>
        </p:nvSpPr>
        <p:spPr>
          <a:xfrm>
            <a:off x="4953000" y="1981200"/>
            <a:ext cx="4114800" cy="3048000"/>
          </a:xfrm>
        </p:spPr>
        <p:txBody>
          <a:bodyPr anchor="t"/>
          <a:lstStyle/>
          <a:p>
            <a:pPr algn="ctr"/>
            <a: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  <a:t>Chapter </a:t>
            </a:r>
            <a:r>
              <a:rPr lang="en-AU" sz="2800" dirty="0" smtClean="0">
                <a:latin typeface="Verdana" charset="0"/>
                <a:ea typeface="ヒラギノ角ゴ Pro W3" charset="0"/>
                <a:cs typeface="ヒラギノ角ゴ Pro W3" charset="0"/>
              </a:rPr>
              <a:t>4</a:t>
            </a:r>
            <a: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  <a:t/>
            </a:r>
            <a:b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</a:br>
            <a: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  <a:t/>
            </a:r>
            <a:b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</a:br>
            <a:r>
              <a:rPr lang="en-US" sz="2800" dirty="0"/>
              <a:t>Contemporary Models of Development </a:t>
            </a:r>
            <a:r>
              <a:rPr lang="en-US" sz="2800"/>
              <a:t>and </a:t>
            </a:r>
            <a:r>
              <a:rPr lang="en-US" sz="2800" smtClean="0"/>
              <a:t>Underdevelopment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/>
              <a:t>4.4 Further Problems of Multiple Equilibria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/>
              <a:t>Inefficient Advantages of Incumbency</a:t>
            </a:r>
          </a:p>
          <a:p>
            <a:pPr eaLnBrk="1" hangingPunct="1"/>
            <a:r>
              <a:rPr lang="en-US"/>
              <a:t>Behavior and Norms</a:t>
            </a:r>
          </a:p>
          <a:p>
            <a:pPr eaLnBrk="1" hangingPunct="1"/>
            <a:r>
              <a:rPr lang="en-US"/>
              <a:t>Linkages</a:t>
            </a:r>
          </a:p>
          <a:p>
            <a:pPr eaLnBrk="1" hangingPunct="1"/>
            <a:r>
              <a:rPr lang="en-US"/>
              <a:t>Inequality, Multiple Equilibria, and Growth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/>
              <a:t>4.5 Michael Kremer</a:t>
            </a:r>
            <a:r>
              <a:rPr lang="ja-JP" altLang="en-US" sz="2800"/>
              <a:t>’</a:t>
            </a:r>
            <a:r>
              <a:rPr lang="en-US" sz="2800"/>
              <a:t>s O-Ring Theory of Economic Development</a:t>
            </a:r>
            <a:endParaRPr lang="en-GB" sz="2800"/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/>
              <a:t>The O-Ring Model</a:t>
            </a:r>
          </a:p>
          <a:p>
            <a:pPr lvl="1" eaLnBrk="1" hangingPunct="1"/>
            <a:r>
              <a:rPr lang="en-US"/>
              <a:t>Production is modeled with strong complementarities among inputs</a:t>
            </a:r>
          </a:p>
          <a:p>
            <a:pPr lvl="1" eaLnBrk="1" hangingPunct="1"/>
            <a:r>
              <a:rPr lang="en-US"/>
              <a:t>Positive assortative matching in production</a:t>
            </a:r>
          </a:p>
          <a:p>
            <a:pPr eaLnBrk="1" hangingPunct="1"/>
            <a:r>
              <a:rPr lang="en-US"/>
              <a:t>Implications of strong complementarities for economic development and the distribution of income across countries</a:t>
            </a:r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“O-Ring” Theory: A Simple Illustration of the basic </a:t>
            </a:r>
            <a:r>
              <a:rPr lang="en-US" dirty="0" smtClean="0"/>
              <a:t>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HR Department has 4 workers- 2 H-types and 2 L-types; In a </a:t>
            </a:r>
            <a:r>
              <a:rPr lang="en-US" dirty="0" smtClean="0"/>
              <a:t>simplified model </a:t>
            </a:r>
            <a:r>
              <a:rPr lang="en-US" dirty="0"/>
              <a:t>let Q = </a:t>
            </a:r>
            <a:r>
              <a:rPr lang="en-US" dirty="0" err="1" smtClean="0"/>
              <a:t>q</a:t>
            </a:r>
            <a:r>
              <a:rPr lang="en-US" baseline="-25000" dirty="0" err="1" smtClean="0"/>
              <a:t>i</a:t>
            </a:r>
            <a:r>
              <a:rPr lang="en-US" dirty="0" err="1" smtClean="0"/>
              <a:t>q</a:t>
            </a:r>
            <a:r>
              <a:rPr lang="en-US" baseline="-25000" dirty="0" err="1" smtClean="0"/>
              <a:t>j</a:t>
            </a:r>
            <a:endParaRPr lang="en-US" baseline="-25000" dirty="0"/>
          </a:p>
          <a:p>
            <a:r>
              <a:rPr lang="en-US" dirty="0"/>
              <a:t>How to allocate?</a:t>
            </a:r>
            <a:br>
              <a:rPr lang="en-US" dirty="0"/>
            </a:br>
            <a:r>
              <a:rPr lang="en-US" dirty="0"/>
              <a:t>  {HH, LL}; </a:t>
            </a:r>
            <a:r>
              <a:rPr lang="en-US" dirty="0" smtClean="0"/>
              <a:t>or {HL</a:t>
            </a:r>
            <a:r>
              <a:rPr lang="en-US" dirty="0"/>
              <a:t>, LH}? </a:t>
            </a: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know that H</a:t>
            </a:r>
            <a:r>
              <a:rPr lang="en-US" baseline="30000" dirty="0"/>
              <a:t>2</a:t>
            </a:r>
            <a:r>
              <a:rPr lang="en-US" dirty="0"/>
              <a:t> + L</a:t>
            </a:r>
            <a:r>
              <a:rPr lang="en-US" baseline="30000" dirty="0"/>
              <a:t>2</a:t>
            </a:r>
            <a:r>
              <a:rPr lang="en-US" dirty="0"/>
              <a:t> &gt; 2HL because</a:t>
            </a:r>
            <a:r>
              <a:rPr lang="en-US" dirty="0" smtClean="0"/>
              <a:t>: (</a:t>
            </a:r>
            <a:r>
              <a:rPr lang="en-US" dirty="0"/>
              <a:t>H–L)</a:t>
            </a:r>
            <a:r>
              <a:rPr lang="en-US" baseline="30000" dirty="0"/>
              <a:t>2</a:t>
            </a:r>
            <a:r>
              <a:rPr lang="en-US" dirty="0"/>
              <a:t> &gt; </a:t>
            </a:r>
            <a:r>
              <a:rPr lang="en-US" dirty="0" smtClean="0"/>
              <a:t>0</a:t>
            </a:r>
            <a:endParaRPr lang="en-US" dirty="0"/>
          </a:p>
          <a:p>
            <a:r>
              <a:rPr lang="en-US" dirty="0" smtClean="0"/>
              <a:t>So </a:t>
            </a:r>
            <a:r>
              <a:rPr lang="en-US" dirty="0"/>
              <a:t>with strong complementarity it always pays to do </a:t>
            </a:r>
            <a:r>
              <a:rPr lang="en-US" dirty="0" err="1"/>
              <a:t>assortative</a:t>
            </a:r>
            <a:r>
              <a:rPr lang="en-US" dirty="0"/>
              <a:t> matching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3874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eaLnBrk="1" hangingPunct="1"/>
            <a:r>
              <a:rPr lang="en-US" sz="2800"/>
              <a:t>4.6  Economic Development as Self-Discovery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534400" cy="4800600"/>
          </a:xfrm>
        </p:spPr>
        <p:txBody>
          <a:bodyPr rIns="91440"/>
          <a:lstStyle/>
          <a:p>
            <a:pPr eaLnBrk="1" hangingPunct="1"/>
            <a:r>
              <a:rPr lang="en-US" sz="2600" dirty="0" err="1"/>
              <a:t>Hausmann</a:t>
            </a:r>
            <a:r>
              <a:rPr lang="en-US" sz="2600" dirty="0"/>
              <a:t> and </a:t>
            </a:r>
            <a:r>
              <a:rPr lang="en-US" sz="2600" dirty="0" err="1"/>
              <a:t>Rodrik</a:t>
            </a:r>
            <a:r>
              <a:rPr lang="en-US" sz="2600" dirty="0"/>
              <a:t>: A Problem of Information</a:t>
            </a:r>
          </a:p>
          <a:p>
            <a:pPr eaLnBrk="1" hangingPunct="1"/>
            <a:r>
              <a:rPr lang="en-US" sz="2600" dirty="0"/>
              <a:t>Not enough to say developing countries should produce </a:t>
            </a:r>
            <a:r>
              <a:rPr lang="ja-JP" altLang="en-US" sz="2600" dirty="0"/>
              <a:t>“</a:t>
            </a:r>
            <a:r>
              <a:rPr lang="en-US" sz="2600" dirty="0"/>
              <a:t>labor intensive products,</a:t>
            </a:r>
            <a:r>
              <a:rPr lang="ja-JP" altLang="en-US" sz="2600" dirty="0"/>
              <a:t>”</a:t>
            </a:r>
            <a:r>
              <a:rPr lang="en-US" sz="2600" dirty="0"/>
              <a:t> because there are thousands of them</a:t>
            </a:r>
          </a:p>
          <a:p>
            <a:pPr eaLnBrk="1" hangingPunct="1"/>
            <a:r>
              <a:rPr lang="en-US" sz="2600" dirty="0"/>
              <a:t>Industrial policy may help to identify true direct and indirect domestic costs of potential </a:t>
            </a:r>
            <a:r>
              <a:rPr lang="en-US" sz="2600" dirty="0" smtClean="0"/>
              <a:t>products in which </a:t>
            </a:r>
            <a:r>
              <a:rPr lang="en-US" sz="2600" dirty="0"/>
              <a:t>to </a:t>
            </a:r>
            <a:r>
              <a:rPr lang="en-US" sz="2600" dirty="0" smtClean="0"/>
              <a:t>specialize </a:t>
            </a:r>
            <a:r>
              <a:rPr lang="en-US" sz="2600" dirty="0"/>
              <a:t>by:</a:t>
            </a:r>
          </a:p>
          <a:p>
            <a:pPr lvl="1"/>
            <a:r>
              <a:rPr lang="en-US" dirty="0" smtClean="0"/>
              <a:t>Encouraging </a:t>
            </a:r>
            <a:r>
              <a:rPr lang="en-US" dirty="0"/>
              <a:t>exploration </a:t>
            </a:r>
            <a:r>
              <a:rPr lang="en-US" dirty="0" smtClean="0"/>
              <a:t>in the </a:t>
            </a:r>
            <a:r>
              <a:rPr lang="en-US" dirty="0"/>
              <a:t>first stage</a:t>
            </a:r>
          </a:p>
          <a:p>
            <a:pPr lvl="1"/>
            <a:r>
              <a:rPr lang="en-US" dirty="0"/>
              <a:t>Encouraging movement out of inefficient sectors and into more efficient sectors in the second stage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/>
              <a:t>4.6 Economic Development as Self-Discovery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sz="2400" dirty="0"/>
              <a:t>Three building blocks of the theory; and case examples of their reasonableness in </a:t>
            </a:r>
            <a:r>
              <a:rPr lang="en-US" sz="2400" dirty="0" smtClean="0"/>
              <a:t>practice:</a:t>
            </a:r>
          </a:p>
          <a:p>
            <a:pPr lvl="1"/>
            <a:r>
              <a:rPr lang="en-US" dirty="0" smtClean="0"/>
              <a:t>Uncertainty about what products can be produced efficiently (evidence: India’s success in information technology was unexpected; reasons for Bangladesh’s efficiency in hats </a:t>
            </a:r>
            <a:r>
              <a:rPr lang="en-US" dirty="0" err="1" smtClean="0"/>
              <a:t>vs</a:t>
            </a:r>
            <a:r>
              <a:rPr lang="en-US" dirty="0" smtClean="0"/>
              <a:t> Pakistan’s in </a:t>
            </a:r>
            <a:r>
              <a:rPr lang="en-US" dirty="0" err="1" smtClean="0"/>
              <a:t>bedsheets</a:t>
            </a:r>
            <a:r>
              <a:rPr lang="en-US" dirty="0" smtClean="0"/>
              <a:t> is not clear)</a:t>
            </a:r>
            <a:endParaRPr lang="en-US" dirty="0"/>
          </a:p>
          <a:p>
            <a:pPr lvl="1"/>
            <a:r>
              <a:rPr lang="en-US" dirty="0" smtClean="0"/>
              <a:t>Need for local adaptation of foreign technology (evidence: seen in cases such as shipbuilding in South Korea)</a:t>
            </a:r>
          </a:p>
          <a:p>
            <a:pPr lvl="1"/>
            <a:r>
              <a:rPr lang="en-US" dirty="0" smtClean="0"/>
              <a:t>Imitation can be rapid (e.g. the spread of cut flower exporting in Colombia)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/>
              <a:t>4.7 The Hausmann-Rodrik-Velasco Growth Diagnostics Framework</a:t>
            </a:r>
            <a:endParaRPr lang="en-GB" sz="2800"/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/>
              <a:t>Focus on a country</a:t>
            </a:r>
            <a:r>
              <a:rPr lang="ja-JP" altLang="en-US"/>
              <a:t>’</a:t>
            </a:r>
            <a:r>
              <a:rPr lang="en-US"/>
              <a:t>s most binding constraints on economic growth</a:t>
            </a:r>
          </a:p>
          <a:p>
            <a:pPr eaLnBrk="1" hangingPunct="1"/>
            <a:r>
              <a:rPr lang="en-US"/>
              <a:t>No </a:t>
            </a:r>
            <a:r>
              <a:rPr lang="ja-JP" altLang="en-US"/>
              <a:t>“</a:t>
            </a:r>
            <a:r>
              <a:rPr lang="en-US"/>
              <a:t>one size fits all</a:t>
            </a:r>
            <a:r>
              <a:rPr lang="ja-JP" altLang="en-US"/>
              <a:t>”</a:t>
            </a:r>
            <a:r>
              <a:rPr lang="en-US"/>
              <a:t> in development policy</a:t>
            </a:r>
          </a:p>
          <a:p>
            <a:pPr eaLnBrk="1" hangingPunct="1"/>
            <a:r>
              <a:rPr lang="en-US"/>
              <a:t>Requires careful research to determine the most likely binding constraint</a:t>
            </a:r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/>
              <a:t>Figure 4.3  </a:t>
            </a:r>
            <a:r>
              <a:rPr lang="en-US" sz="2400" b="0"/>
              <a:t>Hausmann-Rodrik-Velasco Growth Diagnostics Decision Tree</a:t>
            </a:r>
            <a:endParaRPr lang="en-GB" sz="2400"/>
          </a:p>
        </p:txBody>
      </p:sp>
      <p:pic>
        <p:nvPicPr>
          <p:cNvPr id="2" name="Picture 1" descr="fig04_03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295400"/>
            <a:ext cx="8305800" cy="479939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/>
              <a:t>Concepts for Review</a:t>
            </a:r>
          </a:p>
        </p:txBody>
      </p:sp>
      <p:sp>
        <p:nvSpPr>
          <p:cNvPr id="31749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0" y="1600200"/>
            <a:ext cx="4073525" cy="4572000"/>
          </a:xfrm>
        </p:spPr>
        <p:txBody>
          <a:bodyPr rIns="91440"/>
          <a:lstStyle/>
          <a:p>
            <a:pPr eaLnBrk="1" hangingPunct="1"/>
            <a:r>
              <a:rPr lang="en-US" sz="2000"/>
              <a:t>Agency costs</a:t>
            </a:r>
          </a:p>
          <a:p>
            <a:pPr eaLnBrk="1" hangingPunct="1"/>
            <a:r>
              <a:rPr lang="en-US" sz="2000"/>
              <a:t>Asymmetric information</a:t>
            </a:r>
          </a:p>
          <a:p>
            <a:pPr eaLnBrk="1" hangingPunct="1"/>
            <a:r>
              <a:rPr lang="en-US" sz="2000"/>
              <a:t>Big push</a:t>
            </a:r>
          </a:p>
          <a:p>
            <a:pPr eaLnBrk="1" hangingPunct="1"/>
            <a:r>
              <a:rPr lang="en-US" sz="2000"/>
              <a:t>Complementarity</a:t>
            </a:r>
          </a:p>
          <a:p>
            <a:pPr eaLnBrk="1" hangingPunct="1"/>
            <a:r>
              <a:rPr lang="en-US" sz="2000"/>
              <a:t>Congestion</a:t>
            </a:r>
          </a:p>
          <a:p>
            <a:pPr eaLnBrk="1" hangingPunct="1"/>
            <a:r>
              <a:rPr lang="en-US" sz="2000"/>
              <a:t>Coordination failure</a:t>
            </a:r>
          </a:p>
          <a:p>
            <a:pPr eaLnBrk="1" hangingPunct="1"/>
            <a:r>
              <a:rPr lang="en-US" sz="2000"/>
              <a:t>Deep intervention</a:t>
            </a:r>
          </a:p>
          <a:p>
            <a:pPr eaLnBrk="1" hangingPunct="1"/>
            <a:r>
              <a:rPr lang="en-US" sz="2000"/>
              <a:t>Economic agent</a:t>
            </a:r>
          </a:p>
          <a:p>
            <a:pPr eaLnBrk="1" hangingPunct="1"/>
            <a:r>
              <a:rPr lang="en-US" sz="2000"/>
              <a:t>Growth diagnostics</a:t>
            </a:r>
          </a:p>
        </p:txBody>
      </p:sp>
      <p:sp>
        <p:nvSpPr>
          <p:cNvPr id="31750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419600" y="1600200"/>
            <a:ext cx="4343400" cy="4724400"/>
          </a:xfrm>
        </p:spPr>
        <p:txBody>
          <a:bodyPr rIns="91440"/>
          <a:lstStyle/>
          <a:p>
            <a:pPr eaLnBrk="1" hangingPunct="1"/>
            <a:r>
              <a:rPr lang="en-US" sz="2000"/>
              <a:t>Information externality</a:t>
            </a:r>
          </a:p>
          <a:p>
            <a:pPr eaLnBrk="1" hangingPunct="1"/>
            <a:r>
              <a:rPr lang="en-US" sz="2000"/>
              <a:t>Linkage</a:t>
            </a:r>
          </a:p>
          <a:p>
            <a:pPr eaLnBrk="1" hangingPunct="1"/>
            <a:r>
              <a:rPr lang="en-US" sz="2000"/>
              <a:t>Middle-income trap</a:t>
            </a:r>
          </a:p>
          <a:p>
            <a:pPr eaLnBrk="1" hangingPunct="1"/>
            <a:r>
              <a:rPr lang="en-US" sz="2000"/>
              <a:t>Multiple equilibria</a:t>
            </a:r>
          </a:p>
          <a:p>
            <a:pPr eaLnBrk="1" hangingPunct="1"/>
            <a:r>
              <a:rPr lang="en-US" sz="2000"/>
              <a:t>O-ring model</a:t>
            </a:r>
          </a:p>
          <a:p>
            <a:pPr eaLnBrk="1" hangingPunct="1"/>
            <a:r>
              <a:rPr lang="en-US" sz="2000"/>
              <a:t>O-ring production function </a:t>
            </a:r>
          </a:p>
          <a:p>
            <a:pPr eaLnBrk="1" hangingPunct="1"/>
            <a:r>
              <a:rPr lang="en-US" sz="2000"/>
              <a:t>Pareto improvement</a:t>
            </a:r>
          </a:p>
          <a:p>
            <a:pPr eaLnBrk="1" hangingPunct="1"/>
            <a:r>
              <a:rPr lang="en-US" sz="2000"/>
              <a:t>Pecuniary externalities</a:t>
            </a:r>
          </a:p>
          <a:p>
            <a:pPr eaLnBrk="1" hangingPunct="1"/>
            <a:r>
              <a:rPr lang="en-US" sz="2000"/>
              <a:t>Poverty trap</a:t>
            </a:r>
          </a:p>
          <a:p>
            <a:pPr eaLnBrk="1" hangingPunct="1"/>
            <a:r>
              <a:rPr lang="en-US" sz="2000"/>
              <a:t>Prisoners</a:t>
            </a:r>
            <a:r>
              <a:rPr lang="ja-JP" altLang="en-US" sz="2000"/>
              <a:t>’</a:t>
            </a:r>
            <a:r>
              <a:rPr lang="en-US" sz="2000"/>
              <a:t> dilemma</a:t>
            </a:r>
          </a:p>
          <a:p>
            <a:pPr eaLnBrk="1" hangingPunct="1"/>
            <a:endParaRPr lang="en-US" sz="2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/>
              <a:t>Concepts for Review (cont</a:t>
            </a:r>
            <a:r>
              <a:rPr lang="ja-JP" altLang="en-US"/>
              <a:t>’</a:t>
            </a:r>
            <a:r>
              <a:rPr lang="en-US"/>
              <a:t>d)</a:t>
            </a:r>
          </a:p>
        </p:txBody>
      </p:sp>
      <p:sp>
        <p:nvSpPr>
          <p:cNvPr id="32773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0" y="1600200"/>
            <a:ext cx="4073525" cy="4572000"/>
          </a:xfrm>
        </p:spPr>
        <p:txBody>
          <a:bodyPr rIns="91440"/>
          <a:lstStyle/>
          <a:p>
            <a:pPr eaLnBrk="1" hangingPunct="1"/>
            <a:r>
              <a:rPr lang="en-US" sz="2000"/>
              <a:t>Social returns</a:t>
            </a:r>
          </a:p>
          <a:p>
            <a:pPr eaLnBrk="1" hangingPunct="1"/>
            <a:r>
              <a:rPr lang="en-US" sz="2000"/>
              <a:t>Technological externality</a:t>
            </a:r>
          </a:p>
          <a:p>
            <a:pPr eaLnBrk="1" hangingPunct="1"/>
            <a:r>
              <a:rPr lang="en-US" sz="2000"/>
              <a:t>Underdevelopment trap</a:t>
            </a:r>
          </a:p>
          <a:p>
            <a:pPr eaLnBrk="1" hangingPunct="1"/>
            <a:r>
              <a:rPr lang="en-US" sz="2000"/>
              <a:t>Where-to-meet dilemma</a:t>
            </a:r>
          </a:p>
          <a:p>
            <a:pPr eaLnBrk="1" hangingPunct="1">
              <a:buFontTx/>
              <a:buNone/>
            </a:pPr>
            <a:endParaRPr lang="en-US" sz="2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Outline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Underdevelopment as a Coordination Failure</a:t>
            </a:r>
          </a:p>
          <a:p>
            <a:pPr eaLnBrk="1" hangingPunct="1"/>
            <a:r>
              <a:rPr lang="en-US" sz="2400" dirty="0" smtClean="0"/>
              <a:t>Multiple Equilibria: A Diagrammatic Approach</a:t>
            </a:r>
          </a:p>
          <a:p>
            <a:pPr eaLnBrk="1" hangingPunct="1"/>
            <a:r>
              <a:rPr lang="en-US" sz="2400" dirty="0" smtClean="0"/>
              <a:t>Starting Economic Development: The Big Push</a:t>
            </a:r>
          </a:p>
          <a:p>
            <a:pPr eaLnBrk="1" hangingPunct="1"/>
            <a:r>
              <a:rPr lang="en-US" sz="2400" dirty="0" smtClean="0"/>
              <a:t>Further Problems of Multiple Equilibria</a:t>
            </a:r>
          </a:p>
          <a:p>
            <a:pPr eaLnBrk="1" hangingPunct="1"/>
            <a:r>
              <a:rPr lang="en-US" sz="2400" dirty="0" smtClean="0"/>
              <a:t>Kremer’s O-Ring Theory of Economic Development</a:t>
            </a:r>
          </a:p>
          <a:p>
            <a:pPr eaLnBrk="1" hangingPunct="1"/>
            <a:r>
              <a:rPr lang="en-US" sz="2400" dirty="0" smtClean="0"/>
              <a:t>Economic Development as Self-Discovery</a:t>
            </a:r>
          </a:p>
          <a:p>
            <a:pPr eaLnBrk="1" hangingPunct="1"/>
            <a:r>
              <a:rPr lang="en-US" sz="2400" dirty="0" smtClean="0"/>
              <a:t>The </a:t>
            </a:r>
            <a:r>
              <a:rPr lang="en-US" sz="2400" dirty="0" err="1" smtClean="0"/>
              <a:t>Hausman</a:t>
            </a:r>
            <a:r>
              <a:rPr lang="en-US" sz="2400" dirty="0" smtClean="0"/>
              <a:t>-</a:t>
            </a:r>
            <a:r>
              <a:rPr lang="en-US" sz="2400" dirty="0" err="1" smtClean="0"/>
              <a:t>Rodrik</a:t>
            </a:r>
            <a:r>
              <a:rPr lang="en-US" sz="2400" dirty="0" smtClean="0"/>
              <a:t>-Velasco Growth Diagnostics Framework</a:t>
            </a:r>
          </a:p>
          <a:p>
            <a:pPr eaLnBrk="1" hangingPunct="1"/>
            <a:r>
              <a:rPr lang="en-US" sz="2400" smtClean="0"/>
              <a:t>Conclusions</a:t>
            </a:r>
            <a:endParaRPr lang="en-US" sz="24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/>
              <a:t>4.1 Underdevelopment as a Coordination Failure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219200"/>
            <a:ext cx="8763000" cy="5105400"/>
          </a:xfrm>
        </p:spPr>
        <p:txBody>
          <a:bodyPr rIns="91440"/>
          <a:lstStyle/>
          <a:p>
            <a:pPr eaLnBrk="1" hangingPunct="1"/>
            <a:r>
              <a:rPr lang="en-US" dirty="0"/>
              <a:t>A newer school of thought on problems of economic development</a:t>
            </a:r>
          </a:p>
          <a:p>
            <a:pPr eaLnBrk="1" hangingPunct="1"/>
            <a:r>
              <a:rPr lang="en-US" dirty="0"/>
              <a:t>Coordination failures occur when agents</a:t>
            </a:r>
            <a:r>
              <a:rPr lang="ja-JP" altLang="en-US" dirty="0"/>
              <a:t>’</a:t>
            </a:r>
            <a:r>
              <a:rPr lang="en-US" dirty="0"/>
              <a:t> inability to coordinate their actions leads to an outcome that makes all agents worse off.</a:t>
            </a:r>
          </a:p>
          <a:p>
            <a:pPr eaLnBrk="1" hangingPunct="1"/>
            <a:r>
              <a:rPr lang="en-US" dirty="0"/>
              <a:t>This can occur when actions are complementary, i.e., </a:t>
            </a:r>
          </a:p>
          <a:p>
            <a:pPr eaLnBrk="1" hangingPunct="1"/>
            <a:r>
              <a:rPr lang="en-US" dirty="0"/>
              <a:t>Actions taken by one agent reinforces incentives for others to take similar </a:t>
            </a:r>
            <a:r>
              <a:rPr lang="en-US" dirty="0" smtClean="0"/>
              <a:t>actions</a:t>
            </a:r>
          </a:p>
          <a:p>
            <a:r>
              <a:rPr lang="en-US" dirty="0"/>
              <a:t>This circumstance can, under </a:t>
            </a:r>
            <a:r>
              <a:rPr lang="en-US" dirty="0" smtClean="0"/>
              <a:t>some circumstances</a:t>
            </a:r>
            <a:r>
              <a:rPr lang="en-US" dirty="0"/>
              <a:t>, lead to multiple </a:t>
            </a:r>
            <a:r>
              <a:rPr lang="en-US" dirty="0" err="1"/>
              <a:t>equilibria</a:t>
            </a:r>
            <a:r>
              <a:rPr lang="en-US" dirty="0"/>
              <a:t> 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/>
              <a:t>4.2 Multiple Equilibria: A Diagrammatic Approach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/>
              <a:t>Often, these models can be diagrammed by graphing an S-shaped function and the 45º line</a:t>
            </a:r>
          </a:p>
          <a:p>
            <a:pPr eaLnBrk="1" hangingPunct="1"/>
            <a:r>
              <a:rPr lang="en-US"/>
              <a:t>Equilibria are</a:t>
            </a:r>
          </a:p>
          <a:p>
            <a:pPr lvl="1" eaLnBrk="1" hangingPunct="1"/>
            <a:r>
              <a:rPr lang="en-US"/>
              <a:t>Stable: function crosses the 45º line from above</a:t>
            </a:r>
          </a:p>
          <a:p>
            <a:pPr lvl="1" eaLnBrk="1" hangingPunct="1"/>
            <a:r>
              <a:rPr lang="en-US"/>
              <a:t>Unstable: function crosses the 45º line from below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/>
              <a:t>Figure 4.1  </a:t>
            </a:r>
            <a:r>
              <a:rPr lang="en-US" sz="2800" b="0"/>
              <a:t>Multiple Equilibria</a:t>
            </a:r>
            <a:endParaRPr lang="en-GB" sz="2800"/>
          </a:p>
        </p:txBody>
      </p:sp>
      <p:pic>
        <p:nvPicPr>
          <p:cNvPr id="5" name="Picture 4" descr="fig04_01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371600"/>
            <a:ext cx="5791200" cy="482920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/>
              <a:t>4.3 Starting Economic Development: The Big Push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>
              <a:lnSpc>
                <a:spcPct val="90000"/>
              </a:lnSpc>
            </a:pPr>
            <a:r>
              <a:rPr lang="en-US" sz="1800"/>
              <a:t>Sometimes market failures lead to a need for public policy intervention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1800"/>
              <a:t>The Big Push:  A Graphical Model, 6 assumptions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/>
              <a:t>One factor of production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/>
              <a:t>Two sectors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/>
              <a:t>Same production function for each sector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/>
              <a:t>Consumers spend an equal amount on each good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/>
              <a:t>Closed economy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/>
              <a:t>Perfect competition with traditional firms operating, limit pricing monopolist with a modern firm operating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1800"/>
              <a:t>Conditions for Multiple Equilibria</a:t>
            </a:r>
          </a:p>
          <a:p>
            <a:pPr eaLnBrk="1" hangingPunct="1">
              <a:lnSpc>
                <a:spcPct val="80000"/>
              </a:lnSpc>
            </a:pPr>
            <a:r>
              <a:rPr lang="en-US" sz="1800"/>
              <a:t>A big push may also be necessary when there are: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/>
              <a:t>Intertemporal effects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/>
              <a:t>Urbanization effects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/>
              <a:t>Infrastructure effects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/>
              <a:t>Training effects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/>
              <a:t>Figure 4.2  </a:t>
            </a:r>
            <a:r>
              <a:rPr lang="en-US" sz="2800" b="0"/>
              <a:t>The Big Push</a:t>
            </a:r>
            <a:endParaRPr lang="en-GB" sz="2800"/>
          </a:p>
        </p:txBody>
      </p:sp>
      <p:pic>
        <p:nvPicPr>
          <p:cNvPr id="2" name="Picture 1" descr="fig04_02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143000"/>
            <a:ext cx="4876800" cy="512022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600"/>
              <a:t>Why the Problem Cannot be Solved by a Super-Entrepreneur</a:t>
            </a:r>
            <a:endParaRPr lang="en-GB" sz="2600"/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/>
              <a:t>Super Entrepreneur?</a:t>
            </a:r>
          </a:p>
          <a:p>
            <a:pPr lvl="1" eaLnBrk="1" hangingPunct="1"/>
            <a:r>
              <a:rPr lang="en-US"/>
              <a:t>Capital market failures</a:t>
            </a:r>
          </a:p>
          <a:p>
            <a:pPr lvl="1" eaLnBrk="1" hangingPunct="1"/>
            <a:r>
              <a:rPr lang="en-US"/>
              <a:t>Cost of monitoring managers- Asymmetric Information</a:t>
            </a:r>
          </a:p>
          <a:p>
            <a:pPr lvl="1" eaLnBrk="1" hangingPunct="1"/>
            <a:r>
              <a:rPr lang="en-US"/>
              <a:t>Communication failures</a:t>
            </a:r>
          </a:p>
          <a:p>
            <a:pPr lvl="1" eaLnBrk="1" hangingPunct="1"/>
            <a:r>
              <a:rPr lang="en-US"/>
              <a:t>Limits to knowledge</a:t>
            </a:r>
          </a:p>
          <a:p>
            <a:pPr lvl="1" eaLnBrk="1" hangingPunct="1"/>
            <a:r>
              <a:rPr lang="en-US"/>
              <a:t>Lack of any empirical evidence that would suggest this is possible</a:t>
            </a:r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/>
              <a:t>In a Nutshell: Big Push Mechanisms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4294967295"/>
          </p:nvPr>
        </p:nvSpPr>
        <p:spPr/>
        <p:txBody>
          <a:bodyPr rIns="91440"/>
          <a:lstStyle/>
          <a:p>
            <a:r>
              <a:rPr lang="en-US" sz="2400"/>
              <a:t>Raising total demand</a:t>
            </a:r>
          </a:p>
          <a:p>
            <a:r>
              <a:rPr lang="en-US" sz="2400"/>
              <a:t>Reducing fixed costs of later entrants</a:t>
            </a:r>
          </a:p>
          <a:p>
            <a:r>
              <a:rPr lang="en-US" sz="2400"/>
              <a:t>Redistributing demand to later periods when other industrializing firms sell</a:t>
            </a:r>
          </a:p>
          <a:p>
            <a:r>
              <a:rPr lang="en-US" sz="2400"/>
              <a:t>Shifting demand toward manufacturing goods (usually produced in urban areas)</a:t>
            </a:r>
          </a:p>
          <a:p>
            <a:r>
              <a:rPr lang="en-US" sz="2400"/>
              <a:t>Help defray costs of essential infrastructure (a similar mechanism can hold when there are costs  of training, and other shared intermediate inputs)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_Todaro_Smith">
  <a:themeElements>
    <a:clrScheme name="Pearson_PowerPoint_Template_Bekae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arson_PowerPoint_Template_Bekaer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Pearson_PowerPoint_Template_Bekae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Template_Todaro_Smith.pot</Template>
  <TotalTime>48</TotalTime>
  <Words>719</Words>
  <Application>Microsoft Office PowerPoint</Application>
  <PresentationFormat>On-screen Show (4:3)</PresentationFormat>
  <Paragraphs>107</Paragraphs>
  <Slides>18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ＭＳ Ｐゴシック</vt:lpstr>
      <vt:lpstr>Adobe Jenson Italic</vt:lpstr>
      <vt:lpstr>Arial</vt:lpstr>
      <vt:lpstr>Calibri</vt:lpstr>
      <vt:lpstr>Times New Roman</vt:lpstr>
      <vt:lpstr>Verdana</vt:lpstr>
      <vt:lpstr>ヒラギノ角ゴ Pro W3</vt:lpstr>
      <vt:lpstr>Template_Todaro_Smith</vt:lpstr>
      <vt:lpstr>Chapter 4  Contemporary Models of Development and Underdevelopment</vt:lpstr>
      <vt:lpstr>Outline</vt:lpstr>
      <vt:lpstr>4.1 Underdevelopment as a Coordination Failure</vt:lpstr>
      <vt:lpstr>4.2 Multiple Equilibria: A Diagrammatic Approach</vt:lpstr>
      <vt:lpstr>Figure 4.1  Multiple Equilibria</vt:lpstr>
      <vt:lpstr>4.3 Starting Economic Development: The Big Push</vt:lpstr>
      <vt:lpstr>Figure 4.2  The Big Push</vt:lpstr>
      <vt:lpstr>Why the Problem Cannot be Solved by a Super-Entrepreneur</vt:lpstr>
      <vt:lpstr>In a Nutshell: Big Push Mechanisms</vt:lpstr>
      <vt:lpstr>4.4 Further Problems of Multiple Equilibria</vt:lpstr>
      <vt:lpstr>4.5 Michael Kremer’s O-Ring Theory of Economic Development</vt:lpstr>
      <vt:lpstr>The “O-Ring” Theory: A Simple Illustration of the basic idea</vt:lpstr>
      <vt:lpstr>4.6  Economic Development as Self-Discovery</vt:lpstr>
      <vt:lpstr>4.6 Economic Development as Self-Discovery</vt:lpstr>
      <vt:lpstr>4.7 The Hausmann-Rodrik-Velasco Growth Diagnostics Framework</vt:lpstr>
      <vt:lpstr>Figure 4.3  Hausmann-Rodrik-Velasco Growth Diagnostics Decision Tree</vt:lpstr>
      <vt:lpstr>Concepts for Review</vt:lpstr>
      <vt:lpstr>Concepts for Review (cont’d)</vt:lpstr>
    </vt:vector>
  </TitlesOfParts>
  <Manager/>
  <Company>Copyright ©2015 Pearson Education, Inc. All rights reserved.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</dc:title>
  <dc:subject>Economic Development, 12e </dc:subject>
  <dc:creator>Todaro, Smith </dc:creator>
  <cp:keywords/>
  <dc:description/>
  <cp:lastModifiedBy>Madumarov Eldar</cp:lastModifiedBy>
  <cp:revision>13</cp:revision>
  <dcterms:created xsi:type="dcterms:W3CDTF">2013-04-22T16:46:23Z</dcterms:created>
  <dcterms:modified xsi:type="dcterms:W3CDTF">2018-09-17T03:09:29Z</dcterms:modified>
  <cp:category/>
</cp:coreProperties>
</file>