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4" d="100"/>
          <a:sy n="84" d="100"/>
        </p:scale>
        <p:origin x="84" y="7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05.10.2021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360039"/>
          </a:xfrm>
        </p:spPr>
        <p:txBody>
          <a:bodyPr>
            <a:noAutofit/>
          </a:bodyPr>
          <a:lstStyle/>
          <a:p>
            <a:r>
              <a:rPr lang="kk-KZ" sz="1400" dirty="0" smtClean="0"/>
              <a:t>Тәуелсіздік жағдайындағы Қазақстан Республикасының мемлекеттік құрылысын қалыптастыру. Экономикалық дамудың қазақстандық </a:t>
            </a:r>
            <a:r>
              <a:rPr lang="kk-KZ" sz="1400" dirty="0" smtClean="0"/>
              <a:t>үлгісі </a:t>
            </a:r>
            <a:endParaRPr lang="ru-RU" sz="1400" dirty="0"/>
          </a:p>
        </p:txBody>
      </p:sp>
      <p:sp>
        <p:nvSpPr>
          <p:cNvPr id="3" name="Подзаголовок 2"/>
          <p:cNvSpPr>
            <a:spLocks noGrp="1"/>
          </p:cNvSpPr>
          <p:nvPr>
            <p:ph type="subTitle" idx="1"/>
          </p:nvPr>
        </p:nvSpPr>
        <p:spPr>
          <a:xfrm>
            <a:off x="539552" y="692696"/>
            <a:ext cx="8208912" cy="5832648"/>
          </a:xfrm>
        </p:spPr>
        <p:txBody>
          <a:bodyPr>
            <a:normAutofit/>
          </a:bodyPr>
          <a:lstStyle/>
          <a:p>
            <a:pPr algn="just">
              <a:buFont typeface="Arial" charset="0"/>
              <a:buChar char="•"/>
            </a:pPr>
            <a:r>
              <a:rPr lang="kk-KZ" sz="1400" dirty="0" smtClean="0">
                <a:solidFill>
                  <a:schemeClr val="tx1"/>
                </a:solidFill>
              </a:rPr>
              <a:t>Мемлекеттік егемендік туралы декларация. 1990 жылы қазанда қоғамдағы жағдай әбден шиеленісті. Халық депутаттары арасынан парламент жұмысын жандандыруға баламалы қозғаушы күш болу мақсатында “демократиялық Қазақстан” депутаттық тобы құрылды. Марат Оспанов бастаған оған: Б. Е. Ертісбаев, Ю. Сытых, П. Своик және облыс орталықтарындағы жұм. Комитеттерінің өкілдері мүше болды. 1991 жылы олардың саны 54 депут. жетті.  Олар “Азат”, “Единство”қозғалыстарымен және басқа да ресми, ресми емес топтармен байланыс орнатты. “Демократиялық Қазақстан” депутаттық тобы мүшелері ұсынған “Егемендік туралы декларацияның” баламалы жобасы баспасөз беттерінде ерекше дүмпу туғызды.  Жоба авторлары 1990 жылдары барлық одақтас республикаларда қабылданған ұлттық мемлеткеттілігін  “Дем. Қаз” жетекшілері полиэтникалық қоғамда ұлттық мемлекеттілік тұжырымын жүзеге асыру жағымсыз салдарға әкеледі деп санады. Ұлттық республиканың орнына азаматтық қоғам құрылуы тиіс деген ұстанымда болды. Қазақ зиялылары “егемендік алдымен тілге берілсін” деген ұсыныс тастады. </a:t>
            </a:r>
          </a:p>
          <a:p>
            <a:pPr algn="just">
              <a:buFont typeface="Arial" charset="0"/>
              <a:buChar char="•"/>
            </a:pPr>
            <a:r>
              <a:rPr lang="kk-KZ" sz="1400" dirty="0" smtClean="0">
                <a:solidFill>
                  <a:schemeClr val="tx1"/>
                </a:solidFill>
              </a:rPr>
              <a:t>Жоғарғы Кеңес “Мемлекеттік егемендік туралы Декларацияны” 1990 жылы 25 қазан күні 18 сағ. 55 минутта қабылдады. Декларацияда қазақстан аумағының біртұтастығы мен оған жат көз қарас, қарсы әрекеттер болмайтындығы бекітілді. Аса маңызды мәселе –республиканың өз бюджетін қалыптастыратындығы айқындалды. Қазақстанның мемлекеттік егемендігі туралы декларация – еліміз Конституциясының тұңғыш заң актісі. Бұл құжатта Қазақстан “халықаралық қатынастардың дербес субьектісі болуға, сыртқы саясатты өз мүдделеріне сай белгілеуге, халықаралық ұйымдардың қызметіне қатысуға құқығы бар” егемен мемлекет деп жарияланды. Декларация алғаш рет табиғи ресурстардың, экономикалық және ғылыми-техникалық әлеуетінің Қазақстан меншігінде болуының ерекше құқығын баянды етті. 1990 жылы 25 қазанда Қазақ КСР-нің мемлекеттік егемендігін жариялау-Қазақстан үшін өз дамуының жолын дербес анықтау мүмкіндігін ашқан тұңғыш акті болды.  </a:t>
            </a:r>
          </a:p>
          <a:p>
            <a:pPr algn="just">
              <a:buFont typeface="Arial" charset="0"/>
              <a:buChar char="•"/>
            </a:pPr>
            <a:r>
              <a:rPr lang="be-BY" sz="1400" dirty="0" smtClean="0">
                <a:solidFill>
                  <a:schemeClr val="tx1"/>
                </a:solidFill>
              </a:rPr>
              <a:t>1990ж. 24 сәуірде Жоғарғы Кеңес Президент лауазымын бекітіп, ол өзінің шешімімен Қазақстан Компартиясы Орталық Комитетінің Бірінші хатшысы Н.Назарбаевты республиканың бірінші Президенті етіп сайлады. Одақтас республикалар КСРО-ны егеменді елдердің одағы етіп қайта құруға дайындалды.</a:t>
            </a:r>
            <a:endParaRPr lang="ru-RU" sz="1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600" dirty="0" smtClean="0"/>
              <a:t>2 бет</a:t>
            </a:r>
            <a:endParaRPr lang="ru-RU" sz="1600" dirty="0"/>
          </a:p>
        </p:txBody>
      </p:sp>
      <p:sp>
        <p:nvSpPr>
          <p:cNvPr id="3" name="Содержимое 2"/>
          <p:cNvSpPr>
            <a:spLocks noGrp="1"/>
          </p:cNvSpPr>
          <p:nvPr>
            <p:ph idx="1"/>
          </p:nvPr>
        </p:nvSpPr>
        <p:spPr>
          <a:xfrm>
            <a:off x="457200" y="620688"/>
            <a:ext cx="8229600" cy="5505475"/>
          </a:xfrm>
        </p:spPr>
        <p:txBody>
          <a:bodyPr>
            <a:noAutofit/>
          </a:bodyPr>
          <a:lstStyle/>
          <a:p>
            <a:pPr algn="just"/>
            <a:r>
              <a:rPr lang="be-BY" sz="1600" dirty="0" smtClean="0"/>
              <a:t>1990-1991жж. Жоғарғы Кеңес “Мемлекеттік билік пен басқаруды жетілдіру туралы” және “Жергілікті өзін-өзі басқару және Қазақ КСР халық депутаттарының жергілікті Кеңестері” туралы заңдар қабылдады. Бұл заңдар республиканың билік органдары мен басқару жүйесіндегі елеулі өзгерістердің бастамасы болды. Республика үкіметі өзінің сыртқы саясатын дербес жүргізуге мүмкіндік беретін аса маңызды экономикалық бірқатар заңдарды қабылдады: “Қазақ КСР-гі меншік туралы”, “Қазақ КСР сыртқы экономикалық қызметінің негізгі принциптері” туралы, “Қазақ КСР-гі еркін экономикалық аймақтар” туралы, “Қазақ КСР-гі шетелдік инвестициялар туралы” және т.б. Осының бәрі сауда-саттықтың өсуіне әсерін тигізіп, ол 1990ж. 1,5 есе артты. Коммерциялық, инновациялық және т.б. банктердің құрылуы іскерлік қызметті жақсарта түсті. 1990ж. қарашада Сауд Арабиясымен бірлесіп, бірінші рет шетелдіктердің қатысуымен “Аль-Барака Банк Қазақстан” құрылды. 1990ж. “Экономиканы тұрақтандыру және нарықтық қатынастарға көшудің бағдарламасы” қабылданды. Мемлекеттік меншікті жекешелендіруді екі кезеңде өткізу жоспарланды. “Шағын жекешелендіру” деп аталатын бірінші кезең (1991-1993) мемлекеттік тұрғын үйді купон механизмі арқылы жеке меншікке беруді және әлеуметтік, мәдени және тұрмыстық обьектілерді жекешелендіруді қамтыды. “Үлкен жекешелендіру” деп аталатын екінші кезең (1993-1995) қалған мемлекеттік меншікті азаматтардың жеке меншігіне беруді жүзеге асырды. </a:t>
            </a:r>
          </a:p>
          <a:p>
            <a:pPr algn="just"/>
            <a:r>
              <a:rPr lang="be-BY" sz="1600" dirty="0" smtClean="0"/>
              <a:t>1991 ж. 25 тамызда Қазақстан Президентінің “Қазақ КСР аумағындағы КОКП мүліктері туралы” Жарлығы шықты. 1991ж. 29 тамызда Қазақ КСР Президенті Семей полигонын жабу туралы жарлыққа қол қойды. 28 тамызда Қазақстан Компартиясы Орталық Комитетінің Пленумы болып, онда Н.Назарбаев ҚКП ОК-ің Бірінші хатшысы міндетін өзінен алып тастады.</a:t>
            </a: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kk-KZ" sz="1600" dirty="0" smtClean="0"/>
              <a:t>3 бет</a:t>
            </a:r>
            <a:endParaRPr lang="ru-RU" sz="1600" dirty="0"/>
          </a:p>
        </p:txBody>
      </p:sp>
      <p:sp>
        <p:nvSpPr>
          <p:cNvPr id="3" name="Содержимое 2"/>
          <p:cNvSpPr>
            <a:spLocks noGrp="1"/>
          </p:cNvSpPr>
          <p:nvPr>
            <p:ph idx="1"/>
          </p:nvPr>
        </p:nvSpPr>
        <p:spPr>
          <a:xfrm>
            <a:off x="457200" y="764704"/>
            <a:ext cx="8229600" cy="5361459"/>
          </a:xfrm>
        </p:spPr>
        <p:txBody>
          <a:bodyPr>
            <a:noAutofit/>
          </a:bodyPr>
          <a:lstStyle/>
          <a:p>
            <a:pPr marL="0" algn="just">
              <a:spcBef>
                <a:spcPts val="0"/>
              </a:spcBef>
            </a:pPr>
            <a:r>
              <a:rPr lang="be-BY" sz="1500" dirty="0" smtClean="0"/>
              <a:t>1991ж. тамыздан кейін КСРО-ның ыдырау процесі жеделдей түсті. КСРО халық</a:t>
            </a:r>
          </a:p>
          <a:p>
            <a:pPr marL="0" algn="just">
              <a:spcBef>
                <a:spcPts val="0"/>
              </a:spcBef>
              <a:buNone/>
            </a:pPr>
            <a:r>
              <a:rPr lang="be-BY" sz="1500" dirty="0" smtClean="0"/>
              <a:t>депутаттарының бесінші сьезі “Өтпелі кезеңдегі билік туралы” конституциялық Заң</a:t>
            </a:r>
          </a:p>
          <a:p>
            <a:pPr marL="0" algn="just">
              <a:spcBef>
                <a:spcPts val="0"/>
              </a:spcBef>
              <a:buNone/>
            </a:pPr>
            <a:r>
              <a:rPr lang="be-BY" sz="1500" dirty="0" smtClean="0"/>
              <a:t>қабылдап, өзінің өкілеттігін КСРО Мемлекеттік кеңесіне берді. Қазақ КСР Жоғарғы Кеңесі</a:t>
            </a:r>
          </a:p>
          <a:p>
            <a:pPr marL="0" algn="just">
              <a:spcBef>
                <a:spcPts val="0"/>
              </a:spcBef>
              <a:buNone/>
            </a:pPr>
            <a:r>
              <a:rPr lang="be-BY" sz="1500" dirty="0" smtClean="0"/>
              <a:t>1991ж. 16 қазандағы қаулысында 1991ж. 1 желтоқсанда Президент сайлауын өткізу туралы</a:t>
            </a:r>
          </a:p>
          <a:p>
            <a:pPr marL="0" algn="just">
              <a:spcBef>
                <a:spcPts val="0"/>
              </a:spcBef>
              <a:buNone/>
            </a:pPr>
            <a:r>
              <a:rPr lang="be-BY" sz="1500" dirty="0" smtClean="0"/>
              <a:t>шешім қабылдады. 1991ж. 1 желтоқсанда Қазақ КСР Президентін төте сайлау арқылы</a:t>
            </a:r>
          </a:p>
          <a:p>
            <a:pPr marL="0" algn="just">
              <a:spcBef>
                <a:spcPts val="0"/>
              </a:spcBef>
              <a:buNone/>
            </a:pPr>
            <a:r>
              <a:rPr lang="be-BY" sz="1500" dirty="0" smtClean="0"/>
              <a:t>сайлады. Дауыс беруге қатысқандардың сайлаушылардың 8 681 276-ы Нұрсұлтан</a:t>
            </a:r>
          </a:p>
          <a:p>
            <a:pPr marL="0" algn="just">
              <a:spcBef>
                <a:spcPts val="0"/>
              </a:spcBef>
              <a:buNone/>
            </a:pPr>
            <a:r>
              <a:rPr lang="be-BY" sz="1500" dirty="0" smtClean="0"/>
              <a:t>Назарбаевты жақтап дауыс берді немесе бұл 98,78 пайызы болды. Соның нәтижесінде,</a:t>
            </a:r>
          </a:p>
          <a:p>
            <a:pPr marL="0" algn="just">
              <a:spcBef>
                <a:spcPts val="0"/>
              </a:spcBef>
              <a:buNone/>
            </a:pPr>
            <a:r>
              <a:rPr lang="be-BY" sz="1500" dirty="0" smtClean="0"/>
              <a:t>Н.Назарбаев бүкіл халық болып сайлаған Қазақстанның тұңғыш Президенті мандатын алды.</a:t>
            </a:r>
          </a:p>
          <a:p>
            <a:pPr marL="0" algn="just">
              <a:spcBef>
                <a:spcPts val="0"/>
              </a:spcBef>
              <a:buNone/>
            </a:pPr>
            <a:r>
              <a:rPr lang="be-BY" sz="1500" dirty="0" smtClean="0"/>
              <a:t>* 1991ж. 10 желтоқсанда республика Жоғарғы Кеңесі Қазақ Кеңестік Социалистік Республикасын Қазақстан Республикасы деп атау туралы шешім қабылдады. 1991ж. 16 желтоқсанда “Қазақстан Республикасының мемлекеттік тәуелсіздігі туралы” конституциялық Заңы қабылданып, бұл күн Тәуелсіздік күні деп жарияланды. Қабылданған құжаттың 1-ші бабында Қазақстан Республикасының тәуелсіз, демократиялық және құқықтық мемлекет екендігі айқындалды. </a:t>
            </a:r>
            <a:r>
              <a:rPr lang="kk-KZ" sz="1500" dirty="0" smtClean="0"/>
              <a:t>Қазақстан тәуелсіздік алғаннан кейін егеменді мемлекеттің даму процесі қарқын алды. Саяси жүйеде күшті президенттік республика қалыптастыруға, бұл орайда кәсіби Жоғарғы Кеңесті көздейтін парламенттік билікті реформалауға бағыт ұсталды. Облыстарда, қалаларда, аудандарда жергілікті өзін-өзі басқару туралы заңға сәйкес атқару билігіне реформа жасалды. Әкімшілік басшыларын тағайындау немесе мерзімінен бұрын міндетінен босату қатаң тік жолмен, яғни Республика Президенті және жоғары тұрған әкімшілік басшылары арқылы жүзеге асты. 1992ж. 4 маусымда Қазақстан Республикасының Мемлекеттік туы, елтаңбасы мен әнұраны бекітілді. Мемлекеттік нышандар тарихтың, мәдениеттің көрінісі болып табылады. Қазақстан Республикасы Мемлекеттік туының авторы – Ш.Ниязбеков. Тудың көк түсі ынтымақ пен ашық аспанды білдірсе, алтын күн – тыныштық пен байлықты, дала қыраны – берекелік пен қырағылықты, ой-қиялдың ұшқырлығын көрсетеді. Туға қошқар мүйізді ұлттық ою-өрнек салынған. Бұл ежелден келе жатқан ою-өрнектің Қазақстан аумағын мекендеген ертедегі көшпенділерде болғаны тарихта белгілі. Мемлекеттік елтаңбаның авторы – суретшілері Ж.Мәлібеков пен Ш.Уәлиханов. Елтаңбаның жоғарғы жағында бес тармақты жұлдыз бар, төменгі жағында “Қазақстан” деп жазылған. Ол алтын және көк  - екі түстен тұрады. Күмбез тәрізді шаңырақ көк әлемін еске салады. Жылқы - көшпенділердің ежелден серігі болған, ал қанатты- тұлпар гүлденген күшті мемлекетке деген ұмтылушылықты білдіреді. Бес тармақты жұлдыз мемлекеттердің қауымдастығы мен бес құрлық халықтарының бірлігін көрсетеді. </a:t>
            </a:r>
            <a:endParaRPr lang="ru-RU"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600" dirty="0" smtClean="0"/>
              <a:t>4-бет</a:t>
            </a:r>
            <a:endParaRPr lang="ru-RU" sz="1600" dirty="0"/>
          </a:p>
        </p:txBody>
      </p:sp>
      <p:sp>
        <p:nvSpPr>
          <p:cNvPr id="3" name="Содержимое 2"/>
          <p:cNvSpPr>
            <a:spLocks noGrp="1"/>
          </p:cNvSpPr>
          <p:nvPr>
            <p:ph idx="1"/>
          </p:nvPr>
        </p:nvSpPr>
        <p:spPr>
          <a:xfrm>
            <a:off x="457200" y="620688"/>
            <a:ext cx="8229600" cy="6120680"/>
          </a:xfrm>
        </p:spPr>
        <p:txBody>
          <a:bodyPr>
            <a:noAutofit/>
          </a:bodyPr>
          <a:lstStyle/>
          <a:p>
            <a:pPr algn="just"/>
            <a:r>
              <a:rPr lang="kk-KZ" sz="1400" dirty="0" smtClean="0"/>
              <a:t>1993ж. 28 қаңтарда республиканың Жоғарғы Кеңесі тәуелсіз Қазақстанның бірінші Конституциясын қабылдады, ол құқықтық мемлекеттік құрудың іргетасы болып, оның мемлекеттігінің кепілдігінің қалыптасуын, тәуелсіздікті, экономикалық, мәдени және ғылыми-техникалық прогресті қамтамасыз етуді қамтиды. 1990ж. сайланған Қазақ КСР Жоғарғы Кеңесінің өкілеттігі 1995ж. аяқталу керек еді. Бірақ, 1993ж. аяғында республикадағы саяси өмір күрт өзгеріске ұшырады. 1993ж. қарашада Алатау аудандық кеңесінің халық депутаттары өзін-өзі тарату туралы шешім қабылдады. Аудандық кеңестің депутаттары Жоғарғы және жергілікті Кеңестерді өзін-өзі таратуға шақырды. 10 желтоқсанда Президент Жарлығымен Қазақстан республикасының жергілікті өкілетті және атқару (әкімшілік) органдары туралы Заңды күшіне енгізді. Мәслихаттарды жергілікті халық бес жылға сайлайтын болды, ал облыс әкімшілігі басшыларын (әкімдерді) Президент тағайындады. </a:t>
            </a:r>
          </a:p>
          <a:p>
            <a:pPr algn="just"/>
            <a:r>
              <a:rPr lang="kk-KZ" sz="1400" dirty="0" smtClean="0"/>
              <a:t>1993ж. 17 желтоқсанда Қазақстан Республикасының “Қазақстан Республикасындағы сайлау туралы” Кодексі қабылданды, оған сәйкес парламентке сайлаудың жаңа жүйесі 117 депутат құрамында ұсынылды. Олар бес жыл мерзімге сайланды. 1994ж. 19 сәуірден бастап республикада заңды сайланған Жоғарғы Кеңестің болмауы және жаңа парламент сайлағанға дейін “Қазақстан Республикасы Президенті мен жергілікті әкімшілік басшыларына қосымша өкілеттілікті уақытша беру туралы” Заң негізінде Президентке Заңдылық күші бар шешімдер қабылдауға және өзге де өкілеттіктер берілді. Республика Президенті экономиканы, әлеуметтік мәселелерді реттейтін бірқатар жарлықтарға қол қойды. </a:t>
            </a:r>
            <a:r>
              <a:rPr lang="ru-RU" sz="1400" dirty="0" smtClean="0"/>
              <a:t>1995ж. 30 </a:t>
            </a:r>
            <a:r>
              <a:rPr lang="ru-RU" sz="1400" dirty="0" err="1" smtClean="0"/>
              <a:t>тамызда</a:t>
            </a:r>
            <a:r>
              <a:rPr lang="ru-RU" sz="1400" dirty="0" smtClean="0"/>
              <a:t> </a:t>
            </a:r>
            <a:r>
              <a:rPr lang="ru-RU" sz="1400" dirty="0" err="1" smtClean="0"/>
              <a:t>және </a:t>
            </a:r>
            <a:r>
              <a:rPr lang="ru-RU" sz="1400" dirty="0" smtClean="0"/>
              <a:t>Конституция </a:t>
            </a:r>
            <a:r>
              <a:rPr lang="ru-RU" sz="1400" dirty="0" err="1" smtClean="0"/>
              <a:t>жобасы</a:t>
            </a:r>
            <a:r>
              <a:rPr lang="ru-RU" sz="1400" dirty="0" smtClean="0"/>
              <a:t> </a:t>
            </a:r>
            <a:r>
              <a:rPr lang="ru-RU" sz="1400" dirty="0" err="1" smtClean="0"/>
              <a:t>туралы</a:t>
            </a:r>
            <a:r>
              <a:rPr lang="ru-RU" sz="1400" dirty="0" smtClean="0"/>
              <a:t> </a:t>
            </a:r>
            <a:r>
              <a:rPr lang="ru-RU" sz="1400" dirty="0" err="1" smtClean="0"/>
              <a:t>республикалық </a:t>
            </a:r>
            <a:r>
              <a:rPr lang="ru-RU" sz="1400" dirty="0" smtClean="0"/>
              <a:t>референдум </a:t>
            </a:r>
            <a:r>
              <a:rPr lang="ru-RU" sz="1400" dirty="0" err="1" smtClean="0"/>
              <a:t>болды</a:t>
            </a:r>
            <a:r>
              <a:rPr lang="ru-RU" sz="1400" dirty="0" smtClean="0"/>
              <a:t>. 1995ж. 6 </a:t>
            </a:r>
            <a:r>
              <a:rPr lang="ru-RU" sz="1400" dirty="0" err="1" smtClean="0"/>
              <a:t>қыркүйекте </a:t>
            </a:r>
            <a:r>
              <a:rPr lang="ru-RU" sz="1400" dirty="0" smtClean="0"/>
              <a:t>Президент </a:t>
            </a:r>
            <a:r>
              <a:rPr lang="ru-RU" sz="1400" dirty="0" err="1" smtClean="0"/>
              <a:t>сарайында</a:t>
            </a:r>
            <a:r>
              <a:rPr lang="ru-RU" sz="1400" dirty="0" smtClean="0"/>
              <a:t> </a:t>
            </a:r>
            <a:r>
              <a:rPr lang="ru-RU" sz="1400" dirty="0" err="1" smtClean="0"/>
              <a:t>жаңа Конституцияны</a:t>
            </a:r>
            <a:r>
              <a:rPr lang="ru-RU" sz="1400" dirty="0" smtClean="0"/>
              <a:t> </a:t>
            </a:r>
            <a:r>
              <a:rPr lang="ru-RU" sz="1400" dirty="0" err="1" smtClean="0"/>
              <a:t>ресми</a:t>
            </a:r>
            <a:r>
              <a:rPr lang="ru-RU" sz="1400" dirty="0" smtClean="0"/>
              <a:t> </a:t>
            </a:r>
            <a:r>
              <a:rPr lang="ru-RU" sz="1400" dirty="0" err="1" smtClean="0"/>
              <a:t>түрде жариялау</a:t>
            </a:r>
            <a:r>
              <a:rPr lang="ru-RU" sz="1400" dirty="0" smtClean="0"/>
              <a:t> </a:t>
            </a:r>
            <a:r>
              <a:rPr lang="ru-RU" sz="1400" dirty="0" err="1" smtClean="0"/>
              <a:t>салтанаты</a:t>
            </a:r>
            <a:r>
              <a:rPr lang="ru-RU" sz="1400" dirty="0" smtClean="0"/>
              <a:t> </a:t>
            </a:r>
            <a:r>
              <a:rPr lang="ru-RU" sz="1400" dirty="0" err="1" smtClean="0"/>
              <a:t>өткізілді</a:t>
            </a:r>
            <a:r>
              <a:rPr lang="ru-RU" sz="1400" dirty="0" smtClean="0"/>
              <a:t>. </a:t>
            </a:r>
            <a:r>
              <a:rPr lang="ru-RU" sz="1400" dirty="0" err="1" smtClean="0"/>
              <a:t>Оның ресми</a:t>
            </a:r>
            <a:r>
              <a:rPr lang="ru-RU" sz="1400" dirty="0" smtClean="0"/>
              <a:t> </a:t>
            </a:r>
            <a:r>
              <a:rPr lang="ru-RU" sz="1400" dirty="0" err="1" smtClean="0"/>
              <a:t>мәтіні Орталық мемлекеттік</a:t>
            </a:r>
            <a:r>
              <a:rPr lang="ru-RU" sz="1400" dirty="0" smtClean="0"/>
              <a:t> </a:t>
            </a:r>
            <a:r>
              <a:rPr lang="ru-RU" sz="1400" dirty="0" err="1" smtClean="0"/>
              <a:t>мұражайға сақтауға берілді</a:t>
            </a:r>
            <a:r>
              <a:rPr lang="ru-RU" sz="1400" dirty="0" smtClean="0"/>
              <a:t>. 30 </a:t>
            </a:r>
            <a:r>
              <a:rPr lang="ru-RU" sz="1400" dirty="0" err="1" smtClean="0"/>
              <a:t>тамыз</a:t>
            </a:r>
            <a:r>
              <a:rPr lang="ru-RU" sz="1400" dirty="0" smtClean="0"/>
              <a:t> </a:t>
            </a:r>
            <a:r>
              <a:rPr lang="ru-RU" sz="1400" dirty="0" err="1" smtClean="0"/>
              <a:t>мемлекеттік</a:t>
            </a:r>
            <a:r>
              <a:rPr lang="ru-RU" sz="1400" dirty="0" smtClean="0"/>
              <a:t> </a:t>
            </a:r>
            <a:r>
              <a:rPr lang="ru-RU" sz="1400" dirty="0" err="1" smtClean="0"/>
              <a:t>мейрам</a:t>
            </a:r>
            <a:r>
              <a:rPr lang="ru-RU" sz="1400" dirty="0" smtClean="0"/>
              <a:t> – Конституция </a:t>
            </a:r>
            <a:r>
              <a:rPr lang="ru-RU" sz="1400" dirty="0" err="1" smtClean="0"/>
              <a:t>күні болып</a:t>
            </a:r>
            <a:r>
              <a:rPr lang="ru-RU" sz="1400" dirty="0" smtClean="0"/>
              <a:t> </a:t>
            </a:r>
            <a:r>
              <a:rPr lang="ru-RU" sz="1400" dirty="0" err="1" smtClean="0"/>
              <a:t>жарияланды</a:t>
            </a:r>
            <a:r>
              <a:rPr lang="ru-RU" sz="1400" dirty="0" smtClean="0"/>
              <a:t>.</a:t>
            </a:r>
          </a:p>
          <a:p>
            <a:pPr algn="just"/>
            <a:r>
              <a:rPr lang="kk-KZ" sz="1400" dirty="0" smtClean="0"/>
              <a:t>Ата заңда жаңа мемлекеттіліктің негізі қаланып, қоғамдық дамуды бағыттауға және реттеуге қабілетті тұтас мемлекеттік билік қалыптастырылды. Конституция бойынша ҚР демократиялық, унитарлық, зайырлы, әлеуметтік, құқықтық мемлекет. Басқару нысаны бойынша Қазақстан мемлекеті президенттік республика болып анықталды. Қазақстанның негізгі демократиялық қағидалары-адам құндылығы, адам құқығы мен бостандықтары, идеологиялық және саяси әр алуандылық (плюрализм) заң алдындағы теңдікке негізделді. </a:t>
            </a:r>
            <a:endParaRPr lang="ru-RU" sz="1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600" dirty="0" smtClean="0"/>
              <a:t>5-бет</a:t>
            </a:r>
            <a:endParaRPr lang="ru-RU" sz="1600" dirty="0"/>
          </a:p>
        </p:txBody>
      </p:sp>
      <p:sp>
        <p:nvSpPr>
          <p:cNvPr id="3" name="Содержимое 2"/>
          <p:cNvSpPr>
            <a:spLocks noGrp="1"/>
          </p:cNvSpPr>
          <p:nvPr>
            <p:ph idx="1"/>
          </p:nvPr>
        </p:nvSpPr>
        <p:spPr>
          <a:xfrm>
            <a:off x="457200" y="692696"/>
            <a:ext cx="8229600" cy="5433467"/>
          </a:xfrm>
        </p:spPr>
        <p:txBody>
          <a:bodyPr>
            <a:normAutofit fontScale="47500" lnSpcReduction="20000"/>
          </a:bodyPr>
          <a:lstStyle/>
          <a:p>
            <a:pPr algn="just"/>
            <a:r>
              <a:rPr lang="ru-RU" b="1" dirty="0" err="1" smtClean="0"/>
              <a:t>Қазақстандық </a:t>
            </a:r>
            <a:r>
              <a:rPr lang="ru-RU" b="1" dirty="0" smtClean="0"/>
              <a:t>парламентаризм. </a:t>
            </a:r>
            <a:r>
              <a:rPr lang="ru-RU" dirty="0" smtClean="0"/>
              <a:t>1995 </a:t>
            </a:r>
            <a:r>
              <a:rPr lang="ru-RU" dirty="0" err="1" smtClean="0"/>
              <a:t>жылғы </a:t>
            </a:r>
            <a:r>
              <a:rPr lang="ru-RU" dirty="0" smtClean="0"/>
              <a:t>Конституция </a:t>
            </a:r>
            <a:r>
              <a:rPr lang="ru-RU" dirty="0" err="1" smtClean="0"/>
              <a:t>мемлекеттік</a:t>
            </a:r>
            <a:r>
              <a:rPr lang="ru-RU" dirty="0" smtClean="0"/>
              <a:t> </a:t>
            </a:r>
            <a:r>
              <a:rPr lang="ru-RU" dirty="0" err="1" smtClean="0"/>
              <a:t>басқару жүйесі</a:t>
            </a:r>
            <a:r>
              <a:rPr lang="ru-RU" dirty="0" smtClean="0"/>
              <a:t>, </a:t>
            </a:r>
            <a:r>
              <a:rPr lang="ru-RU" dirty="0" err="1" smtClean="0"/>
              <a:t>меншік</a:t>
            </a:r>
            <a:r>
              <a:rPr lang="ru-RU" dirty="0" smtClean="0"/>
              <a:t>, </a:t>
            </a:r>
            <a:r>
              <a:rPr lang="ru-RU" dirty="0" err="1" smtClean="0"/>
              <a:t>азаматтардың құқықтары </a:t>
            </a:r>
            <a:r>
              <a:rPr lang="ru-RU" dirty="0" smtClean="0"/>
              <a:t>мен </a:t>
            </a:r>
            <a:r>
              <a:rPr lang="ru-RU" dirty="0" err="1" smtClean="0"/>
              <a:t>еркіндіктеріне</a:t>
            </a:r>
            <a:r>
              <a:rPr lang="ru-RU" dirty="0" smtClean="0"/>
              <a:t> </a:t>
            </a:r>
            <a:r>
              <a:rPr lang="ru-RU" dirty="0" err="1" smtClean="0"/>
              <a:t>қатысты міндеттерді</a:t>
            </a:r>
            <a:r>
              <a:rPr lang="ru-RU" dirty="0" smtClean="0"/>
              <a:t> </a:t>
            </a:r>
            <a:r>
              <a:rPr lang="ru-RU" dirty="0" err="1" smtClean="0"/>
              <a:t>жаңаша тұрғыда шешті</a:t>
            </a:r>
            <a:r>
              <a:rPr lang="ru-RU" dirty="0" smtClean="0"/>
              <a:t>. </a:t>
            </a:r>
            <a:r>
              <a:rPr lang="ru-RU" dirty="0" err="1" smtClean="0"/>
              <a:t>Жоғары өкілді орган-екі</a:t>
            </a:r>
            <a:r>
              <a:rPr lang="ru-RU" dirty="0" smtClean="0"/>
              <a:t> </a:t>
            </a:r>
            <a:r>
              <a:rPr lang="ru-RU" dirty="0" err="1" smtClean="0"/>
              <a:t>палаталы</a:t>
            </a:r>
            <a:r>
              <a:rPr lang="ru-RU" dirty="0" smtClean="0"/>
              <a:t> </a:t>
            </a:r>
            <a:r>
              <a:rPr lang="ru-RU" dirty="0" err="1" smtClean="0"/>
              <a:t>Парламенттің құрылуына құқықтық негіз</a:t>
            </a:r>
            <a:r>
              <a:rPr lang="ru-RU" dirty="0" smtClean="0"/>
              <a:t> </a:t>
            </a:r>
            <a:r>
              <a:rPr lang="ru-RU" dirty="0" err="1" smtClean="0"/>
              <a:t>жасады</a:t>
            </a:r>
            <a:r>
              <a:rPr lang="ru-RU" dirty="0" smtClean="0"/>
              <a:t>. </a:t>
            </a:r>
            <a:r>
              <a:rPr lang="ru-RU" dirty="0" err="1" smtClean="0"/>
              <a:t>Конституцияға </a:t>
            </a:r>
            <a:r>
              <a:rPr lang="ru-RU" dirty="0" smtClean="0"/>
              <a:t>«парламент» </a:t>
            </a:r>
            <a:r>
              <a:rPr lang="ru-RU" dirty="0" err="1" smtClean="0"/>
              <a:t>ұғымы заң шығарушы органды</a:t>
            </a:r>
            <a:r>
              <a:rPr lang="ru-RU" dirty="0" smtClean="0"/>
              <a:t> </a:t>
            </a:r>
            <a:r>
              <a:rPr lang="ru-RU" dirty="0" err="1" smtClean="0"/>
              <a:t>жетілдіру</a:t>
            </a:r>
            <a:r>
              <a:rPr lang="ru-RU" dirty="0" smtClean="0"/>
              <a:t> </a:t>
            </a:r>
            <a:r>
              <a:rPr lang="ru-RU" dirty="0" err="1" smtClean="0"/>
              <a:t>және одан</a:t>
            </a:r>
            <a:r>
              <a:rPr lang="ru-RU" dirty="0" smtClean="0"/>
              <a:t> </a:t>
            </a:r>
            <a:r>
              <a:rPr lang="ru-RU" dirty="0" err="1" smtClean="0"/>
              <a:t>әрі дамыту</a:t>
            </a:r>
            <a:r>
              <a:rPr lang="ru-RU" dirty="0" smtClean="0"/>
              <a:t> </a:t>
            </a:r>
            <a:r>
              <a:rPr lang="ru-RU" dirty="0" err="1" smtClean="0"/>
              <a:t>мақсатында екі</a:t>
            </a:r>
            <a:r>
              <a:rPr lang="ru-RU" dirty="0" smtClean="0"/>
              <a:t> </a:t>
            </a:r>
            <a:r>
              <a:rPr lang="ru-RU" dirty="0" err="1" smtClean="0"/>
              <a:t>палаталы</a:t>
            </a:r>
            <a:r>
              <a:rPr lang="ru-RU" dirty="0" smtClean="0"/>
              <a:t> Парламент </a:t>
            </a:r>
            <a:r>
              <a:rPr lang="ru-RU" dirty="0" err="1" smtClean="0"/>
              <a:t>енгізілді</a:t>
            </a:r>
            <a:r>
              <a:rPr lang="ru-RU" dirty="0" smtClean="0"/>
              <a:t>. </a:t>
            </a:r>
            <a:r>
              <a:rPr lang="ru-RU" dirty="0" err="1" smtClean="0"/>
              <a:t>Парламенттің жоғары палатасы</a:t>
            </a:r>
            <a:r>
              <a:rPr lang="ru-RU" dirty="0" smtClean="0"/>
              <a:t> </a:t>
            </a:r>
            <a:r>
              <a:rPr lang="ru-RU" dirty="0" err="1" smtClean="0"/>
              <a:t>төменгі палатаның «бұқара халық талаптарына</a:t>
            </a:r>
            <a:r>
              <a:rPr lang="ru-RU" dirty="0" smtClean="0"/>
              <a:t> аса </a:t>
            </a:r>
            <a:r>
              <a:rPr lang="ru-RU" dirty="0" err="1" smtClean="0"/>
              <a:t>көңіл бөлуін қадағалау</a:t>
            </a:r>
            <a:r>
              <a:rPr lang="ru-RU" dirty="0" smtClean="0"/>
              <a:t>» </a:t>
            </a:r>
            <a:r>
              <a:rPr lang="ru-RU" dirty="0" err="1" smtClean="0"/>
              <a:t>мақсатында құрылды</a:t>
            </a:r>
            <a:r>
              <a:rPr lang="ru-RU" dirty="0" smtClean="0"/>
              <a:t>. </a:t>
            </a:r>
            <a:r>
              <a:rPr lang="ru-RU" dirty="0" err="1" smtClean="0"/>
              <a:t>Жалпы</a:t>
            </a:r>
            <a:r>
              <a:rPr lang="ru-RU" dirty="0" smtClean="0"/>
              <a:t>, Сенат республика </a:t>
            </a:r>
            <a:r>
              <a:rPr lang="ru-RU" dirty="0" err="1" smtClean="0"/>
              <a:t>басшысы</a:t>
            </a:r>
            <a:r>
              <a:rPr lang="ru-RU" dirty="0" smtClean="0"/>
              <a:t> мен </a:t>
            </a:r>
            <a:r>
              <a:rPr lang="ru-RU" dirty="0" err="1" smtClean="0"/>
              <a:t>төменгі </a:t>
            </a:r>
            <a:r>
              <a:rPr lang="ru-RU" dirty="0" smtClean="0"/>
              <a:t>палата </a:t>
            </a:r>
            <a:r>
              <a:rPr lang="ru-RU" dirty="0" err="1" smtClean="0"/>
              <a:t>Мәжіліс арасындағы жалғастырушы құрылым міндетін</a:t>
            </a:r>
            <a:r>
              <a:rPr lang="ru-RU" dirty="0" smtClean="0"/>
              <a:t> </a:t>
            </a:r>
            <a:r>
              <a:rPr lang="ru-RU" dirty="0" err="1" smtClean="0"/>
              <a:t>атқарды</a:t>
            </a:r>
            <a:r>
              <a:rPr lang="ru-RU" dirty="0" smtClean="0"/>
              <a:t>. </a:t>
            </a:r>
          </a:p>
          <a:p>
            <a:pPr algn="just"/>
            <a:r>
              <a:rPr lang="ru-RU" dirty="0" smtClean="0"/>
              <a:t>1995 ж. </a:t>
            </a:r>
            <a:r>
              <a:rPr lang="ru-RU" dirty="0" err="1" smtClean="0"/>
              <a:t>Конституцияға сәйкес </a:t>
            </a:r>
            <a:r>
              <a:rPr lang="ru-RU" dirty="0" smtClean="0"/>
              <a:t>парламент </a:t>
            </a:r>
            <a:r>
              <a:rPr lang="ru-RU" dirty="0" err="1" smtClean="0"/>
              <a:t>екі</a:t>
            </a:r>
            <a:r>
              <a:rPr lang="ru-RU" dirty="0" smtClean="0"/>
              <a:t> </a:t>
            </a:r>
            <a:r>
              <a:rPr lang="ru-RU" dirty="0" err="1" smtClean="0"/>
              <a:t>палатадан</a:t>
            </a:r>
            <a:r>
              <a:rPr lang="ru-RU" dirty="0" smtClean="0"/>
              <a:t> Сенат пен </a:t>
            </a:r>
            <a:r>
              <a:rPr lang="ru-RU" dirty="0" err="1" smtClean="0"/>
              <a:t>Мәжілістен тұрды</a:t>
            </a:r>
            <a:r>
              <a:rPr lang="ru-RU" dirty="0" smtClean="0"/>
              <a:t>. Сенат өкілеттілігі-6 </a:t>
            </a:r>
            <a:r>
              <a:rPr lang="ru-RU" dirty="0" err="1" smtClean="0"/>
              <a:t>жыл</a:t>
            </a:r>
            <a:r>
              <a:rPr lang="ru-RU" dirty="0" smtClean="0"/>
              <a:t>, </a:t>
            </a:r>
            <a:r>
              <a:rPr lang="ru-RU" dirty="0" err="1" smtClean="0"/>
              <a:t>Мәжіліс өкілеттілігі </a:t>
            </a:r>
            <a:r>
              <a:rPr lang="ru-RU" dirty="0" smtClean="0"/>
              <a:t>-5 </a:t>
            </a:r>
            <a:r>
              <a:rPr lang="ru-RU" dirty="0" err="1" smtClean="0"/>
              <a:t>жыл</a:t>
            </a:r>
            <a:r>
              <a:rPr lang="ru-RU" dirty="0" smtClean="0"/>
              <a:t>. Осы </a:t>
            </a:r>
            <a:r>
              <a:rPr lang="ru-RU" dirty="0" err="1" smtClean="0"/>
              <a:t>кезеңнен бері</a:t>
            </a:r>
            <a:r>
              <a:rPr lang="ru-RU" dirty="0" smtClean="0"/>
              <a:t> </a:t>
            </a:r>
            <a:r>
              <a:rPr lang="ru-RU" dirty="0" err="1" smtClean="0"/>
              <a:t>кәсәби </a:t>
            </a:r>
            <a:r>
              <a:rPr lang="ru-RU" dirty="0" smtClean="0"/>
              <a:t>парламент </a:t>
            </a:r>
            <a:r>
              <a:rPr lang="ru-RU" dirty="0" err="1" smtClean="0"/>
              <a:t>қалыптаса бастады</a:t>
            </a:r>
            <a:r>
              <a:rPr lang="ru-RU" dirty="0" smtClean="0"/>
              <a:t>. </a:t>
            </a:r>
            <a:r>
              <a:rPr lang="ru-RU" dirty="0" err="1" smtClean="0"/>
              <a:t>Сенатқа әр облыстан</a:t>
            </a:r>
            <a:r>
              <a:rPr lang="ru-RU" dirty="0" smtClean="0"/>
              <a:t>, </a:t>
            </a:r>
            <a:r>
              <a:rPr lang="ru-RU" dirty="0" err="1" smtClean="0"/>
              <a:t>республикалық маңызы </a:t>
            </a:r>
            <a:r>
              <a:rPr lang="ru-RU" dirty="0" smtClean="0"/>
              <a:t>бар </a:t>
            </a:r>
            <a:r>
              <a:rPr lang="ru-RU" dirty="0" err="1" smtClean="0"/>
              <a:t>қалалар </a:t>
            </a:r>
            <a:r>
              <a:rPr lang="ru-RU" dirty="0" smtClean="0"/>
              <a:t>мен ҚР </a:t>
            </a:r>
            <a:r>
              <a:rPr lang="ru-RU" dirty="0" err="1" smtClean="0"/>
              <a:t>астанасынан</a:t>
            </a:r>
            <a:r>
              <a:rPr lang="ru-RU" dirty="0" smtClean="0"/>
              <a:t> 2 </a:t>
            </a:r>
            <a:r>
              <a:rPr lang="ru-RU" dirty="0" err="1" smtClean="0"/>
              <a:t>өкілден сайланады</a:t>
            </a:r>
            <a:r>
              <a:rPr lang="ru-RU" dirty="0" smtClean="0"/>
              <a:t>. </a:t>
            </a:r>
            <a:r>
              <a:rPr lang="ru-RU" dirty="0" err="1" smtClean="0"/>
              <a:t>Сенатқа </a:t>
            </a:r>
            <a:r>
              <a:rPr lang="ru-RU" dirty="0" smtClean="0"/>
              <a:t>7 </a:t>
            </a:r>
            <a:r>
              <a:rPr lang="ru-RU" dirty="0" err="1" smtClean="0"/>
              <a:t>депутатты</a:t>
            </a:r>
            <a:r>
              <a:rPr lang="ru-RU" dirty="0" smtClean="0"/>
              <a:t> </a:t>
            </a:r>
            <a:r>
              <a:rPr lang="ru-RU" dirty="0" err="1" smtClean="0"/>
              <a:t>қоғамның ұлттық-мәдени мүдделерін ескере</a:t>
            </a:r>
            <a:r>
              <a:rPr lang="ru-RU" dirty="0" smtClean="0"/>
              <a:t> </a:t>
            </a:r>
            <a:r>
              <a:rPr lang="ru-RU" dirty="0" err="1" smtClean="0"/>
              <a:t>отыырп</a:t>
            </a:r>
            <a:r>
              <a:rPr lang="ru-RU" dirty="0" smtClean="0"/>
              <a:t> Президент </a:t>
            </a:r>
            <a:r>
              <a:rPr lang="ru-RU" dirty="0" err="1" smtClean="0"/>
              <a:t>өзі тағайындайды</a:t>
            </a:r>
            <a:r>
              <a:rPr lang="ru-RU" dirty="0" smtClean="0"/>
              <a:t>. </a:t>
            </a:r>
            <a:r>
              <a:rPr lang="ru-RU" dirty="0" err="1" smtClean="0"/>
              <a:t>Мәжіліс </a:t>
            </a:r>
            <a:r>
              <a:rPr lang="ru-RU" dirty="0" smtClean="0"/>
              <a:t>77 </a:t>
            </a:r>
            <a:r>
              <a:rPr lang="ru-RU" dirty="0" err="1" smtClean="0"/>
              <a:t>депутаттан</a:t>
            </a:r>
            <a:r>
              <a:rPr lang="ru-RU" dirty="0" smtClean="0"/>
              <a:t> </a:t>
            </a:r>
            <a:r>
              <a:rPr lang="ru-RU" dirty="0" err="1" smtClean="0"/>
              <a:t>тұрды</a:t>
            </a:r>
            <a:r>
              <a:rPr lang="ru-RU" dirty="0" smtClean="0"/>
              <a:t>.  1997 ж. </a:t>
            </a:r>
            <a:r>
              <a:rPr lang="ru-RU" dirty="0" err="1" smtClean="0"/>
              <a:t>қазанда </a:t>
            </a:r>
            <a:r>
              <a:rPr lang="ru-RU" dirty="0" smtClean="0"/>
              <a:t>Президент Н.Назарбаев </a:t>
            </a:r>
            <a:r>
              <a:rPr lang="ru-RU" dirty="0" err="1" smtClean="0"/>
              <a:t>Қазақстанның премьер-министрі</a:t>
            </a:r>
            <a:r>
              <a:rPr lang="ru-RU" dirty="0" smtClean="0"/>
              <a:t> Ә.</a:t>
            </a:r>
            <a:r>
              <a:rPr lang="ru-RU" dirty="0" err="1" smtClean="0"/>
              <a:t>Қажыгелдинді қызметінен алу</a:t>
            </a:r>
            <a:r>
              <a:rPr lang="ru-RU" dirty="0" smtClean="0"/>
              <a:t> </a:t>
            </a:r>
            <a:r>
              <a:rPr lang="ru-RU" dirty="0" err="1" smtClean="0"/>
              <a:t>туралы</a:t>
            </a:r>
            <a:r>
              <a:rPr lang="ru-RU" dirty="0" smtClean="0"/>
              <a:t> </a:t>
            </a:r>
            <a:r>
              <a:rPr lang="ru-RU" dirty="0" err="1" smtClean="0"/>
              <a:t>Жарлыққа қол қойды</a:t>
            </a:r>
            <a:r>
              <a:rPr lang="ru-RU" dirty="0" smtClean="0"/>
              <a:t>. 1997ж. 10 </a:t>
            </a:r>
            <a:r>
              <a:rPr lang="ru-RU" dirty="0" err="1" smtClean="0"/>
              <a:t>қазанда Қазақстан Республикасының премьер-министрі</a:t>
            </a:r>
            <a:r>
              <a:rPr lang="ru-RU" dirty="0" smtClean="0"/>
              <a:t> </a:t>
            </a:r>
            <a:r>
              <a:rPr lang="ru-RU" dirty="0" err="1" smtClean="0"/>
              <a:t>болып</a:t>
            </a:r>
            <a:r>
              <a:rPr lang="ru-RU" dirty="0" smtClean="0"/>
              <a:t>, Н.</a:t>
            </a:r>
            <a:r>
              <a:rPr lang="ru-RU" dirty="0" err="1" smtClean="0"/>
              <a:t>Балғымбаев тағайындалды</a:t>
            </a:r>
            <a:r>
              <a:rPr lang="ru-RU" dirty="0" smtClean="0"/>
              <a:t>. 1997ж. </a:t>
            </a:r>
            <a:r>
              <a:rPr lang="ru-RU" dirty="0" err="1" smtClean="0"/>
              <a:t>қазанда </a:t>
            </a:r>
            <a:r>
              <a:rPr lang="ru-RU" dirty="0" smtClean="0"/>
              <a:t>Президент 1997 ж. 10 </a:t>
            </a:r>
            <a:r>
              <a:rPr lang="ru-RU" dirty="0" err="1" smtClean="0"/>
              <a:t>желтоқсанынан бастап</a:t>
            </a:r>
            <a:r>
              <a:rPr lang="ru-RU" dirty="0" smtClean="0"/>
              <a:t>, </a:t>
            </a:r>
            <a:r>
              <a:rPr lang="ru-RU" dirty="0" err="1" smtClean="0"/>
              <a:t>Ақмола қаласын Қазақстанның астанасы</a:t>
            </a:r>
            <a:r>
              <a:rPr lang="ru-RU" dirty="0" smtClean="0"/>
              <a:t> </a:t>
            </a:r>
            <a:r>
              <a:rPr lang="ru-RU" dirty="0" err="1" smtClean="0"/>
              <a:t>етіп</a:t>
            </a:r>
            <a:r>
              <a:rPr lang="ru-RU" dirty="0" smtClean="0"/>
              <a:t> </a:t>
            </a:r>
            <a:r>
              <a:rPr lang="ru-RU" dirty="0" err="1" smtClean="0"/>
              <a:t>жариялау</a:t>
            </a:r>
            <a:r>
              <a:rPr lang="ru-RU" dirty="0" smtClean="0"/>
              <a:t> </a:t>
            </a:r>
            <a:r>
              <a:rPr lang="ru-RU" dirty="0" err="1" smtClean="0"/>
              <a:t>туралы</a:t>
            </a:r>
            <a:r>
              <a:rPr lang="ru-RU" dirty="0" smtClean="0"/>
              <a:t> </a:t>
            </a:r>
            <a:r>
              <a:rPr lang="ru-RU" dirty="0" err="1" smtClean="0"/>
              <a:t>Жарлық шығарды</a:t>
            </a:r>
            <a:r>
              <a:rPr lang="ru-RU" dirty="0" smtClean="0"/>
              <a:t>. 1998ж. 6 </a:t>
            </a:r>
            <a:r>
              <a:rPr lang="ru-RU" dirty="0" err="1" smtClean="0"/>
              <a:t>мамырда</a:t>
            </a:r>
            <a:r>
              <a:rPr lang="ru-RU" dirty="0" smtClean="0"/>
              <a:t> </a:t>
            </a:r>
            <a:r>
              <a:rPr lang="ru-RU" dirty="0" err="1" smtClean="0"/>
              <a:t>Ақмола қаласы </a:t>
            </a:r>
            <a:r>
              <a:rPr lang="ru-RU" dirty="0" smtClean="0"/>
              <a:t>Астана </a:t>
            </a:r>
            <a:r>
              <a:rPr lang="ru-RU" dirty="0" err="1" smtClean="0"/>
              <a:t>болып</a:t>
            </a:r>
            <a:r>
              <a:rPr lang="ru-RU" dirty="0" smtClean="0"/>
              <a:t> </a:t>
            </a:r>
            <a:r>
              <a:rPr lang="ru-RU" dirty="0" err="1" smtClean="0"/>
              <a:t>аталды</a:t>
            </a:r>
            <a:r>
              <a:rPr lang="ru-RU" dirty="0" smtClean="0"/>
              <a:t>. 1998ж. </a:t>
            </a:r>
            <a:r>
              <a:rPr lang="ru-RU" dirty="0" err="1" smtClean="0"/>
              <a:t>қазанда Қазақстан парламенті</a:t>
            </a:r>
            <a:r>
              <a:rPr lang="ru-RU" dirty="0" smtClean="0"/>
              <a:t> 1999ж. </a:t>
            </a:r>
            <a:r>
              <a:rPr lang="ru-RU" dirty="0" err="1" smtClean="0"/>
              <a:t>неғұрлым ұзақ мерзімге</a:t>
            </a:r>
            <a:r>
              <a:rPr lang="ru-RU" dirty="0" smtClean="0"/>
              <a:t> (7 </a:t>
            </a:r>
            <a:r>
              <a:rPr lang="ru-RU" dirty="0" err="1" smtClean="0"/>
              <a:t>жыл</a:t>
            </a:r>
            <a:r>
              <a:rPr lang="ru-RU" dirty="0" smtClean="0"/>
              <a:t>) Президент </a:t>
            </a:r>
            <a:r>
              <a:rPr lang="ru-RU" dirty="0" err="1" smtClean="0"/>
              <a:t>сайлауын</a:t>
            </a:r>
            <a:r>
              <a:rPr lang="ru-RU" dirty="0" smtClean="0"/>
              <a:t> </a:t>
            </a:r>
            <a:r>
              <a:rPr lang="ru-RU" dirty="0" err="1" smtClean="0"/>
              <a:t>өткізу туралы</a:t>
            </a:r>
            <a:r>
              <a:rPr lang="ru-RU" dirty="0" smtClean="0"/>
              <a:t> </a:t>
            </a:r>
            <a:r>
              <a:rPr lang="ru-RU" dirty="0" err="1" smtClean="0"/>
              <a:t>ереже</a:t>
            </a:r>
            <a:r>
              <a:rPr lang="ru-RU" dirty="0" smtClean="0"/>
              <a:t> </a:t>
            </a:r>
            <a:r>
              <a:rPr lang="ru-RU" dirty="0" err="1" smtClean="0"/>
              <a:t>енгізді</a:t>
            </a:r>
            <a:r>
              <a:rPr lang="ru-RU" dirty="0" smtClean="0"/>
              <a:t>. 1998ж. </a:t>
            </a:r>
            <a:r>
              <a:rPr lang="ru-RU" dirty="0" err="1" smtClean="0"/>
              <a:t>қазанда </a:t>
            </a:r>
            <a:r>
              <a:rPr lang="ru-RU" dirty="0" smtClean="0"/>
              <a:t>Президент </a:t>
            </a:r>
            <a:r>
              <a:rPr lang="ru-RU" dirty="0" err="1" smtClean="0"/>
              <a:t>сайлауын</a:t>
            </a:r>
            <a:r>
              <a:rPr lang="ru-RU" dirty="0" smtClean="0"/>
              <a:t> 1999 </a:t>
            </a:r>
            <a:r>
              <a:rPr lang="ru-RU" dirty="0" err="1" smtClean="0"/>
              <a:t>жылы</a:t>
            </a:r>
            <a:r>
              <a:rPr lang="ru-RU" dirty="0" smtClean="0"/>
              <a:t> 10 </a:t>
            </a:r>
            <a:r>
              <a:rPr lang="ru-RU" dirty="0" err="1" smtClean="0"/>
              <a:t>қаңтарда өткізілу белгіленді</a:t>
            </a:r>
            <a:r>
              <a:rPr lang="ru-RU" dirty="0" smtClean="0"/>
              <a:t>. 1999ж. </a:t>
            </a:r>
            <a:r>
              <a:rPr lang="ru-RU" dirty="0" err="1" smtClean="0"/>
              <a:t>қаңтарында сайлау</a:t>
            </a:r>
            <a:r>
              <a:rPr lang="ru-RU" dirty="0" smtClean="0"/>
              <a:t> </a:t>
            </a:r>
            <a:r>
              <a:rPr lang="ru-RU" dirty="0" err="1" smtClean="0"/>
              <a:t>өткізілді.</a:t>
            </a:r>
            <a:r>
              <a:rPr lang="ru-RU" dirty="0" smtClean="0"/>
              <a:t> 1999ж. </a:t>
            </a:r>
            <a:r>
              <a:rPr lang="ru-RU" dirty="0" err="1" smtClean="0"/>
              <a:t>мамырында</a:t>
            </a:r>
            <a:r>
              <a:rPr lang="ru-RU" dirty="0" smtClean="0"/>
              <a:t> </a:t>
            </a:r>
            <a:r>
              <a:rPr lang="ru-RU" dirty="0" err="1" smtClean="0"/>
              <a:t>Қазақстанның сайлау</a:t>
            </a:r>
            <a:r>
              <a:rPr lang="ru-RU" dirty="0" smtClean="0"/>
              <a:t> </a:t>
            </a:r>
            <a:r>
              <a:rPr lang="ru-RU" dirty="0" err="1" smtClean="0"/>
              <a:t>туралы</a:t>
            </a:r>
            <a:r>
              <a:rPr lang="ru-RU" dirty="0" smtClean="0"/>
              <a:t> </a:t>
            </a:r>
            <a:r>
              <a:rPr lang="ru-RU" dirty="0" err="1" smtClean="0"/>
              <a:t>заңына кезекті</a:t>
            </a:r>
            <a:r>
              <a:rPr lang="ru-RU" dirty="0" smtClean="0"/>
              <a:t> </a:t>
            </a:r>
            <a:r>
              <a:rPr lang="ru-RU" dirty="0" err="1" smtClean="0"/>
              <a:t>өзгертулер енгізілді</a:t>
            </a:r>
            <a:r>
              <a:rPr lang="ru-RU" dirty="0" smtClean="0"/>
              <a:t>. </a:t>
            </a:r>
            <a:r>
              <a:rPr lang="ru-RU" dirty="0" err="1" smtClean="0"/>
              <a:t>Сол</a:t>
            </a:r>
            <a:r>
              <a:rPr lang="ru-RU" dirty="0" smtClean="0"/>
              <a:t> </a:t>
            </a:r>
            <a:r>
              <a:rPr lang="ru-RU" dirty="0" err="1" smtClean="0"/>
              <a:t>арқылы сайлау</a:t>
            </a:r>
            <a:r>
              <a:rPr lang="ru-RU" dirty="0" smtClean="0"/>
              <a:t> </a:t>
            </a:r>
            <a:r>
              <a:rPr lang="ru-RU" dirty="0" err="1" smtClean="0"/>
              <a:t>жүйесінде елеулі</a:t>
            </a:r>
            <a:r>
              <a:rPr lang="ru-RU" dirty="0" smtClean="0"/>
              <a:t> </a:t>
            </a:r>
            <a:r>
              <a:rPr lang="ru-RU" dirty="0" err="1" smtClean="0"/>
              <a:t>өзгерістер жасалды</a:t>
            </a:r>
            <a:r>
              <a:rPr lang="ru-RU" dirty="0" smtClean="0"/>
              <a:t>. 1999ж. 10 </a:t>
            </a:r>
            <a:r>
              <a:rPr lang="ru-RU" dirty="0" err="1" smtClean="0"/>
              <a:t>қазанда </a:t>
            </a:r>
            <a:r>
              <a:rPr lang="ru-RU" dirty="0" smtClean="0"/>
              <a:t>республика </a:t>
            </a:r>
            <a:r>
              <a:rPr lang="ru-RU" dirty="0" err="1" smtClean="0"/>
              <a:t>парламентіне</a:t>
            </a:r>
            <a:r>
              <a:rPr lang="ru-RU" dirty="0" smtClean="0"/>
              <a:t> </a:t>
            </a:r>
            <a:r>
              <a:rPr lang="ru-RU" dirty="0" err="1" smtClean="0"/>
              <a:t>сайлау</a:t>
            </a:r>
            <a:r>
              <a:rPr lang="ru-RU" dirty="0" smtClean="0"/>
              <a:t> </a:t>
            </a:r>
            <a:r>
              <a:rPr lang="ru-RU" dirty="0" err="1" smtClean="0"/>
              <a:t>жаңаша</a:t>
            </a:r>
            <a:r>
              <a:rPr lang="ru-RU" dirty="0" smtClean="0"/>
              <a:t>, </a:t>
            </a:r>
            <a:r>
              <a:rPr lang="ru-RU" dirty="0" err="1" smtClean="0"/>
              <a:t>аралас</a:t>
            </a:r>
            <a:r>
              <a:rPr lang="ru-RU" dirty="0" smtClean="0"/>
              <a:t> </a:t>
            </a:r>
            <a:r>
              <a:rPr lang="ru-RU" dirty="0" err="1" smtClean="0"/>
              <a:t>сайлау</a:t>
            </a:r>
            <a:r>
              <a:rPr lang="ru-RU" dirty="0" smtClean="0"/>
              <a:t> </a:t>
            </a:r>
            <a:r>
              <a:rPr lang="ru-RU" dirty="0" err="1" smtClean="0"/>
              <a:t>жүйесімен өткізілді</a:t>
            </a:r>
            <a:r>
              <a:rPr lang="ru-RU" dirty="0" smtClean="0"/>
              <a:t>.</a:t>
            </a:r>
          </a:p>
          <a:p>
            <a:pPr algn="just"/>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600" dirty="0" smtClean="0"/>
              <a:t>6 бет</a:t>
            </a:r>
            <a:endParaRPr lang="ru-RU" sz="1600" dirty="0"/>
          </a:p>
        </p:txBody>
      </p:sp>
      <p:sp>
        <p:nvSpPr>
          <p:cNvPr id="3" name="Содержимое 2"/>
          <p:cNvSpPr>
            <a:spLocks noGrp="1"/>
          </p:cNvSpPr>
          <p:nvPr>
            <p:ph idx="1"/>
          </p:nvPr>
        </p:nvSpPr>
        <p:spPr>
          <a:xfrm>
            <a:off x="457200" y="692696"/>
            <a:ext cx="8229600" cy="5433467"/>
          </a:xfrm>
        </p:spPr>
        <p:txBody>
          <a:bodyPr>
            <a:normAutofit fontScale="92500" lnSpcReduction="20000"/>
          </a:bodyPr>
          <a:lstStyle/>
          <a:p>
            <a:pPr algn="just"/>
            <a:r>
              <a:rPr lang="ru-RU" sz="1600" dirty="0" smtClean="0"/>
              <a:t>1999ж. </a:t>
            </a:r>
            <a:r>
              <a:rPr lang="ru-RU" sz="1600" dirty="0" err="1" smtClean="0"/>
              <a:t>қазанда Қазақстанның Орталық сайлау</a:t>
            </a:r>
            <a:r>
              <a:rPr lang="ru-RU" sz="1600" dirty="0" smtClean="0"/>
              <a:t> </a:t>
            </a:r>
            <a:r>
              <a:rPr lang="ru-RU" sz="1600" dirty="0" err="1" smtClean="0"/>
              <a:t>комиссиясы</a:t>
            </a:r>
            <a:r>
              <a:rPr lang="ru-RU" sz="1600" dirty="0" smtClean="0"/>
              <a:t> </a:t>
            </a:r>
            <a:r>
              <a:rPr lang="ru-RU" sz="1600" dirty="0" err="1" smtClean="0"/>
              <a:t>дауыс</a:t>
            </a:r>
            <a:r>
              <a:rPr lang="ru-RU" sz="1600" dirty="0" smtClean="0"/>
              <a:t> </a:t>
            </a:r>
            <a:r>
              <a:rPr lang="ru-RU" sz="1600" dirty="0" err="1" smtClean="0"/>
              <a:t>берудің ресми</a:t>
            </a:r>
            <a:r>
              <a:rPr lang="ru-RU" sz="1600" dirty="0" smtClean="0"/>
              <a:t> </a:t>
            </a:r>
            <a:r>
              <a:rPr lang="ru-RU" sz="1600" dirty="0" err="1" smtClean="0"/>
              <a:t>қорытындысын шығарып, соған сәйкес, республикада</a:t>
            </a:r>
            <a:r>
              <a:rPr lang="ru-RU" sz="1600" dirty="0" smtClean="0"/>
              <a:t> </a:t>
            </a:r>
            <a:r>
              <a:rPr lang="ru-RU" sz="1600" dirty="0" err="1" smtClean="0"/>
              <a:t>нағыз демократиялық сайлау</a:t>
            </a:r>
            <a:r>
              <a:rPr lang="ru-RU" sz="1600" dirty="0" smtClean="0"/>
              <a:t> </a:t>
            </a:r>
            <a:r>
              <a:rPr lang="ru-RU" sz="1600" dirty="0" err="1" smtClean="0"/>
              <a:t>өтті.</a:t>
            </a:r>
            <a:r>
              <a:rPr lang="ru-RU" sz="1600" dirty="0" smtClean="0"/>
              <a:t> 1999ж. </a:t>
            </a:r>
            <a:r>
              <a:rPr lang="ru-RU" sz="1600" dirty="0" err="1" smtClean="0"/>
              <a:t>күзде Н.Балғымбаев басқарған үкімет отставкаға кетті</a:t>
            </a:r>
            <a:r>
              <a:rPr lang="ru-RU" sz="1600" dirty="0" smtClean="0"/>
              <a:t>. </a:t>
            </a:r>
            <a:r>
              <a:rPr lang="ru-RU" sz="1600" dirty="0" err="1" smtClean="0"/>
              <a:t>Қ.Тоқаев </a:t>
            </a:r>
            <a:r>
              <a:rPr lang="ru-RU" sz="1600" dirty="0" smtClean="0"/>
              <a:t>премьер-министр </a:t>
            </a:r>
            <a:r>
              <a:rPr lang="ru-RU" sz="1600" dirty="0" err="1" smtClean="0"/>
              <a:t>болып</a:t>
            </a:r>
            <a:r>
              <a:rPr lang="ru-RU" sz="1600" dirty="0" smtClean="0"/>
              <a:t> </a:t>
            </a:r>
            <a:r>
              <a:rPr lang="ru-RU" sz="1600" dirty="0" err="1" smtClean="0"/>
              <a:t>тағайындалды</a:t>
            </a:r>
            <a:r>
              <a:rPr lang="ru-RU" sz="1600" dirty="0" smtClean="0"/>
              <a:t>. 2000 ж. </a:t>
            </a:r>
            <a:r>
              <a:rPr lang="ru-RU" sz="1600" dirty="0" err="1" smtClean="0"/>
              <a:t>шілдеде</a:t>
            </a:r>
            <a:r>
              <a:rPr lang="ru-RU" sz="1600" dirty="0" smtClean="0"/>
              <a:t> </a:t>
            </a:r>
            <a:r>
              <a:rPr lang="ru-RU" sz="1600" dirty="0" err="1" smtClean="0"/>
              <a:t>“Қазақстан Республикасының бірінші</a:t>
            </a:r>
            <a:r>
              <a:rPr lang="ru-RU" sz="1600" dirty="0" smtClean="0"/>
              <a:t> </a:t>
            </a:r>
            <a:r>
              <a:rPr lang="ru-RU" sz="1600" dirty="0" err="1" smtClean="0"/>
              <a:t>Президенті</a:t>
            </a:r>
            <a:r>
              <a:rPr lang="ru-RU" sz="1600" dirty="0" smtClean="0"/>
              <a:t> </a:t>
            </a:r>
            <a:r>
              <a:rPr lang="ru-RU" sz="1600" dirty="0" err="1" smtClean="0"/>
              <a:t>туралы</a:t>
            </a:r>
            <a:r>
              <a:rPr lang="ru-RU" sz="1600" dirty="0" smtClean="0"/>
              <a:t>” </a:t>
            </a:r>
            <a:r>
              <a:rPr lang="ru-RU" sz="1600" dirty="0" err="1" smtClean="0"/>
              <a:t>конституциялық Заң күшіне енді</a:t>
            </a:r>
            <a:r>
              <a:rPr lang="ru-RU" sz="1600" dirty="0" smtClean="0"/>
              <a:t>. 1992 ж. 29 </a:t>
            </a:r>
            <a:r>
              <a:rPr lang="ru-RU" sz="1600" dirty="0" err="1" smtClean="0"/>
              <a:t>қыркүйекте Алматы</a:t>
            </a:r>
            <a:r>
              <a:rPr lang="ru-RU" sz="1600" dirty="0" smtClean="0"/>
              <a:t> </a:t>
            </a:r>
            <a:r>
              <a:rPr lang="ru-RU" sz="1600" dirty="0" err="1" smtClean="0"/>
              <a:t>қаласында қазақтардың Бірінші</a:t>
            </a:r>
            <a:r>
              <a:rPr lang="ru-RU" sz="1600" dirty="0" smtClean="0"/>
              <a:t> </a:t>
            </a:r>
            <a:r>
              <a:rPr lang="ru-RU" sz="1600" dirty="0" err="1" smtClean="0"/>
              <a:t>Бүкіләлемдік құрылтайы ашылды</a:t>
            </a:r>
            <a:r>
              <a:rPr lang="ru-RU" sz="1600" dirty="0" smtClean="0"/>
              <a:t>. 1992 ж. </a:t>
            </a:r>
            <a:r>
              <a:rPr lang="ru-RU" sz="1600" dirty="0" err="1" smtClean="0"/>
              <a:t>Желтоқсанда Қазақстан халықтарының </a:t>
            </a:r>
            <a:r>
              <a:rPr lang="ru-RU" sz="1600" dirty="0" smtClean="0"/>
              <a:t>форумы </a:t>
            </a:r>
            <a:r>
              <a:rPr lang="ru-RU" sz="1600" dirty="0" err="1" smtClean="0"/>
              <a:t>болды</a:t>
            </a:r>
            <a:r>
              <a:rPr lang="ru-RU" sz="1600" dirty="0" smtClean="0"/>
              <a:t>. 1995ж. 24 </a:t>
            </a:r>
            <a:r>
              <a:rPr lang="ru-RU" sz="1600" dirty="0" err="1" smtClean="0"/>
              <a:t>наурызда</a:t>
            </a:r>
            <a:r>
              <a:rPr lang="ru-RU" sz="1600" dirty="0" smtClean="0"/>
              <a:t> </a:t>
            </a:r>
            <a:r>
              <a:rPr lang="ru-RU" sz="1600" dirty="0" err="1" smtClean="0"/>
              <a:t>Алматыда</a:t>
            </a:r>
            <a:r>
              <a:rPr lang="ru-RU" sz="1600" dirty="0" smtClean="0"/>
              <a:t> </a:t>
            </a:r>
            <a:r>
              <a:rPr lang="ru-RU" sz="1600" dirty="0" err="1" smtClean="0"/>
              <a:t>Қазақстан халықтары Ассамблеясының сессиясы</a:t>
            </a:r>
            <a:r>
              <a:rPr lang="ru-RU" sz="1600" dirty="0" smtClean="0"/>
              <a:t> </a:t>
            </a:r>
            <a:r>
              <a:rPr lang="ru-RU" sz="1600" dirty="0" err="1" smtClean="0"/>
              <a:t>ашылды</a:t>
            </a:r>
            <a:r>
              <a:rPr lang="ru-RU" sz="1600" dirty="0" smtClean="0"/>
              <a:t>. </a:t>
            </a:r>
            <a:r>
              <a:rPr lang="ru-RU" sz="1600" dirty="0" err="1" smtClean="0"/>
              <a:t>Ассамблеяның міндеті</a:t>
            </a:r>
            <a:r>
              <a:rPr lang="ru-RU" sz="1600" dirty="0" smtClean="0"/>
              <a:t> </a:t>
            </a:r>
            <a:r>
              <a:rPr lang="ru-RU" sz="1600" dirty="0" err="1" smtClean="0"/>
              <a:t>Қазақстанда тұратын барлық халықтардың республиканың саяси</a:t>
            </a:r>
            <a:r>
              <a:rPr lang="ru-RU" sz="1600" dirty="0" smtClean="0"/>
              <a:t>, </a:t>
            </a:r>
            <a:r>
              <a:rPr lang="ru-RU" sz="1600" dirty="0" err="1" smtClean="0"/>
              <a:t>экономикалық және әлеуметтік өміріндегі жаңаша үлгілендіруде бірігуін</a:t>
            </a:r>
            <a:r>
              <a:rPr lang="ru-RU" sz="1600" dirty="0" smtClean="0"/>
              <a:t> </a:t>
            </a:r>
            <a:r>
              <a:rPr lang="ru-RU" sz="1600" dirty="0" err="1" smtClean="0"/>
              <a:t>жүзеге асыру</a:t>
            </a:r>
            <a:r>
              <a:rPr lang="ru-RU" sz="1600" dirty="0" smtClean="0"/>
              <a:t> </a:t>
            </a:r>
            <a:r>
              <a:rPr lang="ru-RU" sz="1600" dirty="0" err="1" smtClean="0"/>
              <a:t>болып</a:t>
            </a:r>
            <a:r>
              <a:rPr lang="ru-RU" sz="1600" dirty="0" smtClean="0"/>
              <a:t> </a:t>
            </a:r>
            <a:r>
              <a:rPr lang="ru-RU" sz="1600" dirty="0" err="1" smtClean="0"/>
              <a:t>табылады</a:t>
            </a:r>
            <a:r>
              <a:rPr lang="ru-RU" sz="1600" dirty="0" smtClean="0"/>
              <a:t>. 2001ж. </a:t>
            </a:r>
            <a:r>
              <a:rPr lang="ru-RU" sz="1600" dirty="0" err="1" smtClean="0"/>
              <a:t>Қазақстан Республикасында</a:t>
            </a:r>
            <a:r>
              <a:rPr lang="ru-RU" sz="1600" dirty="0" smtClean="0"/>
              <a:t> </a:t>
            </a:r>
            <a:r>
              <a:rPr lang="ru-RU" sz="1600" dirty="0" err="1" smtClean="0"/>
              <a:t>тәуелсіздіктің </a:t>
            </a:r>
            <a:r>
              <a:rPr lang="ru-RU" sz="1600" dirty="0" smtClean="0"/>
              <a:t>10 </a:t>
            </a:r>
            <a:r>
              <a:rPr lang="ru-RU" sz="1600" dirty="0" err="1" smtClean="0"/>
              <a:t>жылдығын атап</a:t>
            </a:r>
            <a:r>
              <a:rPr lang="ru-RU" sz="1600" dirty="0" smtClean="0"/>
              <a:t> </a:t>
            </a:r>
            <a:r>
              <a:rPr lang="ru-RU" sz="1600" dirty="0" err="1" smtClean="0"/>
              <a:t>өтті</a:t>
            </a:r>
            <a:r>
              <a:rPr lang="ru-RU" sz="1600" dirty="0" smtClean="0"/>
              <a:t>. </a:t>
            </a:r>
            <a:r>
              <a:rPr lang="ru-RU" sz="1600" dirty="0" err="1" smtClean="0"/>
              <a:t>Қазақстан Республикасының Президенті</a:t>
            </a:r>
            <a:r>
              <a:rPr lang="ru-RU" sz="1600" dirty="0" smtClean="0"/>
              <a:t> Н.Ә. Назарбаев Астана </a:t>
            </a:r>
            <a:r>
              <a:rPr lang="ru-RU" sz="1600" dirty="0" err="1" smtClean="0"/>
              <a:t>қаласында </a:t>
            </a:r>
            <a:r>
              <a:rPr lang="ru-RU" sz="1600" dirty="0" smtClean="0"/>
              <a:t>2001ж. 16 </a:t>
            </a:r>
            <a:r>
              <a:rPr lang="ru-RU" sz="1600" dirty="0" err="1" smtClean="0"/>
              <a:t>желтоқсанда </a:t>
            </a:r>
            <a:r>
              <a:rPr lang="ru-RU" sz="1600" dirty="0" smtClean="0"/>
              <a:t>осы </a:t>
            </a:r>
            <a:r>
              <a:rPr lang="ru-RU" sz="1600" dirty="0" err="1" smtClean="0"/>
              <a:t>оқиғаға байланысты</a:t>
            </a:r>
            <a:r>
              <a:rPr lang="ru-RU" sz="1600" dirty="0" smtClean="0"/>
              <a:t> </a:t>
            </a:r>
            <a:r>
              <a:rPr lang="ru-RU" sz="1600" dirty="0" err="1" smtClean="0"/>
              <a:t>өткен салтанатты</a:t>
            </a:r>
            <a:r>
              <a:rPr lang="ru-RU" sz="1600" dirty="0" smtClean="0"/>
              <a:t> </a:t>
            </a:r>
            <a:r>
              <a:rPr lang="ru-RU" sz="1600" dirty="0" err="1" smtClean="0"/>
              <a:t>жиналыста</a:t>
            </a:r>
            <a:r>
              <a:rPr lang="ru-RU" sz="1600" dirty="0" smtClean="0"/>
              <a:t> “</a:t>
            </a:r>
            <a:r>
              <a:rPr lang="ru-RU" sz="1600" dirty="0" err="1" smtClean="0"/>
              <a:t>Жүз жылға татитын</a:t>
            </a:r>
            <a:r>
              <a:rPr lang="ru-RU" sz="1600" dirty="0" smtClean="0"/>
              <a:t> он </a:t>
            </a:r>
            <a:r>
              <a:rPr lang="ru-RU" sz="1600" dirty="0" err="1" smtClean="0"/>
              <a:t>жыл</a:t>
            </a:r>
            <a:r>
              <a:rPr lang="ru-RU" sz="1600" dirty="0" smtClean="0"/>
              <a:t>” </a:t>
            </a:r>
            <a:r>
              <a:rPr lang="ru-RU" sz="1600" dirty="0" err="1" smtClean="0"/>
              <a:t>атты</a:t>
            </a:r>
            <a:r>
              <a:rPr lang="ru-RU" sz="1600" dirty="0" smtClean="0"/>
              <a:t> </a:t>
            </a:r>
            <a:r>
              <a:rPr lang="ru-RU" sz="1600" dirty="0" err="1" smtClean="0"/>
              <a:t>баяндамасында</a:t>
            </a:r>
            <a:r>
              <a:rPr lang="ru-RU" sz="1600" dirty="0" smtClean="0"/>
              <a:t> </a:t>
            </a:r>
            <a:r>
              <a:rPr lang="ru-RU" sz="1600" dirty="0" err="1" smtClean="0"/>
              <a:t>былай</a:t>
            </a:r>
            <a:r>
              <a:rPr lang="ru-RU" sz="1600" dirty="0" smtClean="0"/>
              <a:t> </a:t>
            </a:r>
            <a:r>
              <a:rPr lang="ru-RU" sz="1600" dirty="0" err="1" smtClean="0"/>
              <a:t>атап</a:t>
            </a:r>
            <a:r>
              <a:rPr lang="ru-RU" sz="1600" dirty="0" smtClean="0"/>
              <a:t> </a:t>
            </a:r>
            <a:r>
              <a:rPr lang="ru-RU" sz="1600" dirty="0" err="1" smtClean="0"/>
              <a:t>көрсетті</a:t>
            </a:r>
            <a:r>
              <a:rPr lang="ru-RU" sz="1600" dirty="0" smtClean="0"/>
              <a:t>: “</a:t>
            </a:r>
            <a:r>
              <a:rPr lang="ru-RU" sz="1600" dirty="0" err="1" smtClean="0"/>
              <a:t>Біз</a:t>
            </a:r>
            <a:r>
              <a:rPr lang="ru-RU" sz="1600" dirty="0" smtClean="0"/>
              <a:t> осы </a:t>
            </a:r>
            <a:r>
              <a:rPr lang="ru-RU" sz="1600" dirty="0" err="1" smtClean="0"/>
              <a:t>жылдар</a:t>
            </a:r>
            <a:r>
              <a:rPr lang="ru-RU" sz="1600" dirty="0" smtClean="0"/>
              <a:t> </a:t>
            </a:r>
            <a:r>
              <a:rPr lang="ru-RU" sz="1600" dirty="0" err="1" smtClean="0"/>
              <a:t>ішінде</a:t>
            </a:r>
            <a:r>
              <a:rPr lang="ru-RU" sz="1600" dirty="0" smtClean="0"/>
              <a:t>, </a:t>
            </a:r>
            <a:r>
              <a:rPr lang="ru-RU" sz="1600" dirty="0" err="1" smtClean="0"/>
              <a:t>сөз жоқ</a:t>
            </a:r>
            <a:r>
              <a:rPr lang="ru-RU" sz="1600" dirty="0" smtClean="0"/>
              <a:t>, </a:t>
            </a:r>
            <a:r>
              <a:rPr lang="ru-RU" sz="1600" dirty="0" err="1" smtClean="0"/>
              <a:t>талай</a:t>
            </a:r>
            <a:r>
              <a:rPr lang="ru-RU" sz="1600" dirty="0" smtClean="0"/>
              <a:t> </a:t>
            </a:r>
            <a:r>
              <a:rPr lang="ru-RU" sz="1600" dirty="0" err="1" smtClean="0"/>
              <a:t>ондаған жылдарға татырлық жолдан</a:t>
            </a:r>
            <a:r>
              <a:rPr lang="ru-RU" sz="1600" dirty="0" smtClean="0"/>
              <a:t> </a:t>
            </a:r>
            <a:r>
              <a:rPr lang="ru-RU" sz="1600" dirty="0" err="1" smtClean="0"/>
              <a:t>өттік</a:t>
            </a:r>
            <a:r>
              <a:rPr lang="ru-RU" sz="1600" dirty="0" smtClean="0"/>
              <a:t>. </a:t>
            </a:r>
            <a:r>
              <a:rPr lang="ru-RU" sz="1600" dirty="0" err="1" smtClean="0"/>
              <a:t>Біз</a:t>
            </a:r>
            <a:r>
              <a:rPr lang="ru-RU" sz="1600" dirty="0" smtClean="0"/>
              <a:t> </a:t>
            </a:r>
            <a:r>
              <a:rPr lang="ru-RU" sz="1600" dirty="0" err="1" smtClean="0"/>
              <a:t>еркін</a:t>
            </a:r>
            <a:r>
              <a:rPr lang="ru-RU" sz="1600" dirty="0" smtClean="0"/>
              <a:t> </a:t>
            </a:r>
            <a:r>
              <a:rPr lang="ru-RU" sz="1600" dirty="0" err="1" smtClean="0"/>
              <a:t>тыныстайтын</a:t>
            </a:r>
            <a:r>
              <a:rPr lang="ru-RU" sz="1600" dirty="0" smtClean="0"/>
              <a:t>, </a:t>
            </a:r>
            <a:r>
              <a:rPr lang="ru-RU" sz="1600" dirty="0" err="1" smtClean="0"/>
              <a:t>еңсе жазатын</a:t>
            </a:r>
            <a:r>
              <a:rPr lang="ru-RU" sz="1600" dirty="0" smtClean="0"/>
              <a:t> </a:t>
            </a:r>
            <a:r>
              <a:rPr lang="ru-RU" sz="1600" dirty="0" err="1" smtClean="0"/>
              <a:t>күйге көштік.</a:t>
            </a:r>
            <a:r>
              <a:rPr lang="ru-RU" sz="1600" dirty="0" smtClean="0"/>
              <a:t> </a:t>
            </a:r>
            <a:r>
              <a:rPr lang="ru-RU" sz="1600" dirty="0" err="1" smtClean="0"/>
              <a:t>Біздің санамызды</a:t>
            </a:r>
            <a:r>
              <a:rPr lang="ru-RU" sz="1600" dirty="0" smtClean="0"/>
              <a:t>, </a:t>
            </a:r>
            <a:r>
              <a:rPr lang="ru-RU" sz="1600" dirty="0" err="1" smtClean="0"/>
              <a:t>зейін-зердемізді</a:t>
            </a:r>
            <a:r>
              <a:rPr lang="ru-RU" sz="1600" dirty="0" smtClean="0"/>
              <a:t>, </a:t>
            </a:r>
            <a:r>
              <a:rPr lang="ru-RU" sz="1600" dirty="0" err="1" smtClean="0"/>
              <a:t>жанарымызды</a:t>
            </a:r>
            <a:r>
              <a:rPr lang="ru-RU" sz="1600" dirty="0" smtClean="0"/>
              <a:t> </a:t>
            </a:r>
            <a:r>
              <a:rPr lang="ru-RU" sz="1600" dirty="0" err="1" smtClean="0"/>
              <a:t>тұмшалап келген</a:t>
            </a:r>
            <a:r>
              <a:rPr lang="ru-RU" sz="1600" dirty="0" smtClean="0"/>
              <a:t> </a:t>
            </a:r>
            <a:r>
              <a:rPr lang="ru-RU" sz="1600" dirty="0" err="1" smtClean="0"/>
              <a:t>бірталай</a:t>
            </a:r>
            <a:r>
              <a:rPr lang="ru-RU" sz="1600" dirty="0" smtClean="0"/>
              <a:t> </a:t>
            </a:r>
            <a:r>
              <a:rPr lang="ru-RU" sz="1600" dirty="0" err="1" smtClean="0"/>
              <a:t>көнерген </a:t>
            </a:r>
            <a:r>
              <a:rPr lang="ru-RU" sz="1600" dirty="0" smtClean="0"/>
              <a:t>с</a:t>
            </a:r>
            <a:r>
              <a:rPr lang="kk-KZ" sz="1600" dirty="0" smtClean="0"/>
              <a:t>а</a:t>
            </a:r>
            <a:r>
              <a:rPr lang="ru-RU" sz="1600" dirty="0" err="1" smtClean="0"/>
              <a:t>рқыншақтардан, теріс</a:t>
            </a:r>
            <a:r>
              <a:rPr lang="ru-RU" sz="1600" dirty="0" smtClean="0"/>
              <a:t> </a:t>
            </a:r>
            <a:r>
              <a:rPr lang="ru-RU" sz="1600" dirty="0" err="1" smtClean="0"/>
              <a:t>пайым-ұғымдардан арыла</a:t>
            </a:r>
            <a:r>
              <a:rPr lang="ru-RU" sz="1600" dirty="0" smtClean="0"/>
              <a:t> </a:t>
            </a:r>
            <a:r>
              <a:rPr lang="ru-RU" sz="1600" dirty="0" err="1" smtClean="0"/>
              <a:t>алғанымызда </a:t>
            </a:r>
            <a:r>
              <a:rPr lang="ru-RU" sz="1600" dirty="0" smtClean="0"/>
              <a:t>да </a:t>
            </a:r>
            <a:r>
              <a:rPr lang="ru-RU" sz="1600" dirty="0" err="1" smtClean="0"/>
              <a:t>күмән жоқ</a:t>
            </a:r>
            <a:r>
              <a:rPr lang="ru-RU" sz="1600" dirty="0" smtClean="0"/>
              <a:t>”. </a:t>
            </a:r>
          </a:p>
          <a:p>
            <a:pPr algn="just"/>
            <a:r>
              <a:rPr lang="kk-KZ" sz="1600" dirty="0" smtClean="0"/>
              <a:t>1992 ж. 3 наурызда Қазақстан Республикасы Біріккен Ұлттар Ұйымы (БҰҰ) Бас Ассамблеясының 46-сессиясындағы пленарлық мәжілісте толық құқықты мүше ретінде Біріккен Ұлттар Ұйымына қабылданды. Қазақстан Республикасы басты валюта-қаржы ұйымдары болып табылатын Халықаралық валюта қорына, Халықаралық қайта жаңарту және даму банкісіне, Еуропа қайта жаңарту және даму банкісіне кірді. Бұл жетістік қаржы құюда, ұлттық валютаны қолдауда, макроэкономиканы тұрақтандыруға көмектесу мен инвестициялық бағдарламаларды экономиканың маңызды салалары – мұнай-газ секторында, көлікте, алтын өндіруде оң нәтижелерін беруде. Қазіргі таңда Қазақстанды 130 ел таныды, жүзден аса елдермен дипломатиялық қатнастар орнатылып, шетелдерде 20-дан астам елшілік ашылды</a:t>
            </a:r>
            <a:endParaRPr lang="ru-RU" sz="1600" dirty="0" smtClean="0"/>
          </a:p>
          <a:p>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kk-KZ" sz="1600" dirty="0" smtClean="0"/>
              <a:t>7 бет</a:t>
            </a:r>
            <a:endParaRPr lang="ru-RU" sz="1600" dirty="0"/>
          </a:p>
        </p:txBody>
      </p:sp>
      <p:sp>
        <p:nvSpPr>
          <p:cNvPr id="3" name="Содержимое 2"/>
          <p:cNvSpPr>
            <a:spLocks noGrp="1"/>
          </p:cNvSpPr>
          <p:nvPr>
            <p:ph idx="1"/>
          </p:nvPr>
        </p:nvSpPr>
        <p:spPr>
          <a:xfrm>
            <a:off x="457200" y="764704"/>
            <a:ext cx="8229600" cy="5361459"/>
          </a:xfrm>
        </p:spPr>
        <p:txBody>
          <a:bodyPr>
            <a:noAutofit/>
          </a:bodyPr>
          <a:lstStyle/>
          <a:p>
            <a:pPr marL="0" algn="just">
              <a:spcBef>
                <a:spcPts val="0"/>
              </a:spcBef>
            </a:pPr>
            <a:r>
              <a:rPr lang="kk-KZ" sz="1400" dirty="0" smtClean="0"/>
              <a:t>Мемлекеттің сыртқы саясаттағы басты міндеті экономикалық басымдық пен ұлттық қауіпсіздікті</a:t>
            </a:r>
          </a:p>
          <a:p>
            <a:pPr marL="0" algn="just">
              <a:spcBef>
                <a:spcPts val="0"/>
              </a:spcBef>
              <a:buNone/>
            </a:pPr>
            <a:r>
              <a:rPr lang="kk-KZ" sz="1400" dirty="0" smtClean="0"/>
              <a:t>айқындау, яғни өзінің ұлттық мүдделерін, сыртқы саясат стратегиясын, қорғаныс пен әскери</a:t>
            </a:r>
          </a:p>
          <a:p>
            <a:pPr marL="0" algn="just">
              <a:spcBef>
                <a:spcPts val="0"/>
              </a:spcBef>
              <a:buNone/>
            </a:pPr>
            <a:r>
              <a:rPr lang="kk-KZ" sz="1400" dirty="0" smtClean="0"/>
              <a:t>докторинаны қамту. Қазақстанның геосаяси жағынан орналасуы Еуропамен, бұрынғы КСРО-ның Орта</a:t>
            </a:r>
          </a:p>
          <a:p>
            <a:pPr marL="0" algn="just">
              <a:spcBef>
                <a:spcPts val="0"/>
              </a:spcBef>
              <a:buNone/>
            </a:pPr>
            <a:r>
              <a:rPr lang="kk-KZ" sz="1400" dirty="0" smtClean="0"/>
              <a:t>Азиялық бөлігін, Азия – Тынық мұхит аймағын және Азия материгінің оңтүстігін байланыстырады.</a:t>
            </a:r>
            <a:endParaRPr lang="ru-RU" sz="1400" dirty="0" smtClean="0"/>
          </a:p>
          <a:p>
            <a:pPr marL="0" algn="just">
              <a:spcBef>
                <a:spcPts val="0"/>
              </a:spcBef>
            </a:pPr>
            <a:r>
              <a:rPr lang="kk-KZ" sz="1400" dirty="0" smtClean="0"/>
              <a:t>1992ж. бастап, Қазақстан бірқатар сыртқы елдермен дипломатиялық байланыстар жасады. 1992ж.</a:t>
            </a:r>
          </a:p>
          <a:p>
            <a:pPr marL="0" algn="just">
              <a:spcBef>
                <a:spcPts val="0"/>
              </a:spcBef>
              <a:buNone/>
            </a:pPr>
            <a:r>
              <a:rPr lang="kk-KZ" sz="1400" dirty="0" smtClean="0"/>
              <a:t>қазанда БҰҰ Бас Ассамблеясының 47-сессиясында Н.Назарбаев тәуелсіз мемлекеттің басшысы ретінде</a:t>
            </a:r>
          </a:p>
          <a:p>
            <a:pPr marL="0" algn="just">
              <a:spcBef>
                <a:spcPts val="0"/>
              </a:spcBef>
              <a:buNone/>
            </a:pPr>
            <a:r>
              <a:rPr lang="kk-KZ" sz="1400" dirty="0" smtClean="0"/>
              <a:t>тұңғыш рет Біріккен Ұлттар Ұйымының мінберінен сөз сөйлеп, “1+1” формула түрінде өз ұсынысын</a:t>
            </a:r>
          </a:p>
          <a:p>
            <a:pPr marL="0" algn="just">
              <a:spcBef>
                <a:spcPts val="0"/>
              </a:spcBef>
              <a:buNone/>
            </a:pPr>
            <a:r>
              <a:rPr lang="kk-KZ" sz="1400" dirty="0" smtClean="0"/>
              <a:t>білдірді. Қазақстан Президенті бейбітшілікті сақтау, оны қолдау және нығайту үшін мемлекеттер</a:t>
            </a:r>
          </a:p>
          <a:p>
            <a:pPr marL="0" algn="just">
              <a:spcBef>
                <a:spcPts val="0"/>
              </a:spcBef>
              <a:buNone/>
            </a:pPr>
            <a:r>
              <a:rPr lang="kk-KZ" sz="1400" dirty="0" smtClean="0"/>
              <a:t>өздерінің әскери қаржыларын жыл сайын бір пайызға қысқартып, сол қаржыны дүние жүзілік</a:t>
            </a:r>
          </a:p>
          <a:p>
            <a:pPr marL="0" algn="just">
              <a:spcBef>
                <a:spcPts val="0"/>
              </a:spcBef>
              <a:buNone/>
            </a:pPr>
            <a:r>
              <a:rPr lang="kk-KZ" sz="1400" dirty="0" smtClean="0"/>
              <a:t>бейбітшілікті қолдау үшін БҰҰ қорын қалыптастыруға аударуды ұсынды. Н.Назарбаев “әлемдік теңсіздік</a:t>
            </a:r>
          </a:p>
          <a:p>
            <a:pPr marL="0" algn="just">
              <a:spcBef>
                <a:spcPts val="0"/>
              </a:spcBef>
              <a:buNone/>
            </a:pPr>
            <a:r>
              <a:rPr lang="kk-KZ" sz="1400" dirty="0" smtClean="0"/>
              <a:t>формуласын” тиімділікпен шешуге қолдан келгеннің бәрін жасауды ұсынды</a:t>
            </a:r>
            <a:endParaRPr lang="ru-RU" sz="1400" dirty="0" smtClean="0"/>
          </a:p>
          <a:p>
            <a:pPr algn="just"/>
            <a:r>
              <a:rPr lang="kk-KZ" sz="1400" dirty="0" smtClean="0"/>
              <a:t>         1991ж. желтоқсан айында Қазақстан Ресей, Украина және Белорусь басшылығымен бірге ядролық қаруға қатысты бірлескен шаралар туралы Келісімге қол қойды. Осыған байланысты 1995ж. мамырда соңғы ядролық қару Қазақстан аумағынан әкетілді. Содан бері Қазақстан ядролық қарусыз ел болып табылады. </a:t>
            </a:r>
            <a:endParaRPr lang="ru-RU" sz="1400" dirty="0" smtClean="0"/>
          </a:p>
          <a:p>
            <a:pPr algn="just"/>
            <a:r>
              <a:rPr lang="kk-KZ" sz="1400" dirty="0" smtClean="0"/>
              <a:t>        Қазақстанның егемендік алғаннан кейін сыртқы саясатындағы маңызды міндеттердің бірі ТМД елдерімен қарым-қатынасты жақсы жолға қою еді. 1992ж. 15 мамырда Ташкентте алты мемлекеттің – Арменияның, Қазақстанның, Қырғызстанның, Ресей Федерациясының, Тәжікстанның, Өзбекстанның өкілдері ұжымдық қауіпсіздік туралы Шартқа қол қойды. Бұл шарттың негізгі ережелерінің бірі, егер кез-келген қатысушы мемлекеттердің біріне агрессия жасалса, ол барлық қатысушы мемлекеттерге агрессия жасалған болып есептеледі. Олар бір-біріне қажетті жәрдем береді, оның ішінде әскери көмек те бар. 1994ж. 14-16 ақпанда Қазақстан Республикасының Президенті Н.Назарбаевтың АҚШ-қа ресми сапары болды. Онда төмендегідей құжаттарға қол қойылды: Қазақстан Республикасы мен Америка Құрама Штаттары арасындағы демократиялық бірлестік туралы Хартия, Қорғаныс және әскери қатынастар саласындағы өзара түсіністік туралы Меморандум, Қорғаныс конвергиясы жөніндегі бірлескен комитетті құру принциптері туралы Мәлімдеме, Қазақстан үкіметі мен АҚШ үкіметі арасындағы ғылым мен техника саласындағы ынтымықтастық, Ядролық қауіпсіздік саласындағы техникалық ақпараттар алмасу және ынтымақтастық туралы Келісім, Қазақстан мен АҚШ-тың Эксимбанкі арасындағы жобаларды қолдау туралы хаттама, Қазақстан Республикасы мен Шетелдік жеке инвестициялар Корпорациясымен (ОЛИК) және экономикалық даму жөніндегі Американ-Қазақстан кеңестерімен арадағы ынтымақтастық принциптері, Жердің жасанды серігі “Инмарсат-3” ұшырылуына байланысты Қазақстан, Ресей және АҚШ арасындағы Келісім.</a:t>
            </a:r>
            <a:endParaRPr lang="ru-RU" sz="1400" dirty="0" smtClean="0"/>
          </a:p>
          <a:p>
            <a:pPr algn="just"/>
            <a:endParaRPr lang="ru-RU"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kk-KZ" sz="1600" dirty="0" smtClean="0"/>
              <a:t>8 бет</a:t>
            </a:r>
            <a:endParaRPr lang="ru-RU" sz="1600" dirty="0"/>
          </a:p>
        </p:txBody>
      </p:sp>
      <p:sp>
        <p:nvSpPr>
          <p:cNvPr id="3" name="Содержимое 2"/>
          <p:cNvSpPr>
            <a:spLocks noGrp="1"/>
          </p:cNvSpPr>
          <p:nvPr>
            <p:ph idx="1"/>
          </p:nvPr>
        </p:nvSpPr>
        <p:spPr>
          <a:xfrm>
            <a:off x="457200" y="692696"/>
            <a:ext cx="8229600" cy="5433467"/>
          </a:xfrm>
        </p:spPr>
        <p:txBody>
          <a:bodyPr>
            <a:normAutofit/>
          </a:bodyPr>
          <a:lstStyle/>
          <a:p>
            <a:pPr algn="just"/>
            <a:r>
              <a:rPr lang="kk-KZ" sz="1600" dirty="0" smtClean="0"/>
              <a:t>1994 ж. 29 наурызда Н.Назарбаев Ресейге жасалған алғашқы сапарында Мәскеу мемлекеттік университеттерінің профессор-оқытушыларымен келісуінде ТМД қатысушы елдердің жаңа бірлестігі ретінде Еуразия одағын (ЕАО) құруды ұсынды. Бұл құжатта жаңа құрылым тәуелсіз мемлекеттердің тең құқықты одағы екендігі айтылды, оның қызметі әрбір қатысушы елдің ұлттық-мемлекеттік мүдделерін жүзеге асыруға бағытталды. Азияға өзара қарым-қатынас және сенім шаралары жөніндегі Кеңес (СВМДА) ұйымына 16 Азиялық мемлекет мүше болды: Қазақстан, Әзірбайжан, Ауғанстан, Египет, Үндістан, Иран, Израиль, Қытай, Қырғызстан, Монғолия, Палестина, Пәкстан, Ресей, Тәжікстан, Түркия және Өзбекстан. Процесте байқаушы ретінде АҚШ, Австралия, Таиланд, Индонезия, Вьетнам, Лтван, Жапония, Оңтүстік Корея, Малайзия және Украина, сондай-ақ төрт халықаралық ұйым – БҰҰ, Еуропалық өзара біріккен көмек кеңесі (ОБСЕ), Араб мемлекеттерінің лигасы және Қазақстанның, Қырғызстанның, Тәжікстан мен Өзбекстанның Мемлекетаралық кеңесі қатысады. </a:t>
            </a:r>
            <a:endParaRPr lang="ru-RU" sz="1600" dirty="0" smtClean="0"/>
          </a:p>
          <a:p>
            <a:pPr algn="just"/>
            <a:r>
              <a:rPr lang="kk-KZ" sz="1600" dirty="0" smtClean="0"/>
              <a:t>1994ж. 29 наурызда Н.Назарбаев Ресейге барған сапарында 23 құжатқа қол қойды: “Байқоңыр” ғарыш айлағын пайдаланудың негізгі принциптері мен шарттары туралы Келісім, Қазақстан мен Ресей азаматтарының азаматтығы мен құқықтық мәртебесіне қатысты мәселелерді шешудің негізгі принциптері туралы Меморандум, Қазақстанға тұрақты тұру үшін келген Ресей азаматтарына және Ресейге тұрақты тұру үшін барған Қазақстан азаматтарына азаматтық берудің ықшамдалған тәртібі туралы Келісім, Еркін сауда режимін енгізу туралы Хаттама. 2000ж. Н.Назарбаев Ресейге сапармен барса, қазан айында В.Путин қазақстанға келді. Осы сапарларында екі жақты келісімге келді.</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kk-KZ" sz="1800" dirty="0" smtClean="0"/>
              <a:t>9 бет</a:t>
            </a:r>
            <a:endParaRPr lang="ru-RU" sz="1800" dirty="0"/>
          </a:p>
        </p:txBody>
      </p:sp>
      <p:sp>
        <p:nvSpPr>
          <p:cNvPr id="3" name="Содержимое 2"/>
          <p:cNvSpPr>
            <a:spLocks noGrp="1"/>
          </p:cNvSpPr>
          <p:nvPr>
            <p:ph idx="1"/>
          </p:nvPr>
        </p:nvSpPr>
        <p:spPr>
          <a:xfrm>
            <a:off x="457200" y="692696"/>
            <a:ext cx="8229600" cy="5433467"/>
          </a:xfrm>
        </p:spPr>
        <p:txBody>
          <a:bodyPr>
            <a:normAutofit/>
          </a:bodyPr>
          <a:lstStyle/>
          <a:p>
            <a:pPr algn="just"/>
            <a:r>
              <a:rPr lang="kk-KZ" sz="1400" dirty="0" smtClean="0"/>
              <a:t>Қазақстан еуропалық мемлекеттермен байланысты жүйелі жолға қойды. 1993ж. </a:t>
            </a:r>
            <a:r>
              <a:rPr lang="ru-RU" sz="1400" dirty="0" smtClean="0"/>
              <a:t>16-17 </a:t>
            </a:r>
            <a:r>
              <a:rPr lang="ru-RU" sz="1400" dirty="0" err="1" smtClean="0"/>
              <a:t>қыркүйекте </a:t>
            </a:r>
            <a:r>
              <a:rPr lang="ru-RU" sz="1400" dirty="0" smtClean="0"/>
              <a:t>Француз </a:t>
            </a:r>
            <a:r>
              <a:rPr lang="ru-RU" sz="1400" dirty="0" err="1" smtClean="0"/>
              <a:t>республикасының Президенті</a:t>
            </a:r>
            <a:r>
              <a:rPr lang="ru-RU" sz="1400" dirty="0" smtClean="0"/>
              <a:t> </a:t>
            </a:r>
            <a:r>
              <a:rPr lang="ru-RU" sz="1400" dirty="0" err="1" smtClean="0"/>
              <a:t>Француа</a:t>
            </a:r>
            <a:r>
              <a:rPr lang="ru-RU" sz="1400" dirty="0" smtClean="0"/>
              <a:t> Миттеран </a:t>
            </a:r>
            <a:r>
              <a:rPr lang="ru-RU" sz="1400" dirty="0" err="1" smtClean="0"/>
              <a:t>Қазақстан Республикасына</a:t>
            </a:r>
            <a:r>
              <a:rPr lang="ru-RU" sz="1400" dirty="0" smtClean="0"/>
              <a:t> </a:t>
            </a:r>
            <a:r>
              <a:rPr lang="ru-RU" sz="1400" dirty="0" err="1" smtClean="0"/>
              <a:t>ресми</a:t>
            </a:r>
            <a:r>
              <a:rPr lang="ru-RU" sz="1400" dirty="0" smtClean="0"/>
              <a:t> </a:t>
            </a:r>
            <a:r>
              <a:rPr lang="ru-RU" sz="1400" dirty="0" err="1" smtClean="0"/>
              <a:t>сапармен</a:t>
            </a:r>
            <a:r>
              <a:rPr lang="ru-RU" sz="1400" dirty="0" smtClean="0"/>
              <a:t> </a:t>
            </a:r>
            <a:r>
              <a:rPr lang="ru-RU" sz="1400" dirty="0" err="1" smtClean="0"/>
              <a:t>келді</a:t>
            </a:r>
            <a:r>
              <a:rPr lang="ru-RU" sz="1400" dirty="0" smtClean="0"/>
              <a:t>. </a:t>
            </a:r>
            <a:r>
              <a:rPr lang="ru-RU" sz="1400" dirty="0" err="1" smtClean="0"/>
              <a:t>Онда</a:t>
            </a:r>
            <a:r>
              <a:rPr lang="ru-RU" sz="1400" dirty="0" smtClean="0"/>
              <a:t> </a:t>
            </a:r>
            <a:r>
              <a:rPr lang="ru-RU" sz="1400" dirty="0" err="1" smtClean="0"/>
              <a:t>екі</a:t>
            </a:r>
            <a:r>
              <a:rPr lang="ru-RU" sz="1400" dirty="0" smtClean="0"/>
              <a:t> </a:t>
            </a:r>
            <a:r>
              <a:rPr lang="ru-RU" sz="1400" dirty="0" err="1" smtClean="0"/>
              <a:t>елдің арасындағы мәдениет </a:t>
            </a:r>
            <a:r>
              <a:rPr lang="ru-RU" sz="1400" dirty="0" smtClean="0"/>
              <a:t>пен </a:t>
            </a:r>
            <a:r>
              <a:rPr lang="ru-RU" sz="1400" dirty="0" err="1" smtClean="0"/>
              <a:t>өнер саласында</a:t>
            </a:r>
            <a:r>
              <a:rPr lang="ru-RU" sz="1400" dirty="0" smtClean="0"/>
              <a:t>, </a:t>
            </a:r>
            <a:r>
              <a:rPr lang="ru-RU" sz="1400" dirty="0" err="1" smtClean="0"/>
              <a:t>екі</a:t>
            </a:r>
            <a:r>
              <a:rPr lang="ru-RU" sz="1400" dirty="0" smtClean="0"/>
              <a:t> </a:t>
            </a:r>
            <a:r>
              <a:rPr lang="ru-RU" sz="1400" dirty="0" err="1" smtClean="0"/>
              <a:t>үкіметтің әуе қатынасы туралы</a:t>
            </a:r>
            <a:r>
              <a:rPr lang="ru-RU" sz="1400" dirty="0" smtClean="0"/>
              <a:t> </a:t>
            </a:r>
            <a:r>
              <a:rPr lang="ru-RU" sz="1400" dirty="0" err="1" smtClean="0"/>
              <a:t>декларациясына</a:t>
            </a:r>
            <a:r>
              <a:rPr lang="ru-RU" sz="1400" dirty="0" smtClean="0"/>
              <a:t>, </a:t>
            </a:r>
            <a:r>
              <a:rPr lang="ru-RU" sz="1400" dirty="0" err="1" smtClean="0"/>
              <a:t>екі</a:t>
            </a:r>
            <a:r>
              <a:rPr lang="ru-RU" sz="1400" dirty="0" smtClean="0"/>
              <a:t> </a:t>
            </a:r>
            <a:r>
              <a:rPr lang="ru-RU" sz="1400" dirty="0" err="1" smtClean="0"/>
              <a:t>елдің сыртқы істер</a:t>
            </a:r>
            <a:r>
              <a:rPr lang="ru-RU" sz="1400" dirty="0" smtClean="0"/>
              <a:t> </a:t>
            </a:r>
            <a:r>
              <a:rPr lang="ru-RU" sz="1400" dirty="0" err="1" smtClean="0"/>
              <a:t>министрліктерінің арсындағы ынтымақтастыққа қол қойылды</a:t>
            </a:r>
            <a:r>
              <a:rPr lang="ru-RU" sz="1400" dirty="0" smtClean="0"/>
              <a:t>. </a:t>
            </a:r>
          </a:p>
          <a:p>
            <a:pPr algn="just"/>
            <a:r>
              <a:rPr lang="ru-RU" sz="1400" dirty="0" smtClean="0"/>
              <a:t>1994 ж. 20-23 </a:t>
            </a:r>
            <a:r>
              <a:rPr lang="ru-RU" sz="1400" dirty="0" err="1" smtClean="0"/>
              <a:t>наурызда</a:t>
            </a:r>
            <a:r>
              <a:rPr lang="ru-RU" sz="1400" dirty="0" smtClean="0"/>
              <a:t> </a:t>
            </a:r>
            <a:r>
              <a:rPr lang="ru-RU" sz="1400" dirty="0" err="1" smtClean="0"/>
              <a:t>Қазақстан Республикасы</a:t>
            </a:r>
            <a:r>
              <a:rPr lang="ru-RU" sz="1400" dirty="0" smtClean="0"/>
              <a:t> </a:t>
            </a:r>
            <a:r>
              <a:rPr lang="ru-RU" sz="1400" dirty="0" err="1" smtClean="0"/>
              <a:t>президентінің Ұлыбританияға ресми</a:t>
            </a:r>
            <a:r>
              <a:rPr lang="ru-RU" sz="1400" dirty="0" smtClean="0"/>
              <a:t> </a:t>
            </a:r>
            <a:r>
              <a:rPr lang="ru-RU" sz="1400" dirty="0" err="1" smtClean="0"/>
              <a:t>сапарында</a:t>
            </a:r>
            <a:r>
              <a:rPr lang="ru-RU" sz="1400" dirty="0" smtClean="0"/>
              <a:t> </a:t>
            </a:r>
            <a:r>
              <a:rPr lang="ru-RU" sz="1400" dirty="0" err="1" smtClean="0"/>
              <a:t>Қазақстан Республикасы</a:t>
            </a:r>
            <a:r>
              <a:rPr lang="ru-RU" sz="1400" dirty="0" smtClean="0"/>
              <a:t> мен </a:t>
            </a:r>
            <a:r>
              <a:rPr lang="ru-RU" sz="1400" dirty="0" err="1" smtClean="0"/>
              <a:t>Біріккен</a:t>
            </a:r>
            <a:r>
              <a:rPr lang="ru-RU" sz="1400" dirty="0" smtClean="0"/>
              <a:t> </a:t>
            </a:r>
            <a:r>
              <a:rPr lang="ru-RU" sz="1400" dirty="0" err="1" smtClean="0"/>
              <a:t>Корольдік</a:t>
            </a:r>
            <a:r>
              <a:rPr lang="ru-RU" sz="1400" dirty="0" smtClean="0"/>
              <a:t> </a:t>
            </a:r>
            <a:r>
              <a:rPr lang="ru-RU" sz="1400" dirty="0" err="1" smtClean="0"/>
              <a:t>үкіметтері арасында</a:t>
            </a:r>
            <a:r>
              <a:rPr lang="ru-RU" sz="1400" dirty="0" smtClean="0"/>
              <a:t> </a:t>
            </a:r>
            <a:r>
              <a:rPr lang="ru-RU" sz="1400" dirty="0" err="1" smtClean="0"/>
              <a:t>көптеген құжаттарға қол қойылды</a:t>
            </a:r>
            <a:r>
              <a:rPr lang="ru-RU" sz="1400" dirty="0" smtClean="0"/>
              <a:t>. </a:t>
            </a:r>
          </a:p>
          <a:p>
            <a:pPr algn="just"/>
            <a:r>
              <a:rPr lang="kk-KZ" sz="1400" dirty="0" smtClean="0"/>
              <a:t>          Қазақстандық дипломатия азиялық бағытта айтарлықтай нәтижелерге қол жеткізді. 1993ж. 22-26 мамырда Үндістанның премьер-министрі Наросимха Рао Қазақстанға ресми сапармен келді. </a:t>
            </a:r>
            <a:endParaRPr lang="ru-RU" sz="1400" dirty="0" smtClean="0"/>
          </a:p>
          <a:p>
            <a:pPr algn="just"/>
            <a:r>
              <a:rPr lang="kk-KZ" sz="1400" dirty="0" smtClean="0"/>
              <a:t>          ҚР мен Қытай Халық Республикасы арасындағы ресми дипломатиялық қатынас 1992 жылдың 3 қаңтарынан орнығып, екі ел арасындағы достық және ынтымақтастық қарым-қатынас жыл санап беки түсті. Алайда екі елдің арасында шешімі қиын шекара мәселесі тұрды. 1994 жылы сәуірде Қытай үкіметі төрағасының Қазақстанға сапары кезінде Н. Назарбаев пен ЛИ ПЭН қазақ-қытай шекаарсы жөніндегі келісімге қол қойды. ҚР мен ҚХР арасындағы келіссөздердің нәтижесінде Қаазқстан-Қытай шекарасы өтетін сызығы нақты анықталған және мазмұндалған 5 халықаралық келісмшарт жасалды.  1998 жылы 4 шілде де Қазақстан-Қытай шекарасы жөнінде ұзаққа созылған келіссөздер аяқталды. </a:t>
            </a:r>
          </a:p>
          <a:p>
            <a:pPr algn="just"/>
            <a:r>
              <a:rPr lang="kk-KZ" sz="1400" dirty="0" smtClean="0"/>
              <a:t> 1995ж. 11-13 қыркүйекте Н.Назарбаев Қытай Халық Республикасына сапарға барды. Онда Қазақстан мен Қытай Халық Республикасы арасындағы қарым-қатынастарға қол қойылды. Сонымен Қазақстан сыртқы саясатында өзінің ұлттық-мемлекеттік мүдделерін қорғай білді. </a:t>
            </a:r>
            <a:endParaRPr lang="ru-RU" sz="1400" dirty="0" smtClean="0"/>
          </a:p>
          <a:p>
            <a:pPr algn="just"/>
            <a:r>
              <a:rPr lang="kk-KZ" sz="1400" dirty="0" smtClean="0"/>
              <a:t> </a:t>
            </a:r>
            <a:endParaRPr lang="ru-RU" sz="1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2732</Words>
  <Application>Microsoft Office PowerPoint</Application>
  <PresentationFormat>Экран (4:3)</PresentationFormat>
  <Paragraphs>51</Paragraphs>
  <Slides>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9</vt:i4>
      </vt:variant>
    </vt:vector>
  </HeadingPairs>
  <TitlesOfParts>
    <vt:vector size="12" baseType="lpstr">
      <vt:lpstr>Arial</vt:lpstr>
      <vt:lpstr>Calibri</vt:lpstr>
      <vt:lpstr>Тема Office</vt:lpstr>
      <vt:lpstr>Тәуелсіздік жағдайындағы Қазақстан Республикасының мемлекеттік құрылысын қалыптастыру. Экономикалық дамудың қазақстандық үлгісі </vt:lpstr>
      <vt:lpstr>2 бет</vt:lpstr>
      <vt:lpstr>3 бет</vt:lpstr>
      <vt:lpstr>4-бет</vt:lpstr>
      <vt:lpstr>5-бет</vt:lpstr>
      <vt:lpstr>6 бет</vt:lpstr>
      <vt:lpstr>7 бет</vt:lpstr>
      <vt:lpstr>8 бет</vt:lpstr>
      <vt:lpstr>9 бет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Тәуелсіздік жағдайындағы Қазақстан Республикасының мемлекеттік құрылысын қалыптастыру. Экономикалық дамудың қазақстандық үлгісі</dc:title>
  <dc:creator>Алихан</dc:creator>
  <cp:lastModifiedBy>Апа</cp:lastModifiedBy>
  <cp:revision>31</cp:revision>
  <dcterms:created xsi:type="dcterms:W3CDTF">2018-10-28T16:01:12Z</dcterms:created>
  <dcterms:modified xsi:type="dcterms:W3CDTF">2021-10-05T06:41:55Z</dcterms:modified>
</cp:coreProperties>
</file>