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3" d="100"/>
          <a:sy n="113" d="100"/>
        </p:scale>
        <p:origin x="37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4A755B8-4F46-4D76-B2C8-1FAEF0CD9C37}" type="datetimeFigureOut">
              <a:rPr lang="en-US" smtClean="0"/>
              <a:t>21-Nov-24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60AF0D-23AF-4CF1-9BA8-8123804C5F59}" type="slidenum">
              <a:rPr lang="en-US" smtClean="0"/>
              <a:t>‹#›</a:t>
            </a:fld>
            <a:endParaRPr lang="en-US"/>
          </a:p>
        </p:txBody>
      </p:sp>
    </p:spTree>
    <p:extLst>
      <p:ext uri="{BB962C8B-B14F-4D97-AF65-F5344CB8AC3E}">
        <p14:creationId xmlns:p14="http://schemas.microsoft.com/office/powerpoint/2010/main" val="4108744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A755B8-4F46-4D76-B2C8-1FAEF0CD9C37}" type="datetimeFigureOut">
              <a:rPr lang="en-US" smtClean="0"/>
              <a:t>21-Nov-24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60AF0D-23AF-4CF1-9BA8-8123804C5F59}" type="slidenum">
              <a:rPr lang="en-US" smtClean="0"/>
              <a:t>‹#›</a:t>
            </a:fld>
            <a:endParaRPr lang="en-US"/>
          </a:p>
        </p:txBody>
      </p:sp>
    </p:spTree>
    <p:extLst>
      <p:ext uri="{BB962C8B-B14F-4D97-AF65-F5344CB8AC3E}">
        <p14:creationId xmlns:p14="http://schemas.microsoft.com/office/powerpoint/2010/main" val="1192589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A755B8-4F46-4D76-B2C8-1FAEF0CD9C37}" type="datetimeFigureOut">
              <a:rPr lang="en-US" smtClean="0"/>
              <a:t>21-Nov-24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60AF0D-23AF-4CF1-9BA8-8123804C5F59}" type="slidenum">
              <a:rPr lang="en-US" smtClean="0"/>
              <a:t>‹#›</a:t>
            </a:fld>
            <a:endParaRPr lang="en-US"/>
          </a:p>
        </p:txBody>
      </p:sp>
    </p:spTree>
    <p:extLst>
      <p:ext uri="{BB962C8B-B14F-4D97-AF65-F5344CB8AC3E}">
        <p14:creationId xmlns:p14="http://schemas.microsoft.com/office/powerpoint/2010/main" val="951483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A755B8-4F46-4D76-B2C8-1FAEF0CD9C37}" type="datetimeFigureOut">
              <a:rPr lang="en-US" smtClean="0"/>
              <a:t>21-Nov-24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60AF0D-23AF-4CF1-9BA8-8123804C5F59}" type="slidenum">
              <a:rPr lang="en-US" smtClean="0"/>
              <a:t>‹#›</a:t>
            </a:fld>
            <a:endParaRPr lang="en-US"/>
          </a:p>
        </p:txBody>
      </p:sp>
    </p:spTree>
    <p:extLst>
      <p:ext uri="{BB962C8B-B14F-4D97-AF65-F5344CB8AC3E}">
        <p14:creationId xmlns:p14="http://schemas.microsoft.com/office/powerpoint/2010/main" val="968675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A755B8-4F46-4D76-B2C8-1FAEF0CD9C37}" type="datetimeFigureOut">
              <a:rPr lang="en-US" smtClean="0"/>
              <a:t>21-Nov-24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60AF0D-23AF-4CF1-9BA8-8123804C5F59}" type="slidenum">
              <a:rPr lang="en-US" smtClean="0"/>
              <a:t>‹#›</a:t>
            </a:fld>
            <a:endParaRPr lang="en-US"/>
          </a:p>
        </p:txBody>
      </p:sp>
    </p:spTree>
    <p:extLst>
      <p:ext uri="{BB962C8B-B14F-4D97-AF65-F5344CB8AC3E}">
        <p14:creationId xmlns:p14="http://schemas.microsoft.com/office/powerpoint/2010/main" val="2371715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4A755B8-4F46-4D76-B2C8-1FAEF0CD9C37}" type="datetimeFigureOut">
              <a:rPr lang="en-US" smtClean="0"/>
              <a:t>21-Nov-24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60AF0D-23AF-4CF1-9BA8-8123804C5F59}" type="slidenum">
              <a:rPr lang="en-US" smtClean="0"/>
              <a:t>‹#›</a:t>
            </a:fld>
            <a:endParaRPr lang="en-US"/>
          </a:p>
        </p:txBody>
      </p:sp>
    </p:spTree>
    <p:extLst>
      <p:ext uri="{BB962C8B-B14F-4D97-AF65-F5344CB8AC3E}">
        <p14:creationId xmlns:p14="http://schemas.microsoft.com/office/powerpoint/2010/main" val="553405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4A755B8-4F46-4D76-B2C8-1FAEF0CD9C37}" type="datetimeFigureOut">
              <a:rPr lang="en-US" smtClean="0"/>
              <a:t>21-Nov-24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60AF0D-23AF-4CF1-9BA8-8123804C5F59}" type="slidenum">
              <a:rPr lang="en-US" smtClean="0"/>
              <a:t>‹#›</a:t>
            </a:fld>
            <a:endParaRPr lang="en-US"/>
          </a:p>
        </p:txBody>
      </p:sp>
    </p:spTree>
    <p:extLst>
      <p:ext uri="{BB962C8B-B14F-4D97-AF65-F5344CB8AC3E}">
        <p14:creationId xmlns:p14="http://schemas.microsoft.com/office/powerpoint/2010/main" val="2952870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A755B8-4F46-4D76-B2C8-1FAEF0CD9C37}" type="datetimeFigureOut">
              <a:rPr lang="en-US" smtClean="0"/>
              <a:t>21-Nov-24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60AF0D-23AF-4CF1-9BA8-8123804C5F59}" type="slidenum">
              <a:rPr lang="en-US" smtClean="0"/>
              <a:t>‹#›</a:t>
            </a:fld>
            <a:endParaRPr lang="en-US"/>
          </a:p>
        </p:txBody>
      </p:sp>
    </p:spTree>
    <p:extLst>
      <p:ext uri="{BB962C8B-B14F-4D97-AF65-F5344CB8AC3E}">
        <p14:creationId xmlns:p14="http://schemas.microsoft.com/office/powerpoint/2010/main" val="2347148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A755B8-4F46-4D76-B2C8-1FAEF0CD9C37}" type="datetimeFigureOut">
              <a:rPr lang="en-US" smtClean="0"/>
              <a:t>21-Nov-24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60AF0D-23AF-4CF1-9BA8-8123804C5F59}" type="slidenum">
              <a:rPr lang="en-US" smtClean="0"/>
              <a:t>‹#›</a:t>
            </a:fld>
            <a:endParaRPr lang="en-US"/>
          </a:p>
        </p:txBody>
      </p:sp>
    </p:spTree>
    <p:extLst>
      <p:ext uri="{BB962C8B-B14F-4D97-AF65-F5344CB8AC3E}">
        <p14:creationId xmlns:p14="http://schemas.microsoft.com/office/powerpoint/2010/main" val="3834858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A755B8-4F46-4D76-B2C8-1FAEF0CD9C37}" type="datetimeFigureOut">
              <a:rPr lang="en-US" smtClean="0"/>
              <a:t>21-Nov-24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60AF0D-23AF-4CF1-9BA8-8123804C5F59}" type="slidenum">
              <a:rPr lang="en-US" smtClean="0"/>
              <a:t>‹#›</a:t>
            </a:fld>
            <a:endParaRPr lang="en-US"/>
          </a:p>
        </p:txBody>
      </p:sp>
    </p:spTree>
    <p:extLst>
      <p:ext uri="{BB962C8B-B14F-4D97-AF65-F5344CB8AC3E}">
        <p14:creationId xmlns:p14="http://schemas.microsoft.com/office/powerpoint/2010/main" val="1902283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A755B8-4F46-4D76-B2C8-1FAEF0CD9C37}" type="datetimeFigureOut">
              <a:rPr lang="en-US" smtClean="0"/>
              <a:t>21-Nov-24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60AF0D-23AF-4CF1-9BA8-8123804C5F59}" type="slidenum">
              <a:rPr lang="en-US" smtClean="0"/>
              <a:t>‹#›</a:t>
            </a:fld>
            <a:endParaRPr lang="en-US"/>
          </a:p>
        </p:txBody>
      </p:sp>
    </p:spTree>
    <p:extLst>
      <p:ext uri="{BB962C8B-B14F-4D97-AF65-F5344CB8AC3E}">
        <p14:creationId xmlns:p14="http://schemas.microsoft.com/office/powerpoint/2010/main" val="2416348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A755B8-4F46-4D76-B2C8-1FAEF0CD9C37}" type="datetimeFigureOut">
              <a:rPr lang="en-US" smtClean="0"/>
              <a:t>21-Nov-24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60AF0D-23AF-4CF1-9BA8-8123804C5F59}" type="slidenum">
              <a:rPr lang="en-US" smtClean="0"/>
              <a:t>‹#›</a:t>
            </a:fld>
            <a:endParaRPr lang="en-US"/>
          </a:p>
        </p:txBody>
      </p:sp>
    </p:spTree>
    <p:extLst>
      <p:ext uri="{BB962C8B-B14F-4D97-AF65-F5344CB8AC3E}">
        <p14:creationId xmlns:p14="http://schemas.microsoft.com/office/powerpoint/2010/main" val="261721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Counterterrorism Intelligence</a:t>
            </a:r>
            <a:endParaRPr lang="en-US" dirty="0"/>
          </a:p>
        </p:txBody>
      </p:sp>
      <p:sp>
        <p:nvSpPr>
          <p:cNvPr id="3" name="Subtitle 2"/>
          <p:cNvSpPr>
            <a:spLocks noGrp="1"/>
          </p:cNvSpPr>
          <p:nvPr>
            <p:ph type="subTitle" idx="1"/>
          </p:nvPr>
        </p:nvSpPr>
        <p:spPr/>
        <p:txBody>
          <a:bodyPr/>
          <a:lstStyle/>
          <a:p>
            <a:r>
              <a:rPr lang="en-US" dirty="0" smtClean="0"/>
              <a:t>Key Concepts, Methods, and Challenges</a:t>
            </a:r>
            <a:endParaRPr lang="en-US" dirty="0"/>
          </a:p>
        </p:txBody>
      </p:sp>
    </p:spTree>
    <p:extLst>
      <p:ext uri="{BB962C8B-B14F-4D97-AF65-F5344CB8AC3E}">
        <p14:creationId xmlns:p14="http://schemas.microsoft.com/office/powerpoint/2010/main" val="3793888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of Counterterrorism Intelligence</a:t>
            </a:r>
            <a:endParaRPr lang="en-US" dirty="0"/>
          </a:p>
        </p:txBody>
      </p:sp>
      <p:sp>
        <p:nvSpPr>
          <p:cNvPr id="3" name="Content Placeholder 2"/>
          <p:cNvSpPr>
            <a:spLocks noGrp="1"/>
          </p:cNvSpPr>
          <p:nvPr>
            <p:ph idx="1"/>
          </p:nvPr>
        </p:nvSpPr>
        <p:spPr/>
        <p:txBody>
          <a:bodyPr/>
          <a:lstStyle/>
          <a:p>
            <a:r>
              <a:rPr lang="en-US" dirty="0" smtClean="0"/>
              <a:t>Increasing role of Artificial Intelligence.</a:t>
            </a:r>
          </a:p>
          <a:p>
            <a:r>
              <a:rPr lang="en-US" dirty="0" smtClean="0"/>
              <a:t>Globalization of counterterrorism efforts.</a:t>
            </a:r>
          </a:p>
          <a:p>
            <a:r>
              <a:rPr lang="en-US" dirty="0" smtClean="0"/>
              <a:t>Evolving terrorist strategies and countermeasures.</a:t>
            </a:r>
            <a:endParaRPr lang="en-US" dirty="0"/>
          </a:p>
        </p:txBody>
      </p:sp>
    </p:spTree>
    <p:extLst>
      <p:ext uri="{BB962C8B-B14F-4D97-AF65-F5344CB8AC3E}">
        <p14:creationId xmlns:p14="http://schemas.microsoft.com/office/powerpoint/2010/main" val="2365098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dirty="0" smtClean="0"/>
              <a:t>Counterterrorism Intelligence</a:t>
            </a:r>
            <a:r>
              <a:rPr lang="en-US" dirty="0" smtClean="0"/>
              <a:t> refers to the collection, analysis, and dissemination of information aimed at preventing, mitigating, or responding to terrorist activities. It involves identifying threats, understanding the motives, methods, and networks of terrorist groups, and providing actionable insights to policymakers, law enforcement, and security agencies.</a:t>
            </a:r>
            <a:endParaRPr lang="en-US" dirty="0"/>
          </a:p>
        </p:txBody>
      </p:sp>
    </p:spTree>
    <p:extLst>
      <p:ext uri="{BB962C8B-B14F-4D97-AF65-F5344CB8AC3E}">
        <p14:creationId xmlns:p14="http://schemas.microsoft.com/office/powerpoint/2010/main" val="2633733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of Counterterrorism Intelligence</a:t>
            </a:r>
            <a:endParaRPr lang="en-US" dirty="0"/>
          </a:p>
        </p:txBody>
      </p:sp>
      <p:sp>
        <p:nvSpPr>
          <p:cNvPr id="3" name="Content Placeholder 2"/>
          <p:cNvSpPr>
            <a:spLocks noGrp="1"/>
          </p:cNvSpPr>
          <p:nvPr>
            <p:ph idx="1"/>
          </p:nvPr>
        </p:nvSpPr>
        <p:spPr/>
        <p:txBody>
          <a:bodyPr/>
          <a:lstStyle/>
          <a:p>
            <a:r>
              <a:rPr lang="en-US" dirty="0" smtClean="0"/>
              <a:t>Identify and monitor terrorist groups.</a:t>
            </a:r>
          </a:p>
          <a:p>
            <a:r>
              <a:rPr lang="en-US" dirty="0" smtClean="0"/>
              <a:t>Disrupt plots before execution.</a:t>
            </a:r>
          </a:p>
          <a:p>
            <a:r>
              <a:rPr lang="en-US" dirty="0" smtClean="0"/>
              <a:t>Analyze trends and predict future threats.</a:t>
            </a:r>
          </a:p>
          <a:p>
            <a:r>
              <a:rPr lang="en-US" dirty="0" smtClean="0"/>
              <a:t>Support policy and operational decision-making.</a:t>
            </a:r>
            <a:endParaRPr lang="en-US" dirty="0"/>
          </a:p>
        </p:txBody>
      </p:sp>
    </p:spTree>
    <p:extLst>
      <p:ext uri="{BB962C8B-B14F-4D97-AF65-F5344CB8AC3E}">
        <p14:creationId xmlns:p14="http://schemas.microsoft.com/office/powerpoint/2010/main" val="347899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Intelligence</a:t>
            </a:r>
            <a:endParaRPr lang="en-US" dirty="0"/>
          </a:p>
        </p:txBody>
      </p:sp>
      <p:sp>
        <p:nvSpPr>
          <p:cNvPr id="3" name="Content Placeholder 2"/>
          <p:cNvSpPr>
            <a:spLocks noGrp="1"/>
          </p:cNvSpPr>
          <p:nvPr>
            <p:ph idx="1"/>
          </p:nvPr>
        </p:nvSpPr>
        <p:spPr/>
        <p:txBody>
          <a:bodyPr/>
          <a:lstStyle/>
          <a:p>
            <a:r>
              <a:rPr lang="en-US" dirty="0" smtClean="0"/>
              <a:t>Human Intelligence (HUMINT): Informants, defectors, undercover agents.</a:t>
            </a:r>
          </a:p>
          <a:p>
            <a:r>
              <a:rPr lang="en-US" dirty="0" smtClean="0"/>
              <a:t>Signals Intelligence (SIGINT): Intercepting communications, electronic surveillance.</a:t>
            </a:r>
          </a:p>
          <a:p>
            <a:r>
              <a:rPr lang="en-US" dirty="0" smtClean="0"/>
              <a:t>Geospatial Intelligence (GEOINT): Satellite imagery, geographic data.</a:t>
            </a:r>
          </a:p>
          <a:p>
            <a:r>
              <a:rPr lang="en-US" dirty="0" smtClean="0"/>
              <a:t>Open-Source Intelligence (OSINT): Publicly available information, media.</a:t>
            </a:r>
          </a:p>
          <a:p>
            <a:r>
              <a:rPr lang="en-US" dirty="0" smtClean="0"/>
              <a:t>Cyber Intelligence: Monitoring online platforms, tracking digital footprints.</a:t>
            </a:r>
            <a:endParaRPr lang="en-US" dirty="0"/>
          </a:p>
        </p:txBody>
      </p:sp>
    </p:spTree>
    <p:extLst>
      <p:ext uri="{BB962C8B-B14F-4D97-AF65-F5344CB8AC3E}">
        <p14:creationId xmlns:p14="http://schemas.microsoft.com/office/powerpoint/2010/main" val="3945767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Intelligence Cycle</a:t>
            </a:r>
            <a:endParaRPr lang="en-US" dirty="0"/>
          </a:p>
        </p:txBody>
      </p:sp>
      <p:sp>
        <p:nvSpPr>
          <p:cNvPr id="3" name="Content Placeholder 2"/>
          <p:cNvSpPr>
            <a:spLocks noGrp="1"/>
          </p:cNvSpPr>
          <p:nvPr>
            <p:ph idx="1"/>
          </p:nvPr>
        </p:nvSpPr>
        <p:spPr/>
        <p:txBody>
          <a:bodyPr/>
          <a:lstStyle/>
          <a:p>
            <a:pPr marL="0" indent="0">
              <a:buNone/>
            </a:pPr>
            <a:r>
              <a:rPr lang="en-US" dirty="0" smtClean="0"/>
              <a:t>1. Direction: Setting priorities, identifying intelligence needs.</a:t>
            </a:r>
          </a:p>
          <a:p>
            <a:pPr marL="0" indent="0">
              <a:buNone/>
            </a:pPr>
            <a:r>
              <a:rPr lang="en-US" dirty="0" smtClean="0"/>
              <a:t>2. Collection: Gathering data from diverse sources.</a:t>
            </a:r>
          </a:p>
          <a:p>
            <a:pPr marL="0" indent="0">
              <a:buNone/>
            </a:pPr>
            <a:r>
              <a:rPr lang="en-US" dirty="0" smtClean="0"/>
              <a:t>3. Processing: Translating, decrypting, and organizing data.</a:t>
            </a:r>
          </a:p>
          <a:p>
            <a:pPr marL="0" indent="0">
              <a:buNone/>
            </a:pPr>
            <a:r>
              <a:rPr lang="en-US" dirty="0" smtClean="0"/>
              <a:t>4. Analysis: Interpreting information to generate actionable insights.</a:t>
            </a:r>
          </a:p>
          <a:p>
            <a:pPr marL="0" indent="0">
              <a:buNone/>
            </a:pPr>
            <a:r>
              <a:rPr lang="en-US" dirty="0" smtClean="0"/>
              <a:t>5. Dissemination: Sharing findings with decision-makers.</a:t>
            </a:r>
            <a:endParaRPr lang="en-US" dirty="0"/>
          </a:p>
        </p:txBody>
      </p:sp>
    </p:spTree>
    <p:extLst>
      <p:ext uri="{BB962C8B-B14F-4D97-AF65-F5344CB8AC3E}">
        <p14:creationId xmlns:p14="http://schemas.microsoft.com/office/powerpoint/2010/main" val="1475911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Technological Tools in Counterterrorism Intelligence</a:t>
            </a:r>
            <a:endParaRPr lang="en-US" dirty="0"/>
          </a:p>
        </p:txBody>
      </p:sp>
      <p:sp>
        <p:nvSpPr>
          <p:cNvPr id="3" name="Content Placeholder 2"/>
          <p:cNvSpPr>
            <a:spLocks noGrp="1"/>
          </p:cNvSpPr>
          <p:nvPr>
            <p:ph idx="1"/>
          </p:nvPr>
        </p:nvSpPr>
        <p:spPr/>
        <p:txBody>
          <a:bodyPr/>
          <a:lstStyle/>
          <a:p>
            <a:r>
              <a:rPr lang="en-US" dirty="0" smtClean="0"/>
              <a:t>AI and Machine Learning for threat prediction.</a:t>
            </a:r>
          </a:p>
          <a:p>
            <a:r>
              <a:rPr lang="en-US" dirty="0" smtClean="0"/>
              <a:t>Big Data Analytics for detecting patterns.</a:t>
            </a:r>
          </a:p>
          <a:p>
            <a:r>
              <a:rPr lang="en-US" dirty="0" smtClean="0"/>
              <a:t>Biometrics and facial recognition technologies.</a:t>
            </a:r>
          </a:p>
          <a:p>
            <a:r>
              <a:rPr lang="en-US" dirty="0" smtClean="0"/>
              <a:t>Cybersecurity measures to counter online extremism.</a:t>
            </a:r>
            <a:endParaRPr lang="en-US" dirty="0"/>
          </a:p>
        </p:txBody>
      </p:sp>
    </p:spTree>
    <p:extLst>
      <p:ext uri="{BB962C8B-B14F-4D97-AF65-F5344CB8AC3E}">
        <p14:creationId xmlns:p14="http://schemas.microsoft.com/office/powerpoint/2010/main" val="224344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Players in Counterterrorism Intelligence</a:t>
            </a:r>
            <a:endParaRPr lang="en-US" dirty="0"/>
          </a:p>
        </p:txBody>
      </p:sp>
      <p:sp>
        <p:nvSpPr>
          <p:cNvPr id="3" name="Content Placeholder 2"/>
          <p:cNvSpPr>
            <a:spLocks noGrp="1"/>
          </p:cNvSpPr>
          <p:nvPr>
            <p:ph idx="1"/>
          </p:nvPr>
        </p:nvSpPr>
        <p:spPr/>
        <p:txBody>
          <a:bodyPr/>
          <a:lstStyle/>
          <a:p>
            <a:r>
              <a:rPr lang="en-US" dirty="0" smtClean="0"/>
              <a:t>National Intelligence Agencies (e.g., CIA, MI6, FSB).</a:t>
            </a:r>
          </a:p>
          <a:p>
            <a:r>
              <a:rPr lang="en-US" dirty="0" smtClean="0"/>
              <a:t>Law Enforcement (e.g., FBI, Interpol).</a:t>
            </a:r>
          </a:p>
          <a:p>
            <a:r>
              <a:rPr lang="en-US" dirty="0" smtClean="0"/>
              <a:t>Military Intelligence Units.</a:t>
            </a:r>
          </a:p>
          <a:p>
            <a:r>
              <a:rPr lang="en-US" dirty="0" smtClean="0"/>
              <a:t>International Collaboration (e.g., UN, NATO).</a:t>
            </a:r>
            <a:endParaRPr lang="en-US" dirty="0"/>
          </a:p>
        </p:txBody>
      </p:sp>
    </p:spTree>
    <p:extLst>
      <p:ext uri="{BB962C8B-B14F-4D97-AF65-F5344CB8AC3E}">
        <p14:creationId xmlns:p14="http://schemas.microsoft.com/office/powerpoint/2010/main" val="3268210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in Counterterrorism Intelligence</a:t>
            </a:r>
            <a:endParaRPr lang="en-US" dirty="0"/>
          </a:p>
        </p:txBody>
      </p:sp>
      <p:sp>
        <p:nvSpPr>
          <p:cNvPr id="3" name="Content Placeholder 2"/>
          <p:cNvSpPr>
            <a:spLocks noGrp="1"/>
          </p:cNvSpPr>
          <p:nvPr>
            <p:ph idx="1"/>
          </p:nvPr>
        </p:nvSpPr>
        <p:spPr/>
        <p:txBody>
          <a:bodyPr/>
          <a:lstStyle/>
          <a:p>
            <a:r>
              <a:rPr lang="en-US" dirty="0" smtClean="0"/>
              <a:t>Balancing security and civil liberties.</a:t>
            </a:r>
          </a:p>
          <a:p>
            <a:r>
              <a:rPr lang="en-US" dirty="0" smtClean="0"/>
              <a:t>Handling vast amounts of data effectively.</a:t>
            </a:r>
          </a:p>
          <a:p>
            <a:r>
              <a:rPr lang="en-US" dirty="0" smtClean="0"/>
              <a:t>Countering misinformation and propaganda.</a:t>
            </a:r>
          </a:p>
          <a:p>
            <a:r>
              <a:rPr lang="en-US" dirty="0" smtClean="0"/>
              <a:t>Cross-border cooperation and information-sharing barriers.</a:t>
            </a:r>
          </a:p>
          <a:p>
            <a:pPr lvl="1"/>
            <a:r>
              <a:rPr lang="en-US" b="1" dirty="0" smtClean="0"/>
              <a:t>Jurisdictional Differences:</a:t>
            </a:r>
            <a:r>
              <a:rPr lang="en-US" dirty="0" smtClean="0"/>
              <a:t> Variations in national laws about data privacy and information sharing.</a:t>
            </a:r>
          </a:p>
          <a:p>
            <a:pPr lvl="1"/>
            <a:r>
              <a:rPr lang="en-US" b="1" dirty="0" smtClean="0"/>
              <a:t>Inter-agency Rivalries:</a:t>
            </a:r>
            <a:r>
              <a:rPr lang="en-US" dirty="0" smtClean="0"/>
              <a:t> Competition between agencies can discourage collaboration.</a:t>
            </a:r>
          </a:p>
          <a:p>
            <a:pPr lvl="1"/>
            <a:r>
              <a:rPr lang="en-US" b="1" dirty="0" smtClean="0"/>
              <a:t>Distrust Among Nations:</a:t>
            </a:r>
            <a:r>
              <a:rPr lang="en-US" dirty="0" smtClean="0"/>
              <a:t> Fear that shared intelligence could be leaked, misused, or exploited.</a:t>
            </a:r>
            <a:endParaRPr lang="en-US" dirty="0"/>
          </a:p>
        </p:txBody>
      </p:sp>
    </p:spTree>
    <p:extLst>
      <p:ext uri="{BB962C8B-B14F-4D97-AF65-F5344CB8AC3E}">
        <p14:creationId xmlns:p14="http://schemas.microsoft.com/office/powerpoint/2010/main" val="3005596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and Legal Considerations</a:t>
            </a:r>
            <a:endParaRPr lang="en-US" dirty="0"/>
          </a:p>
        </p:txBody>
      </p:sp>
      <p:sp>
        <p:nvSpPr>
          <p:cNvPr id="3" name="Content Placeholder 2"/>
          <p:cNvSpPr>
            <a:spLocks noGrp="1"/>
          </p:cNvSpPr>
          <p:nvPr>
            <p:ph idx="1"/>
          </p:nvPr>
        </p:nvSpPr>
        <p:spPr/>
        <p:txBody>
          <a:bodyPr/>
          <a:lstStyle/>
          <a:p>
            <a:r>
              <a:rPr lang="en-US" dirty="0" smtClean="0"/>
              <a:t>Surveillance vs. Privacy Rights.</a:t>
            </a:r>
          </a:p>
          <a:p>
            <a:r>
              <a:rPr lang="en-US" dirty="0" smtClean="0"/>
              <a:t>Use of enhanced interrogation methods.</a:t>
            </a:r>
          </a:p>
          <a:p>
            <a:r>
              <a:rPr lang="en-US" dirty="0" smtClean="0"/>
              <a:t>Accountability for misuse of intelligence.</a:t>
            </a:r>
            <a:endParaRPr lang="en-US" dirty="0"/>
          </a:p>
        </p:txBody>
      </p:sp>
    </p:spTree>
    <p:extLst>
      <p:ext uri="{BB962C8B-B14F-4D97-AF65-F5344CB8AC3E}">
        <p14:creationId xmlns:p14="http://schemas.microsoft.com/office/powerpoint/2010/main" val="37576511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391</Words>
  <Application>Microsoft Office PowerPoint</Application>
  <PresentationFormat>Widescreen</PresentationFormat>
  <Paragraphs>46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Counterterrorism Intelligence</vt:lpstr>
      <vt:lpstr>PowerPoint Presentation</vt:lpstr>
      <vt:lpstr>Goals of Counterterrorism Intelligence</vt:lpstr>
      <vt:lpstr>Sources of Intelligence</vt:lpstr>
      <vt:lpstr>Intelligence Cycle</vt:lpstr>
      <vt:lpstr>Technological Tools in Counterterrorism Intelligence</vt:lpstr>
      <vt:lpstr>Key Players in Counterterrorism Intelligence</vt:lpstr>
      <vt:lpstr>Challenges in Counterterrorism Intelligence</vt:lpstr>
      <vt:lpstr>Ethical and Legal Considerations</vt:lpstr>
      <vt:lpstr>Future of Counterterrorism Intelligence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Counterterrorism Intelligence</dc:title>
  <dc:creator>Niyazbekov Nurseit</dc:creator>
  <cp:lastModifiedBy>Niyazbekov Nurseit</cp:lastModifiedBy>
  <cp:revision>2</cp:revision>
  <dcterms:created xsi:type="dcterms:W3CDTF">2024-11-21T07:58:31Z</dcterms:created>
  <dcterms:modified xsi:type="dcterms:W3CDTF">2024-11-21T07:59:54Z</dcterms:modified>
</cp:coreProperties>
</file>