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0"/>
  </p:notesMasterIdLst>
  <p:sldIdLst>
    <p:sldId id="346" r:id="rId2"/>
    <p:sldId id="398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32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01" autoAdjust="0"/>
  </p:normalViewPr>
  <p:slideViewPr>
    <p:cSldViewPr>
      <p:cViewPr varScale="1">
        <p:scale>
          <a:sx n="100" d="100"/>
          <a:sy n="100" d="100"/>
        </p:scale>
        <p:origin x="1536" y="78"/>
      </p:cViewPr>
      <p:guideLst>
        <p:guide orient="horz" pos="2160"/>
        <p:guide orient="horz" pos="16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BBF3AA-D5C9-4501-95F2-4A0A4B3EBB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387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A8791B01-12D7-461C-B4D8-4A6EE76AA408}" type="slidenum">
              <a:rPr lang="en-US" altLang="en-US" sz="1200">
                <a:latin typeface="Times New Roman" panose="02020603050405020304" pitchFamily="18" charset="0"/>
              </a:rPr>
              <a:pPr algn="r"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7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07655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13138C20-51B2-4899-953F-EF0CDA4E50FE}" type="slidenum">
              <a:rPr lang="en-US" altLang="en-US" sz="1200">
                <a:latin typeface="Times New Roman" panose="02020603050405020304" pitchFamily="18" charset="0"/>
              </a:rPr>
              <a:pPr algn="r"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950880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945C9884-4180-415A-ACDF-2F689D672320}" type="slidenum">
              <a:rPr lang="en-US" altLang="en-US" sz="1200">
                <a:latin typeface="Times New Roman" panose="02020603050405020304" pitchFamily="18" charset="0"/>
              </a:rPr>
              <a:pPr algn="r"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765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28042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FB15F360-8D42-4FD0-819D-D06BC2C33DBE}" type="slidenum">
              <a:rPr lang="en-US" altLang="en-US" sz="1200">
                <a:latin typeface="Times New Roman" panose="02020603050405020304" pitchFamily="18" charset="0"/>
              </a:rPr>
              <a:pPr algn="r"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969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7970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1C1E74B0-C484-4392-8262-C9D2618AF8F1}" type="slidenum">
              <a:rPr lang="en-US" altLang="en-US" sz="1200">
                <a:latin typeface="Times New Roman" panose="02020603050405020304" pitchFamily="18" charset="0"/>
              </a:rPr>
              <a:pPr algn="r"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174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32649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1D1DF199-7AFE-40C0-90B1-539264FB7915}" type="slidenum">
              <a:rPr lang="en-US" altLang="en-US" sz="1200">
                <a:latin typeface="Times New Roman" panose="02020603050405020304" pitchFamily="18" charset="0"/>
              </a:rPr>
              <a:pPr algn="r"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379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43436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B4DF1B67-16C3-46BB-85A1-043B7B65278D}" type="slidenum">
              <a:rPr lang="en-US" altLang="en-US" sz="1200">
                <a:latin typeface="Times New Roman" panose="02020603050405020304" pitchFamily="18" charset="0"/>
              </a:rPr>
              <a:pPr algn="r"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584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06881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13EB997A-9783-4737-8D09-55BC7608B56B}" type="slidenum">
              <a:rPr lang="en-US" altLang="en-US" sz="1200">
                <a:latin typeface="Times New Roman" panose="02020603050405020304" pitchFamily="18" charset="0"/>
              </a:rPr>
              <a:pPr algn="r"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789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56949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A818793E-D7CC-40BA-9D87-7D9CC5CF50FC}" type="slidenum">
              <a:rPr lang="en-US" altLang="en-US" sz="1200">
                <a:latin typeface="Times New Roman" panose="02020603050405020304" pitchFamily="18" charset="0"/>
              </a:rPr>
              <a:pPr algn="r"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993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81065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F7CD040B-770B-4266-B038-2E63A7DF767A}" type="slidenum">
              <a:rPr lang="en-US" altLang="en-US" sz="1200">
                <a:latin typeface="Times New Roman" panose="02020603050405020304" pitchFamily="18" charset="0"/>
              </a:rPr>
              <a:pPr algn="r"/>
              <a:t>20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198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46448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9BC20081-BBA7-40B8-826C-6EA8D4553EB4}" type="slidenum">
              <a:rPr lang="en-US" altLang="en-US" sz="1200">
                <a:latin typeface="Times New Roman" panose="02020603050405020304" pitchFamily="18" charset="0"/>
              </a:rPr>
              <a:pPr algn="r"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1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74997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284A54CA-A4EF-4789-B35F-55BE44D07D36}" type="slidenum">
              <a:rPr lang="en-US" altLang="en-US" sz="1200">
                <a:latin typeface="Times New Roman" panose="02020603050405020304" pitchFamily="18" charset="0"/>
              </a:rPr>
              <a:pPr algn="r"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126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9374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F7997B93-6AA6-4374-BF68-C1BF6BC1C1F4}" type="slidenum">
              <a:rPr lang="en-US" altLang="en-US" sz="1200">
                <a:latin typeface="Times New Roman" panose="02020603050405020304" pitchFamily="18" charset="0"/>
              </a:rPr>
              <a:pPr algn="r"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331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87199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284ECB7F-3667-4B64-A3C8-832940F76732}" type="slidenum">
              <a:rPr lang="en-US" altLang="en-US" sz="1200">
                <a:latin typeface="Times New Roman" panose="02020603050405020304" pitchFamily="18" charset="0"/>
              </a:rPr>
              <a:pPr algn="r"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536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0200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9AC8FB06-719F-4EB6-A4B0-1950ED4DB3F7}" type="slidenum">
              <a:rPr lang="en-US" altLang="en-US" sz="1200">
                <a:latin typeface="Times New Roman" panose="02020603050405020304" pitchFamily="18" charset="0"/>
              </a:rPr>
              <a:pPr algn="r"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741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960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C3215164-EAAF-4DFD-AD2F-0BA550F01343}" type="slidenum">
              <a:rPr lang="en-US" altLang="en-US" sz="1200">
                <a:latin typeface="Times New Roman" panose="02020603050405020304" pitchFamily="18" charset="0"/>
              </a:rPr>
              <a:pPr algn="r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945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2081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CEBF5E3B-CFB7-42F8-9F80-42795E2BC082}" type="slidenum">
              <a:rPr lang="en-US" altLang="en-US" sz="1200">
                <a:latin typeface="Times New Roman" panose="02020603050405020304" pitchFamily="18" charset="0"/>
              </a:rPr>
              <a:pPr algn="r"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150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70930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7FCFA28C-8EAA-4B1A-84BB-2416F57AF1F4}" type="slidenum">
              <a:rPr lang="en-US" altLang="en-US" sz="1200">
                <a:latin typeface="Times New Roman" panose="02020603050405020304" pitchFamily="18" charset="0"/>
              </a:rPr>
              <a:pPr algn="r"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355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1517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900" smtClean="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6971519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53D95F08-D108-4A2D-B0CC-096CC2F830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679786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F1819CBF-2CB2-45BA-861C-E936E716B9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053033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26308429-59DF-42B2-9020-F7F1912DC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743239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0E603947-6929-4A6B-8A53-C788D86003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174851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62C4F610-30B9-48B8-8A6E-CB84ED874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503293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9FA7D4BA-D500-4FF3-8DE8-1542EE8E69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247518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94DBB4CC-C531-4E47-A7D7-9C4804EA8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146284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84CB05C1-3AF1-460B-94BE-30AA19B4B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574436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C20FF2BF-838B-496D-9CB3-D18022D88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573816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6-</a:t>
            </a:r>
            <a:fld id="{2243F084-CB33-40D4-992B-1BB2A8527A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029474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536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6-</a:t>
            </a:r>
            <a:fld id="{7B7FDEC4-BC31-431E-AF15-D206D7B29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Chapter 8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4191000" cy="36576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Human Capital: Education and Health in Economic Development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FFF028EC-F720-4FAD-A305-F09F8265BC9E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8. The ILO approach to combating child labor stresses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encouraging parents to migrate to the cities in search of work.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banning child labor.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tackling the sources of poverty.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470F842F-03DB-4A71-9D37-E3FC2E91B272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9. As the number of years of schooling completed increases, the expected private return and private cost of education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increase at roughly the same rate.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increase at different rates, with expected private return increasing at a slower rate than private cost.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increase at different rates, with expected private return increasing at a faster rate than private cost.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do not increase.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148388"/>
            <a:ext cx="8999538" cy="252412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5119688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5DC3C0DA-6077-452E-8C6C-36E3E2C04B9F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1. Developing countries have not benefited as much as expected from their higher education programs because of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lack of program focus on the needs of the country.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increasing returns to scale in each individual’s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graduates getting jobs in the private sector.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ED4E9FB0-E7CB-448F-931C-519975858CAA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2. Education of girls is a crucial development investment because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it leads to improved child health.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it leads to reduced fertility.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women do most of the work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BC32CF65-2016-4E3C-AD91-5E4E13170111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3. It is important to stress the role of primary education in the development strategy because of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LDC’s comparative advantage from basic skills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the law of diminishing returns.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development emphasis on poverty alleviation.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02A4D7F6-B6B5-4BBC-A317-5604DC2630CD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4. An individual’s demand for education is most affected by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direct and indirect costs of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development priorities of the country.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the desire to escape agricultural work.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37ADB4BA-6E0F-4E18-A2C6-053B4CC5DA4E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5. Concentration of resources on higher, rather than basic, education in developing countries tends to lead to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greater inequality.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lower fertility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less international migration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more job creation.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0163F057-08D5-458D-8A31-C1EAA4B2DF14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6. The supply of public school places is determined by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individuals’ demand for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direct and indirect costs of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political processes, often unrelated to economic criteria.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796C528B-56E7-494A-993F-ED0C9E1F9333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7. Human capital is best defined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the amount of wealth people have.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the amount of money people have to spend on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human capacities that raise productivity.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the average education level of the population.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902D748D-7594-45FC-966C-67D4AD2D512C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8. The ILO approach to combating child labor stresses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encouraging parents to migrate to the cities in search of work.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banning child labor.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tackling the sources of poverty.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52902B5B-7A4F-4B7C-9B5D-58876C23E85D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r>
              <a:rPr lang="en-US" altLang="en-US" smtClean="0"/>
              <a:t>For each of the multiple choice questions you will be given 45 seconds to provide one best-fitting answer.</a:t>
            </a:r>
          </a:p>
          <a:p>
            <a:r>
              <a:rPr lang="en-US" altLang="en-US" smtClean="0"/>
              <a:t>The horizontal bar will indicate the time elapsing. After 45 seconds, you will be switched to the next question.</a:t>
            </a:r>
          </a:p>
          <a:p>
            <a:r>
              <a:rPr lang="en-US" altLang="en-US" smtClean="0"/>
              <a:t>After the questions, you will be given the right answers.</a:t>
            </a:r>
            <a:endParaRPr lang="en-US" altLang="en-US" sz="16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2812704A-F2C0-44EA-8653-F2B08E8CD6F7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9. As the number of years of schooling completed increases, the expected private return and private cost of education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increase at roughly the same rate.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increase at different rates, with expected private return increasing at a slower rate than private cost.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increase at different rates, with expected private return increasing at a faster rate than private cost.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do not increase.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59E1E803-228E-407E-B210-D59859EF4100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301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1. What is human capital and why is it crucial to expand human capital as part of the development process?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5267F763-8FB1-4E39-A0AA-B17419F1911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403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2. What factors cause private and social rates of return for primary and secondary education to diverge in developing countries?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F8C0A7F5-EB31-4495-A4C7-338B939CA247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506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en-US" altLang="en-US" smtClean="0"/>
              <a:t>3. Why is eradicating child labor seen as an economic investment?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A07A6FFD-669E-4E44-A87D-53FB41289C8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608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4. Explain some of the reasons why developing countries have not realized a greater positive development impact from their higher education programs.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A5044D40-FB0D-4849-A527-F5CE74B2C6E0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710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710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5. Why should the development of a solid elementary education system take precedence over an expansion of the university system in developing countries?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en-US" altLang="en-US" smtClean="0"/>
              <a:t>			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C32B51B8-9FD2-49CF-BA9B-528339011913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813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813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6. Explain why the education of girls is probably the most cost-effective development investment. Be sure to include in your answer some discussion of at least two of the following: absolute poverty; health and development; fertility; and agriculture.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6A9EBEDF-9623-4D9C-B302-EAAE4A76821D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4915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915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7. Investment in human capital is very similar to investing in physical capital. True or false? Explain your answer.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smtClean="0">
                <a:solidFill>
                  <a:srgbClr val="FAF199"/>
                </a:solidFill>
              </a:rPr>
              <a:t>8-</a:t>
            </a:r>
            <a:fld id="{161145FC-8295-42BF-B061-3E4691C2AF54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800" smtClean="0">
              <a:solidFill>
                <a:srgbClr val="FAF199"/>
              </a:solidFill>
            </a:endParaRPr>
          </a:p>
        </p:txBody>
      </p:sp>
      <p:sp>
        <p:nvSpPr>
          <p:cNvPr id="5018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5018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8. What is educational inequality and how is it measured? Why is it important to measure the degree of educational inequality in a country? Explain your answer.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740409B0-87BB-4938-9059-BA848AEDD1EF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1. Developing countries have not benefited as much as expected from their higher education programs because of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lack of program focus on the needs of the country.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increasing returns to scale in each individual’s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graduates getting jobs in the private sector.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0037F664-7CD9-4471-B95D-D24A7F35EACE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2. Education of girls is a crucial development investment because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it leads to improved child health.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it leads to reduced fertility.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women do most of the work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623ACCB3-37FB-4FE5-B037-987443CC4BD1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3. It is important to stress the role of primary education in the development strategy because of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LDC’s comparative advantage from basic skills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the law of diminishing returns.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development emphasis on poverty alleviation.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B5C9CEC4-F10E-4681-940F-5D6B97C9BE5F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4. An individual’s demand for education is most affected by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direct and indirect costs of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development priorities of the country.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the desire to escape agricultural work.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1B26EE92-B867-4C54-829E-494613D281CC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5. Concentration of resources on higher, rather than basic, education in developing countries tends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to lead to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greater inequality.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lower fertility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less international migration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more job creation.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877DF549-B2E4-45FF-8ACC-65DC399ADDFA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6. The supply of public school places is determined by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individuals’ demand for education.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direct and indirect costs of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political processes, often unrelated to economic criteria.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8-</a:t>
            </a:r>
            <a:fld id="{1997B6C3-DCE9-48FD-AAA1-A6ADA001E19F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7. Human capital is best defined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the amount of wealth people have.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the amount of money people have to spend on schooling.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human capacities that raise productivity.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the average education level of the population.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1232</TotalTime>
  <Words>1358</Words>
  <Application>Microsoft Office PowerPoint</Application>
  <PresentationFormat>On-screen Show (4:3)</PresentationFormat>
  <Paragraphs>203</Paragraphs>
  <Slides>28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Times</vt:lpstr>
      <vt:lpstr>Arial</vt:lpstr>
      <vt:lpstr>Times New Roman</vt:lpstr>
      <vt:lpstr>Rejda_template</vt:lpstr>
      <vt:lpstr>Chapter 8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subject>Population Growth and Economic Development: Causes, Consequences, and Controversies</dc:subject>
  <dc:creator>Michael P. Todaro</dc:creator>
  <cp:lastModifiedBy>Madumarov Eldar</cp:lastModifiedBy>
  <cp:revision>147</cp:revision>
  <dcterms:created xsi:type="dcterms:W3CDTF">1999-06-11T15:01:34Z</dcterms:created>
  <dcterms:modified xsi:type="dcterms:W3CDTF">2018-10-31T04:41:42Z</dcterms:modified>
</cp:coreProperties>
</file>