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2"/>
  </p:notesMasterIdLst>
  <p:sldIdLst>
    <p:sldId id="295" r:id="rId2"/>
    <p:sldId id="296" r:id="rId3"/>
    <p:sldId id="347" r:id="rId4"/>
    <p:sldId id="341" r:id="rId5"/>
    <p:sldId id="297" r:id="rId6"/>
    <p:sldId id="348" r:id="rId7"/>
    <p:sldId id="349" r:id="rId8"/>
    <p:sldId id="350" r:id="rId9"/>
    <p:sldId id="364" r:id="rId10"/>
    <p:sldId id="365" r:id="rId11"/>
    <p:sldId id="366" r:id="rId12"/>
    <p:sldId id="367" r:id="rId13"/>
    <p:sldId id="345" r:id="rId14"/>
    <p:sldId id="323" r:id="rId15"/>
    <p:sldId id="324" r:id="rId16"/>
    <p:sldId id="325" r:id="rId17"/>
    <p:sldId id="326" r:id="rId18"/>
    <p:sldId id="327" r:id="rId19"/>
    <p:sldId id="328" r:id="rId20"/>
    <p:sldId id="329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632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01" autoAdjust="0"/>
  </p:normalViewPr>
  <p:slideViewPr>
    <p:cSldViewPr>
      <p:cViewPr varScale="1">
        <p:scale>
          <a:sx n="100" d="100"/>
          <a:sy n="100" d="100"/>
        </p:scale>
        <p:origin x="1536" y="78"/>
      </p:cViewPr>
      <p:guideLst>
        <p:guide orient="horz" pos="2160"/>
        <p:guide orient="horz" pos="16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5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F5CDE5FC-4787-42CA-B3FA-7749FC6906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2829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E78004B9-C41C-4227-BE55-EFF94C1FADC3}" type="slidenum">
              <a:rPr lang="en-US" altLang="en-US" sz="1200">
                <a:latin typeface="Times New Roman" panose="02020603050405020304" pitchFamily="18" charset="0"/>
              </a:rPr>
              <a:pPr algn="r"/>
              <a:t>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4579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191126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484387C6-5ED3-4036-9897-E394D182500D}" type="slidenum">
              <a:rPr lang="en-US" altLang="en-US" sz="1200">
                <a:latin typeface="Times New Roman" panose="02020603050405020304" pitchFamily="18" charset="0"/>
              </a:rPr>
              <a:pPr algn="r"/>
              <a:t>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5603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446540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E2A03114-870F-4DBB-84F1-97C0A3518F47}" type="slidenum">
              <a:rPr lang="en-US" altLang="en-US" sz="1200">
                <a:latin typeface="Times New Roman" panose="02020603050405020304" pitchFamily="18" charset="0"/>
              </a:rPr>
              <a:pPr algn="r"/>
              <a:t>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6627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440240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474232A9-B6CE-4FDA-AAD9-DC16B5CA3C24}" type="slidenum">
              <a:rPr lang="en-US" altLang="en-US" sz="1200">
                <a:latin typeface="Times New Roman" panose="02020603050405020304" pitchFamily="18" charset="0"/>
              </a:rPr>
              <a:pPr algn="r"/>
              <a:t>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7651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826524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0A397568-728A-4521-86D4-C6046D64C715}" type="slidenum">
              <a:rPr lang="en-US" altLang="en-US" sz="1200">
                <a:latin typeface="Times New Roman" panose="02020603050405020304" pitchFamily="18" charset="0"/>
              </a:rPr>
              <a:pPr algn="r"/>
              <a:t>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8675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695129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E6FA87EA-AAFD-4B95-BD91-65CA3B2A5B4C}" type="slidenum">
              <a:rPr lang="en-US" altLang="en-US" sz="1200">
                <a:latin typeface="Times New Roman" panose="02020603050405020304" pitchFamily="18" charset="0"/>
              </a:rPr>
              <a:pPr algn="r"/>
              <a:t>10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9699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608267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DDAF8173-0B59-4CBF-8BC8-D6871BE5D146}" type="slidenum">
              <a:rPr lang="en-US" altLang="en-US" sz="1200">
                <a:latin typeface="Times New Roman" panose="02020603050405020304" pitchFamily="18" charset="0"/>
              </a:rPr>
              <a:pPr algn="r"/>
              <a:t>11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0723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289240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C21ADAB9-2CB4-4A0F-85E8-5100BC45DE06}" type="slidenum">
              <a:rPr lang="en-US" altLang="en-US" sz="1200">
                <a:latin typeface="Times New Roman" panose="02020603050405020304" pitchFamily="18" charset="0"/>
              </a:rPr>
              <a:pPr algn="r"/>
              <a:t>12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1747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276403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47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668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r>
              <a:rPr lang="en-US" sz="900">
                <a:solidFill>
                  <a:srgbClr val="FAF199"/>
                </a:solidFill>
                <a:latin typeface="Arial" charset="0"/>
              </a:rPr>
              <a:t>Copyright © 2009 Pearson Addison-Wesley. All rights reserved.</a:t>
            </a:r>
          </a:p>
        </p:txBody>
      </p:sp>
      <p:pic>
        <p:nvPicPr>
          <p:cNvPr id="5" name="Picture 3" descr="aw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7524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TodaroCover-RGB06"/>
          <p:cNvPicPr>
            <a:picLocks noChangeAspect="1" noChangeArrowheads="1"/>
          </p:cNvPicPr>
          <p:nvPr/>
        </p:nvPicPr>
        <p:blipFill>
          <a:blip r:embed="rId3">
            <a:lum brigh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138" y="609600"/>
            <a:ext cx="4368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62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1676400"/>
            <a:ext cx="3429000" cy="3124200"/>
          </a:xfrm>
        </p:spPr>
        <p:txBody>
          <a:bodyPr/>
          <a:lstStyle>
            <a:lvl1pPr marL="0" indent="0">
              <a:buFont typeface="Times" pitchFamily="18" charset="0"/>
              <a:buNone/>
              <a:defRPr>
                <a:solidFill>
                  <a:srgbClr val="C0D81B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463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304800" y="206375"/>
            <a:ext cx="3429000" cy="1165225"/>
          </a:xfrm>
        </p:spPr>
        <p:txBody>
          <a:bodyPr/>
          <a:lstStyle>
            <a:lvl1pPr>
              <a:defRPr b="1">
                <a:solidFill>
                  <a:srgbClr val="C0D81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35647699"/>
      </p:ext>
    </p:extLst>
  </p:cSld>
  <p:clrMapOvr>
    <a:masterClrMapping/>
  </p:clrMapOvr>
  <p:transition spd="med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6-</a:t>
            </a:r>
            <a:fld id="{A0776333-1DCD-49DC-8AE7-26973EC714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6338911"/>
      </p:ext>
    </p:extLst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2413" y="204788"/>
            <a:ext cx="2160587" cy="5967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204788"/>
            <a:ext cx="6332538" cy="5967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6-</a:t>
            </a:r>
            <a:fld id="{89D29328-DC27-4166-BD1E-71ADAC13AF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216406"/>
      </p:ext>
    </p:extLst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6-</a:t>
            </a:r>
            <a:fld id="{AC523329-1EA4-461D-85C1-3AB526F6D3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68542"/>
      </p:ext>
    </p:extLst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6-</a:t>
            </a:r>
            <a:fld id="{1F75F110-04B0-4E53-9F50-3E089A2E5F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2240287"/>
      </p:ext>
    </p:extLst>
  </p:cSld>
  <p:clrMapOvr>
    <a:masterClrMapping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4191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4191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6-</a:t>
            </a:r>
            <a:fld id="{B7590F1B-78AF-4F64-A35A-629161D011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539232"/>
      </p:ext>
    </p:extLst>
  </p:cSld>
  <p:clrMapOvr>
    <a:masterClrMapping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6-</a:t>
            </a:r>
            <a:fld id="{9965FA49-C1B7-47D4-B817-BA5E2EA801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066186"/>
      </p:ext>
    </p:extLst>
  </p:cSld>
  <p:clrMapOvr>
    <a:masterClrMapping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6-</a:t>
            </a:r>
            <a:fld id="{C202FE1E-75A5-4026-9BC2-D3AA076A29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250957"/>
      </p:ext>
    </p:extLst>
  </p:cSld>
  <p:clrMapOvr>
    <a:masterClrMapping/>
  </p:clrMapOvr>
  <p:transition spd="med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6-</a:t>
            </a:r>
            <a:fld id="{17ED0B6B-7E6B-4B28-BC91-7F9AB98A69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177595"/>
      </p:ext>
    </p:extLst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6-</a:t>
            </a:r>
            <a:fld id="{B2AB3263-6DE7-4024-8504-16AF882DC4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0842250"/>
      </p:ext>
    </p:extLst>
  </p:cSld>
  <p:clrMapOvr>
    <a:masterClrMapping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6-</a:t>
            </a:r>
            <a:fld id="{9EE8747E-7F78-4A04-A4B2-75AAF5773F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1273611"/>
      </p:ext>
    </p:extLst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daroCover-detail"/>
          <p:cNvPicPr>
            <a:picLocks noChangeAspect="1" noChangeArrowheads="1"/>
          </p:cNvPicPr>
          <p:nvPr/>
        </p:nvPicPr>
        <p:blipFill>
          <a:blip r:embed="rId1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0"/>
            <a:ext cx="1752600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7475" y="204788"/>
            <a:ext cx="72739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752600"/>
            <a:ext cx="8534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3246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53606" name="Rectangle 6"/>
          <p:cNvSpPr>
            <a:spLocks noChangeArrowheads="1"/>
          </p:cNvSpPr>
          <p:nvPr/>
        </p:nvSpPr>
        <p:spPr bwMode="auto">
          <a:xfrm>
            <a:off x="0" y="1447800"/>
            <a:ext cx="8991600" cy="152400"/>
          </a:xfrm>
          <a:prstGeom prst="rect">
            <a:avLst/>
          </a:prstGeom>
          <a:solidFill>
            <a:srgbClr val="00477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07" name="Rectangle 7"/>
          <p:cNvSpPr>
            <a:spLocks noChangeArrowheads="1"/>
          </p:cNvSpPr>
          <p:nvPr/>
        </p:nvSpPr>
        <p:spPr bwMode="auto">
          <a:xfrm>
            <a:off x="8839200" y="1447800"/>
            <a:ext cx="304800" cy="5334000"/>
          </a:xfrm>
          <a:prstGeom prst="rect">
            <a:avLst/>
          </a:prstGeom>
          <a:solidFill>
            <a:srgbClr val="00477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08" name="AutoShape 8"/>
          <p:cNvSpPr>
            <a:spLocks noChangeArrowheads="1"/>
          </p:cNvSpPr>
          <p:nvPr/>
        </p:nvSpPr>
        <p:spPr bwMode="auto">
          <a:xfrm>
            <a:off x="8634413" y="1600200"/>
            <a:ext cx="381000" cy="4800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09" name="AutoShape 9"/>
          <p:cNvSpPr>
            <a:spLocks noChangeArrowheads="1"/>
          </p:cNvSpPr>
          <p:nvPr/>
        </p:nvSpPr>
        <p:spPr bwMode="auto">
          <a:xfrm>
            <a:off x="8153400" y="6400800"/>
            <a:ext cx="990600" cy="381000"/>
          </a:xfrm>
          <a:prstGeom prst="roundRect">
            <a:avLst>
              <a:gd name="adj" fmla="val 16667"/>
            </a:avLst>
          </a:prstGeom>
          <a:solidFill>
            <a:srgbClr val="00477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10" name="Rectangle 10"/>
          <p:cNvSpPr>
            <a:spLocks noChangeArrowheads="1"/>
          </p:cNvSpPr>
          <p:nvPr/>
        </p:nvSpPr>
        <p:spPr bwMode="auto">
          <a:xfrm>
            <a:off x="8153400" y="6629400"/>
            <a:ext cx="990600" cy="228600"/>
          </a:xfrm>
          <a:prstGeom prst="rect">
            <a:avLst/>
          </a:prstGeom>
          <a:solidFill>
            <a:srgbClr val="00477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800" b="1">
                <a:solidFill>
                  <a:srgbClr val="FAF199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altLang="en-US"/>
              <a:t>6-</a:t>
            </a:r>
            <a:fld id="{718E80DE-4C97-4459-93B9-644EDBD5D5A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ransition spd="med">
    <p:pull dir="rd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Chapter 7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828800"/>
            <a:ext cx="4191000" cy="3657600"/>
          </a:xfrm>
          <a:noFill/>
        </p:spPr>
        <p:txBody>
          <a:bodyPr lIns="90488" tIns="44450" rIns="90488" bIns="44450"/>
          <a:lstStyle/>
          <a:p>
            <a:r>
              <a:rPr lang="en-US" altLang="en-US" smtClean="0"/>
              <a:t>Urbanization and Rural–Urban Migration: Theory and Policy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solidFill>
                  <a:srgbClr val="FAF199"/>
                </a:solidFill>
                <a:latin typeface="Arial" panose="020B0604020202020204" pitchFamily="34" charset="0"/>
              </a:rPr>
              <a:t>7-</a:t>
            </a:r>
            <a:fld id="{68FE3328-BE3D-4C18-AE94-AEFCFB2EB345}" type="slidenum">
              <a:rPr lang="en-US" altLang="en-US" sz="1800" b="1">
                <a:solidFill>
                  <a:srgbClr val="FAF199"/>
                </a:solidFill>
                <a:latin typeface="Arial" panose="020B0604020202020204" pitchFamily="34" charset="0"/>
              </a:rPr>
              <a:pPr algn="ctr"/>
              <a:t>10</a:t>
            </a:fld>
            <a:endParaRPr lang="en-US" altLang="en-US" sz="1800" b="1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MCQs: Answers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2. Rural–urban migrants differ from the rest of the rural population in that they are more likely to be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a. well educated.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b. poor.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c. female.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d. All of the above.</a:t>
            </a:r>
          </a:p>
          <a:p>
            <a:pPr>
              <a:buFont typeface="Times" panose="02020603050405020304" pitchFamily="18" charset="0"/>
              <a:buNone/>
              <a:defRPr/>
            </a:pPr>
            <a:endParaRPr lang="en-US" sz="2800" dirty="0" smtClean="0"/>
          </a:p>
          <a:p>
            <a:pPr marL="609600" indent="-609600" eaLnBrk="1" hangingPunct="1">
              <a:buFont typeface="Times" panose="02020603050405020304" pitchFamily="18" charset="0"/>
              <a:buNone/>
              <a:defRPr/>
            </a:pPr>
            <a:endParaRPr lang="en-US" sz="2800" b="1" dirty="0" smtClean="0"/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solidFill>
                  <a:srgbClr val="FAF199"/>
                </a:solidFill>
                <a:latin typeface="Arial" panose="020B0604020202020204" pitchFamily="34" charset="0"/>
              </a:rPr>
              <a:t>7-</a:t>
            </a:r>
            <a:fld id="{FF80D0D5-A871-416F-802E-2CACAA9EDA4C}" type="slidenum">
              <a:rPr lang="en-US" altLang="en-US" sz="1800" b="1">
                <a:solidFill>
                  <a:srgbClr val="FAF199"/>
                </a:solidFill>
                <a:latin typeface="Arial" panose="020B0604020202020204" pitchFamily="34" charset="0"/>
              </a:rPr>
              <a:pPr algn="ctr"/>
              <a:t>11</a:t>
            </a:fld>
            <a:endParaRPr lang="en-US" altLang="en-US" sz="1800" b="1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MCQs: Answers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3. Other things constant, the elimination of factor price distortions in developing countries would most likely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a. decrease rural–urban migration.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b. have little effect on rural–urban migration.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c. increase rural–urban migration.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d. increase urbanization.</a:t>
            </a:r>
          </a:p>
          <a:p>
            <a:pPr marL="609600" indent="-609600" eaLnBrk="1" hangingPunct="1">
              <a:buFont typeface="Times" panose="02020603050405020304" pitchFamily="18" charset="0"/>
              <a:buNone/>
              <a:defRPr/>
            </a:pPr>
            <a:endParaRPr lang="en-US" sz="2800" b="1" dirty="0" smtClean="0"/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solidFill>
                  <a:srgbClr val="FAF199"/>
                </a:solidFill>
                <a:latin typeface="Arial" panose="020B0604020202020204" pitchFamily="34" charset="0"/>
              </a:rPr>
              <a:t>7-</a:t>
            </a:r>
            <a:fld id="{2906F9A0-C88A-4F49-A6AC-00D673F46C7D}" type="slidenum">
              <a:rPr lang="en-US" altLang="en-US" sz="1800" b="1">
                <a:solidFill>
                  <a:srgbClr val="FAF199"/>
                </a:solidFill>
                <a:latin typeface="Arial" panose="020B0604020202020204" pitchFamily="34" charset="0"/>
              </a:rPr>
              <a:pPr algn="ctr"/>
              <a:t>12</a:t>
            </a:fld>
            <a:endParaRPr lang="en-US" altLang="en-US" sz="1800" b="1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MCQs: Answers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4. The informal sector exhibits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a. free entry.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b. labor intensive methods.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c. small, competitive firms.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d. all of the above.</a:t>
            </a:r>
          </a:p>
          <a:p>
            <a:pPr marL="609600" indent="-609600" eaLnBrk="1" hangingPunct="1">
              <a:buFont typeface="Times" panose="02020603050405020304" pitchFamily="18" charset="0"/>
              <a:buNone/>
              <a:defRPr/>
            </a:pPr>
            <a:endParaRPr lang="en-US" sz="2800" b="1" dirty="0" smtClean="0"/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 noGrp="1"/>
          </p:cNvSpPr>
          <p:nvPr/>
        </p:nvSpPr>
        <p:spPr bwMode="auto">
          <a:xfrm>
            <a:off x="304800" y="6324600"/>
            <a:ext cx="5410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r>
              <a:rPr lang="en-US" sz="1000">
                <a:solidFill>
                  <a:schemeClr val="bg2"/>
                </a:solidFill>
                <a:latin typeface="+mn-lt"/>
              </a:rPr>
              <a:t>Copyright © 2009 Pearson Addison-Wesley. All rights reserved.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solidFill>
                  <a:srgbClr val="FAF199"/>
                </a:solidFill>
                <a:latin typeface="Arial" panose="020B0604020202020204" pitchFamily="34" charset="0"/>
              </a:rPr>
              <a:t>6-</a:t>
            </a:r>
            <a:fld id="{C612FE33-15E5-4882-B0E7-6F8F03491912}" type="slidenum">
              <a:rPr lang="en-US" altLang="en-US" sz="1800" b="1">
                <a:solidFill>
                  <a:srgbClr val="FAF199"/>
                </a:solidFill>
                <a:latin typeface="Arial" panose="020B0604020202020204" pitchFamily="34" charset="0"/>
              </a:rPr>
              <a:pPr algn="ctr"/>
              <a:t>13</a:t>
            </a:fld>
            <a:endParaRPr lang="en-US" altLang="en-US" sz="1800" b="1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Questions</a:t>
            </a:r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1752600"/>
            <a:ext cx="8640763" cy="4419600"/>
          </a:xfrm>
        </p:spPr>
        <p:txBody>
          <a:bodyPr/>
          <a:lstStyle/>
          <a:p>
            <a:r>
              <a:rPr lang="en-US" altLang="en-US" smtClean="0"/>
              <a:t>For each of the following questions you will be given 90 seconds to provide your answer.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t>7-</a:t>
            </a:r>
            <a:fld id="{92EDBD42-969C-4110-9558-AB974CA663F1}" type="slidenum"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pPr/>
              <a:t>14</a:t>
            </a:fld>
            <a:endParaRPr lang="en-US" altLang="en-US" sz="1800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1638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Questions</a:t>
            </a:r>
          </a:p>
        </p:txBody>
      </p:sp>
      <p:sp>
        <p:nvSpPr>
          <p:cNvPr id="16389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8640763" cy="4419600"/>
          </a:xfrm>
        </p:spPr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1. Suppose the rural wage is $1 per day. Urban modern sector employment can be obtained with 0.5 probability and pays $2 per day. Will there be any rural–urban migration? Explain your reasoning, stating explicitly any simplifying assumptions, and show all work.</a:t>
            </a:r>
          </a:p>
          <a:p>
            <a:pPr eaLnBrk="1" hangingPunct="1">
              <a:buFont typeface="Times" panose="02020603050405020304" pitchFamily="18" charset="0"/>
              <a:buNone/>
            </a:pPr>
            <a:endParaRPr lang="en-US" altLang="en-US" smtClean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GB" altLang="en-US" sz="4800"/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t>7-</a:t>
            </a:r>
            <a:fld id="{DEBB940C-6592-41D1-8F3B-B0F3D7D2C9CB}" type="slidenum"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pPr/>
              <a:t>15</a:t>
            </a:fld>
            <a:endParaRPr lang="en-US" altLang="en-US" sz="1800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Questions</a:t>
            </a:r>
          </a:p>
        </p:txBody>
      </p:sp>
      <p:sp>
        <p:nvSpPr>
          <p:cNvPr id="17413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8640763" cy="4419600"/>
          </a:xfrm>
        </p:spPr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2. How could the removal of labor market distortions increase employment even if the elasticity of factor substitution is very low?</a:t>
            </a:r>
          </a:p>
          <a:p>
            <a:pPr eaLnBrk="1" hangingPunct="1">
              <a:buFont typeface="Times" panose="02020603050405020304" pitchFamily="18" charset="0"/>
              <a:buNone/>
            </a:pPr>
            <a:endParaRPr lang="en-US" altLang="en-US" smtClean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GB" altLang="en-US" sz="4800"/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t>7-</a:t>
            </a:r>
            <a:fld id="{B7F76EB5-DA65-47EC-95BA-08D0FA69EE1A}" type="slidenum"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pPr/>
              <a:t>16</a:t>
            </a:fld>
            <a:endParaRPr lang="en-US" altLang="en-US" sz="1800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Questions</a:t>
            </a:r>
          </a:p>
        </p:txBody>
      </p:sp>
      <p:sp>
        <p:nvSpPr>
          <p:cNvPr id="18437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8640763" cy="4419600"/>
          </a:xfrm>
        </p:spPr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3. What are the characteristics of those who migrate to urban areas? What positive and negative effects does their leaving have on those who remain?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GB" altLang="en-US" sz="4800"/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t>7-</a:t>
            </a:r>
            <a:fld id="{C4D1175E-1BAA-4F10-9384-EB0D9B05062C}" type="slidenum"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pPr/>
              <a:t>17</a:t>
            </a:fld>
            <a:endParaRPr lang="en-US" altLang="en-US" sz="1800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1946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Questions</a:t>
            </a:r>
          </a:p>
        </p:txBody>
      </p:sp>
      <p:sp>
        <p:nvSpPr>
          <p:cNvPr id="19461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8640763" cy="4419600"/>
          </a:xfrm>
        </p:spPr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4. Explain what is meant by </a:t>
            </a:r>
            <a:r>
              <a:rPr lang="en-US" altLang="en-US" i="1" smtClean="0"/>
              <a:t>urban bias. </a:t>
            </a:r>
            <a:r>
              <a:rPr lang="en-US" altLang="en-US" smtClean="0"/>
              <a:t>What are the major effects of urban bias?</a:t>
            </a:r>
          </a:p>
          <a:p>
            <a:pPr eaLnBrk="1" hangingPunct="1">
              <a:buFont typeface="Times" panose="02020603050405020304" pitchFamily="18" charset="0"/>
              <a:buNone/>
            </a:pPr>
            <a:endParaRPr lang="en-US" altLang="en-US" smtClean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GB" altLang="en-US" sz="4800"/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t>7-</a:t>
            </a:r>
            <a:fld id="{4444BA31-10BA-4459-91C2-01F41B569EA8}" type="slidenum"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pPr/>
              <a:t>18</a:t>
            </a:fld>
            <a:endParaRPr lang="en-US" altLang="en-US" sz="1800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2048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Questions</a:t>
            </a:r>
          </a:p>
        </p:txBody>
      </p:sp>
      <p:sp>
        <p:nvSpPr>
          <p:cNvPr id="20485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8640763" cy="4419600"/>
          </a:xfrm>
        </p:spPr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5. Describe some of the benefits and costs associated with the emergence of large cities in developing countries.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GB" altLang="en-US" sz="4800"/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t>7-</a:t>
            </a:r>
            <a:fld id="{073F1BCB-9FFB-454D-B15F-BBDE70FBA8EA}" type="slidenum"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pPr/>
              <a:t>19</a:t>
            </a:fld>
            <a:endParaRPr lang="en-US" altLang="en-US" sz="1800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2150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Questions</a:t>
            </a:r>
          </a:p>
        </p:txBody>
      </p:sp>
      <p:sp>
        <p:nvSpPr>
          <p:cNvPr id="21509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8640763" cy="4419600"/>
          </a:xfrm>
        </p:spPr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6. Describe some of the causes of urban giantism in developing countries.</a:t>
            </a:r>
          </a:p>
          <a:p>
            <a:pPr eaLnBrk="1" hangingPunct="1">
              <a:buFont typeface="Times" panose="02020603050405020304" pitchFamily="18" charset="0"/>
              <a:buNone/>
            </a:pPr>
            <a:endParaRPr lang="en-US" altLang="en-US" smtClean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GB" altLang="en-US" sz="4800"/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 noGrp="1"/>
          </p:cNvSpPr>
          <p:nvPr/>
        </p:nvSpPr>
        <p:spPr bwMode="auto">
          <a:xfrm>
            <a:off x="304800" y="6324600"/>
            <a:ext cx="5410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r>
              <a:rPr lang="en-US" sz="1000">
                <a:solidFill>
                  <a:schemeClr val="bg2"/>
                </a:solidFill>
                <a:latin typeface="+mn-lt"/>
              </a:rPr>
              <a:t>Copyright © 2009 Pearson Addison-Wesley. All rights reserved.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solidFill>
                  <a:srgbClr val="FAF199"/>
                </a:solidFill>
                <a:latin typeface="Arial" panose="020B0604020202020204" pitchFamily="34" charset="0"/>
              </a:rPr>
              <a:t>7-</a:t>
            </a:r>
            <a:fld id="{8DAA1EE5-DED9-406E-B5B5-8D949450F8D3}" type="slidenum">
              <a:rPr lang="en-US" altLang="en-US" sz="1800" b="1">
                <a:solidFill>
                  <a:srgbClr val="FAF199"/>
                </a:solidFill>
                <a:latin typeface="Arial" panose="020B0604020202020204" pitchFamily="34" charset="0"/>
              </a:rPr>
              <a:pPr algn="ctr"/>
              <a:t>2</a:t>
            </a:fld>
            <a:endParaRPr lang="en-US" altLang="en-US" sz="1800" b="1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Outline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1752600"/>
            <a:ext cx="8640763" cy="4419600"/>
          </a:xfrm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en-US" altLang="en-US" sz="2800" smtClean="0"/>
              <a:t>Chapter 7</a:t>
            </a:r>
          </a:p>
          <a:p>
            <a:pPr eaLnBrk="1" hangingPunct="1"/>
            <a:r>
              <a:rPr lang="en-US" altLang="en-US" sz="2800" smtClean="0"/>
              <a:t>Definitions of notions</a:t>
            </a:r>
          </a:p>
          <a:p>
            <a:pPr eaLnBrk="1" hangingPunct="1"/>
            <a:r>
              <a:rPr lang="en-US" altLang="en-US" sz="2800" smtClean="0"/>
              <a:t>Multiple Choice Questions (MCQs)</a:t>
            </a:r>
          </a:p>
          <a:p>
            <a:pPr eaLnBrk="1" hangingPunct="1"/>
            <a:r>
              <a:rPr lang="en-US" altLang="en-US" sz="2800" smtClean="0"/>
              <a:t>Questions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t>7-</a:t>
            </a:r>
            <a:fld id="{CD2D7370-DAB5-49E0-B399-80ABFBC07E21}" type="slidenum">
              <a:rPr lang="en-US" altLang="en-US" sz="1800">
                <a:solidFill>
                  <a:srgbClr val="FAF199"/>
                </a:solidFill>
                <a:latin typeface="Arial" panose="020B0604020202020204" pitchFamily="34" charset="0"/>
              </a:rPr>
              <a:pPr/>
              <a:t>20</a:t>
            </a:fld>
            <a:endParaRPr lang="en-US" altLang="en-US" sz="1800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2253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Questions</a:t>
            </a:r>
          </a:p>
        </p:txBody>
      </p:sp>
      <p:sp>
        <p:nvSpPr>
          <p:cNvPr id="22533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8640763" cy="4419600"/>
          </a:xfrm>
        </p:spPr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7. What are the main features of the Harris-Todaro model of rural–urban migration?</a:t>
            </a:r>
          </a:p>
          <a:p>
            <a:pPr eaLnBrk="1" hangingPunct="1">
              <a:buFont typeface="Times" panose="02020603050405020304" pitchFamily="18" charset="0"/>
              <a:buNone/>
            </a:pPr>
            <a:endParaRPr lang="en-US" altLang="en-US" smtClean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GB" altLang="en-US" sz="4800"/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 noGrp="1"/>
          </p:cNvSpPr>
          <p:nvPr/>
        </p:nvSpPr>
        <p:spPr bwMode="auto">
          <a:xfrm>
            <a:off x="304800" y="6324600"/>
            <a:ext cx="5410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r>
              <a:rPr lang="en-US" sz="1000">
                <a:solidFill>
                  <a:schemeClr val="bg2"/>
                </a:solidFill>
                <a:latin typeface="+mn-lt"/>
              </a:rPr>
              <a:t>Copyright © 2009 Pearson Addison-Wesley. All rights reserved.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solidFill>
                  <a:srgbClr val="FAF199"/>
                </a:solidFill>
                <a:latin typeface="Arial" panose="020B0604020202020204" pitchFamily="34" charset="0"/>
              </a:rPr>
              <a:t>7-</a:t>
            </a:r>
            <a:fld id="{E8203CA2-B2B8-45C7-91B4-1AF6DA5AD128}" type="slidenum">
              <a:rPr lang="en-US" altLang="en-US" sz="1800" b="1">
                <a:solidFill>
                  <a:srgbClr val="FAF199"/>
                </a:solidFill>
                <a:latin typeface="Arial" panose="020B0604020202020204" pitchFamily="34" charset="0"/>
              </a:rPr>
              <a:pPr algn="ctr"/>
              <a:t>3</a:t>
            </a:fld>
            <a:endParaRPr lang="en-US" altLang="en-US" sz="1800" b="1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Definitions and Notions</a:t>
            </a:r>
          </a:p>
        </p:txBody>
      </p:sp>
      <p:sp>
        <p:nvSpPr>
          <p:cNvPr id="5125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1752600"/>
            <a:ext cx="8640763" cy="44196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Agglomeration externalities</a:t>
            </a:r>
          </a:p>
          <a:p>
            <a:pPr eaLnBrk="1" hangingPunct="1"/>
            <a:r>
              <a:rPr lang="en-US" altLang="en-US" sz="2800" smtClean="0"/>
              <a:t>Congestion</a:t>
            </a:r>
          </a:p>
          <a:p>
            <a:pPr eaLnBrk="1" hangingPunct="1"/>
            <a:r>
              <a:rPr lang="en-US" altLang="en-US" sz="2800" smtClean="0"/>
              <a:t>Efficiency wage</a:t>
            </a:r>
          </a:p>
          <a:p>
            <a:pPr eaLnBrk="1" hangingPunct="1"/>
            <a:r>
              <a:rPr lang="en-US" altLang="en-US" sz="2800" smtClean="0"/>
              <a:t>Expected income</a:t>
            </a:r>
          </a:p>
          <a:p>
            <a:pPr eaLnBrk="1" hangingPunct="1"/>
            <a:r>
              <a:rPr lang="en-US" altLang="en-US" sz="2800" smtClean="0"/>
              <a:t>Induced migration</a:t>
            </a:r>
          </a:p>
          <a:p>
            <a:pPr eaLnBrk="1" hangingPunct="1"/>
            <a:r>
              <a:rPr lang="en-US" altLang="en-US" sz="2800" smtClean="0"/>
              <a:t>Informal sector</a:t>
            </a:r>
          </a:p>
          <a:p>
            <a:pPr eaLnBrk="1" hangingPunct="1"/>
            <a:r>
              <a:rPr lang="en-US" altLang="en-US" sz="2800" smtClean="0"/>
              <a:t>Labor turnover	</a:t>
            </a:r>
          </a:p>
          <a:p>
            <a:pPr eaLnBrk="1" hangingPunct="1"/>
            <a:r>
              <a:rPr lang="en-US" altLang="en-US" sz="2800" smtClean="0"/>
              <a:t>Localization economies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 noGrp="1"/>
          </p:cNvSpPr>
          <p:nvPr/>
        </p:nvSpPr>
        <p:spPr bwMode="auto">
          <a:xfrm>
            <a:off x="304800" y="6324600"/>
            <a:ext cx="5410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r>
              <a:rPr lang="en-US" sz="1000">
                <a:solidFill>
                  <a:schemeClr val="bg2"/>
                </a:solidFill>
                <a:latin typeface="+mn-lt"/>
              </a:rPr>
              <a:t>Copyright © 2009 Pearson Addison-Wesley. All rights reserved.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solidFill>
                  <a:srgbClr val="FAF199"/>
                </a:solidFill>
                <a:latin typeface="Arial" panose="020B0604020202020204" pitchFamily="34" charset="0"/>
              </a:rPr>
              <a:t>7-</a:t>
            </a:r>
            <a:fld id="{1EE2BFE0-D13E-44E8-8690-46203497D5BF}" type="slidenum">
              <a:rPr lang="en-US" altLang="en-US" sz="1800" b="1">
                <a:solidFill>
                  <a:srgbClr val="FAF199"/>
                </a:solidFill>
                <a:latin typeface="Arial" panose="020B0604020202020204" pitchFamily="34" charset="0"/>
              </a:rPr>
              <a:pPr algn="ctr"/>
              <a:t>4</a:t>
            </a:fld>
            <a:endParaRPr lang="en-US" altLang="en-US" sz="1800" b="1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MCQs</a:t>
            </a:r>
          </a:p>
        </p:txBody>
      </p:sp>
      <p:sp>
        <p:nvSpPr>
          <p:cNvPr id="6149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1752600"/>
            <a:ext cx="8640763" cy="4419600"/>
          </a:xfrm>
        </p:spPr>
        <p:txBody>
          <a:bodyPr/>
          <a:lstStyle/>
          <a:p>
            <a:r>
              <a:rPr lang="en-US" altLang="en-US" smtClean="0"/>
              <a:t>For each of the multiple choice questions you will be given 45 seconds to provide one best-fitting answer.</a:t>
            </a:r>
          </a:p>
          <a:p>
            <a:r>
              <a:rPr lang="en-US" altLang="en-US" smtClean="0"/>
              <a:t>The horizontal bar will indicate the time elapsing. After 45 seconds, you will be switched to the next question.</a:t>
            </a:r>
          </a:p>
          <a:p>
            <a:r>
              <a:rPr lang="en-US" altLang="en-US" smtClean="0"/>
              <a:t>After the questions, you will be given the right answers.</a:t>
            </a:r>
            <a:endParaRPr lang="en-US" altLang="en-US" sz="16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solidFill>
                  <a:srgbClr val="FAF199"/>
                </a:solidFill>
                <a:latin typeface="Arial" panose="020B0604020202020204" pitchFamily="34" charset="0"/>
              </a:rPr>
              <a:t>7-</a:t>
            </a:r>
            <a:fld id="{547E68CA-8C61-4A96-BF66-47236C494D70}" type="slidenum">
              <a:rPr lang="en-US" altLang="en-US" sz="1800" b="1">
                <a:solidFill>
                  <a:srgbClr val="FAF199"/>
                </a:solidFill>
                <a:latin typeface="Arial" panose="020B0604020202020204" pitchFamily="34" charset="0"/>
              </a:rPr>
              <a:pPr algn="ctr"/>
              <a:t>5</a:t>
            </a:fld>
            <a:endParaRPr lang="en-US" altLang="en-US" sz="1800" b="1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MCQs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1. An argument supporting promotion of the urban informal sector is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a. the formal sector is incapable of providing enough employment.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b. informal sector workers are poorly educated.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c. it uses a relatively high capital intensity.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d. it would reduce urban bias.</a:t>
            </a:r>
          </a:p>
          <a:p>
            <a:pPr marL="609600" indent="-609600" eaLnBrk="1" hangingPunct="1">
              <a:buFont typeface="Times" panose="02020603050405020304" pitchFamily="18" charset="0"/>
              <a:buNone/>
              <a:defRPr/>
            </a:pPr>
            <a:endParaRPr lang="en-US" sz="2800" b="1" dirty="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GB" altLang="en-US" sz="4800"/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solidFill>
                  <a:srgbClr val="FAF199"/>
                </a:solidFill>
                <a:latin typeface="Arial" panose="020B0604020202020204" pitchFamily="34" charset="0"/>
              </a:rPr>
              <a:t>7-</a:t>
            </a:r>
            <a:fld id="{CC8D0341-7BE9-4A66-9F78-7CF635A76828}" type="slidenum">
              <a:rPr lang="en-US" altLang="en-US" sz="1800" b="1">
                <a:solidFill>
                  <a:srgbClr val="FAF199"/>
                </a:solidFill>
                <a:latin typeface="Arial" panose="020B0604020202020204" pitchFamily="34" charset="0"/>
              </a:rPr>
              <a:pPr algn="ctr"/>
              <a:t>6</a:t>
            </a:fld>
            <a:endParaRPr lang="en-US" altLang="en-US" sz="1800" b="1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MCQs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2. Rural–urban migrants differ from the rest of the rural population in that they are more likely to be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a. well educated.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b. poor.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c. female.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d. All of the above.</a:t>
            </a:r>
          </a:p>
          <a:p>
            <a:pPr>
              <a:buFont typeface="Times" panose="02020603050405020304" pitchFamily="18" charset="0"/>
              <a:buNone/>
              <a:defRPr/>
            </a:pPr>
            <a:endParaRPr lang="en-US" sz="2800" dirty="0" smtClean="0"/>
          </a:p>
          <a:p>
            <a:pPr marL="609600" indent="-609600" eaLnBrk="1" hangingPunct="1">
              <a:buFont typeface="Times" panose="02020603050405020304" pitchFamily="18" charset="0"/>
              <a:buNone/>
              <a:defRPr/>
            </a:pPr>
            <a:endParaRPr lang="en-US" sz="2800" b="1" dirty="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GB" altLang="en-US" sz="4800"/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solidFill>
                  <a:srgbClr val="FAF199"/>
                </a:solidFill>
                <a:latin typeface="Arial" panose="020B0604020202020204" pitchFamily="34" charset="0"/>
              </a:rPr>
              <a:t>7-</a:t>
            </a:r>
            <a:fld id="{A5C48063-1B43-42B5-8F70-9E86CE8AE4E4}" type="slidenum">
              <a:rPr lang="en-US" altLang="en-US" sz="1800" b="1">
                <a:solidFill>
                  <a:srgbClr val="FAF199"/>
                </a:solidFill>
                <a:latin typeface="Arial" panose="020B0604020202020204" pitchFamily="34" charset="0"/>
              </a:rPr>
              <a:pPr algn="ctr"/>
              <a:t>7</a:t>
            </a:fld>
            <a:endParaRPr lang="en-US" altLang="en-US" sz="1800" b="1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MCQs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3. Other things constant, the elimination of factor price distortions in developing </a:t>
            </a:r>
            <a:r>
              <a:rPr lang="en-US" sz="2800" smtClean="0"/>
              <a:t>countries would most </a:t>
            </a:r>
            <a:r>
              <a:rPr lang="en-US" sz="2800" dirty="0" smtClean="0"/>
              <a:t>likely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a. decrease rural–urban migration.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b. have little effect on rural–urban migration.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c. increase rural–urban migration.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d. increase urbanization.</a:t>
            </a:r>
          </a:p>
          <a:p>
            <a:pPr marL="609600" indent="-609600" eaLnBrk="1" hangingPunct="1">
              <a:buFont typeface="Times" panose="02020603050405020304" pitchFamily="18" charset="0"/>
              <a:buNone/>
              <a:defRPr/>
            </a:pPr>
            <a:endParaRPr lang="en-US" sz="2800" b="1" dirty="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GB" altLang="en-US" sz="4800"/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solidFill>
                  <a:srgbClr val="FAF199"/>
                </a:solidFill>
                <a:latin typeface="Arial" panose="020B0604020202020204" pitchFamily="34" charset="0"/>
              </a:rPr>
              <a:t>7-</a:t>
            </a:r>
            <a:fld id="{7D9CAF6A-0301-4E50-BA78-E37E93A4D4ED}" type="slidenum">
              <a:rPr lang="en-US" altLang="en-US" sz="1800" b="1">
                <a:solidFill>
                  <a:srgbClr val="FAF199"/>
                </a:solidFill>
                <a:latin typeface="Arial" panose="020B0604020202020204" pitchFamily="34" charset="0"/>
              </a:rPr>
              <a:pPr algn="ctr"/>
              <a:t>8</a:t>
            </a:fld>
            <a:endParaRPr lang="en-US" altLang="en-US" sz="1800" b="1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MCQs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4. The informal sector exhibits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a. free entry.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b. labor intensive methods.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c. small, competitive firms.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d. all of the above.</a:t>
            </a:r>
          </a:p>
          <a:p>
            <a:pPr marL="609600" indent="-609600" eaLnBrk="1" hangingPunct="1">
              <a:buFont typeface="Times" panose="02020603050405020304" pitchFamily="18" charset="0"/>
              <a:buNone/>
              <a:defRPr/>
            </a:pPr>
            <a:endParaRPr lang="en-US" sz="2800" b="1" dirty="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GB" altLang="en-US" sz="4800"/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solidFill>
                  <a:srgbClr val="FAF199"/>
                </a:solidFill>
                <a:latin typeface="Arial" panose="020B0604020202020204" pitchFamily="34" charset="0"/>
              </a:rPr>
              <a:t>7-</a:t>
            </a:r>
            <a:fld id="{A76E138E-46CF-4F46-9D98-7AA85AFCC44B}" type="slidenum">
              <a:rPr lang="en-US" altLang="en-US" sz="1800" b="1">
                <a:solidFill>
                  <a:srgbClr val="FAF199"/>
                </a:solidFill>
                <a:latin typeface="Arial" panose="020B0604020202020204" pitchFamily="34" charset="0"/>
              </a:rPr>
              <a:pPr algn="ctr"/>
              <a:t>9</a:t>
            </a:fld>
            <a:endParaRPr lang="en-US" altLang="en-US" sz="1800" b="1">
              <a:solidFill>
                <a:srgbClr val="FAF199"/>
              </a:solidFill>
              <a:latin typeface="Arial" panose="020B0604020202020204" pitchFamily="34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MCQs: Answers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1. An argument supporting promotion of the urban informal sector is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a. the formal sector is incapable of providing enough employment.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b. informal sector workers are poorly educated.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c. it uses a relatively high capital intensity.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d. it would reduce urban bias.</a:t>
            </a:r>
          </a:p>
          <a:p>
            <a:pPr marL="609600" indent="-609600" eaLnBrk="1" hangingPunct="1">
              <a:buFont typeface="Times" panose="02020603050405020304" pitchFamily="18" charset="0"/>
              <a:buNone/>
              <a:defRPr/>
            </a:pPr>
            <a:endParaRPr lang="en-US" sz="2800" b="1" dirty="0" smtClean="0"/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</p:bldLst>
  </p:timing>
</p:sld>
</file>

<file path=ppt/theme/theme1.xml><?xml version="1.0" encoding="utf-8"?>
<a:theme xmlns:a="http://schemas.openxmlformats.org/drawingml/2006/main" name="Rejda_template">
  <a:themeElements>
    <a:clrScheme name="Rejda_templat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Rejda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Rejda_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jda_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jda_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TodaroSmith_EconDev_ch01</Template>
  <TotalTime>1242</TotalTime>
  <Words>784</Words>
  <Application>Microsoft Office PowerPoint</Application>
  <PresentationFormat>On-screen Show (4:3)</PresentationFormat>
  <Paragraphs>133</Paragraphs>
  <Slides>20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Times</vt:lpstr>
      <vt:lpstr>Arial</vt:lpstr>
      <vt:lpstr>Times New Roman</vt:lpstr>
      <vt:lpstr>Rejda_template</vt:lpstr>
      <vt:lpstr>Chapter 7</vt:lpstr>
      <vt:lpstr>Outline</vt:lpstr>
      <vt:lpstr>Definitions and Notions</vt:lpstr>
      <vt:lpstr>MCQs</vt:lpstr>
      <vt:lpstr>MCQs</vt:lpstr>
      <vt:lpstr>MCQs</vt:lpstr>
      <vt:lpstr>MCQs</vt:lpstr>
      <vt:lpstr>MCQs</vt:lpstr>
      <vt:lpstr>MCQs: Answers</vt:lpstr>
      <vt:lpstr>MCQs: Answers</vt:lpstr>
      <vt:lpstr>MCQs: Answers</vt:lpstr>
      <vt:lpstr>MCQs: Answers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</vt:vector>
  </TitlesOfParts>
  <Company>© 2009 Pearson Addison-Wesley. All rights reserved.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subject>Population Growth and Economic Development: Causes, Consequences, and Controversies</dc:subject>
  <dc:creator>Michael P. Todaro</dc:creator>
  <cp:lastModifiedBy>Madumarov Eldar</cp:lastModifiedBy>
  <cp:revision>149</cp:revision>
  <dcterms:created xsi:type="dcterms:W3CDTF">1999-06-11T15:01:34Z</dcterms:created>
  <dcterms:modified xsi:type="dcterms:W3CDTF">2018-10-26T04:08:24Z</dcterms:modified>
</cp:coreProperties>
</file>