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Light" charset="1" panose="02000000000000000000"/>
      <p:regular r:id="rId10"/>
    </p:embeddedFont>
    <p:embeddedFont>
      <p:font typeface="Poppins Light Bold" charset="1" panose="02000000000000000000"/>
      <p:regular r:id="rId11"/>
    </p:embeddedFont>
    <p:embeddedFont>
      <p:font typeface="Mont" charset="1" panose="00000500000000000000"/>
      <p:regular r:id="rId12"/>
    </p:embeddedFont>
    <p:embeddedFont>
      <p:font typeface="Mont Bold" charset="1" panose="00000800000000000000"/>
      <p:regular r:id="rId13"/>
    </p:embeddedFont>
    <p:embeddedFont>
      <p:font typeface="Mont Italics" charset="1" panose="00000500000000000000"/>
      <p:regular r:id="rId14"/>
    </p:embeddedFont>
    <p:embeddedFont>
      <p:font typeface="Mont Bold Italics" charset="1" panose="00000800000000000000"/>
      <p:regular r:id="rId15"/>
    </p:embeddedFont>
    <p:embeddedFont>
      <p:font typeface="Montserrat Semi-Bold" charset="1" panose="00000700000000000000"/>
      <p:regular r:id="rId16"/>
    </p:embeddedFont>
    <p:embeddedFont>
      <p:font typeface="Montserrat Semi-Bold Bold" charset="1" panose="00000800000000000000"/>
      <p:regular r:id="rId17"/>
    </p:embeddedFont>
    <p:embeddedFont>
      <p:font typeface="Montserrat Semi-Bold Italics" charset="1" panose="00000700000000000000"/>
      <p:regular r:id="rId18"/>
    </p:embeddedFont>
    <p:embeddedFont>
      <p:font typeface="Montserrat Semi-Bold Bold Italics" charset="1" panose="00000800000000000000"/>
      <p:regular r:id="rId19"/>
    </p:embeddedFont>
    <p:embeddedFont>
      <p:font typeface="Montserrat" charset="1" panose="00000500000000000000"/>
      <p:regular r:id="rId20"/>
    </p:embeddedFont>
    <p:embeddedFont>
      <p:font typeface="Montserrat Bold" charset="1" panose="000006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Montserrat Bold Italics" charset="1" panose="000006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28" Target="slides/slide5.xml" Type="http://schemas.openxmlformats.org/officeDocument/2006/relationships/slide"/><Relationship Id="rId29" Target="slides/slide6.xml" Type="http://schemas.openxmlformats.org/officeDocument/2006/relationships/slide"/><Relationship Id="rId3" Target="viewProps.xml" Type="http://schemas.openxmlformats.org/officeDocument/2006/relationships/viewProps"/><Relationship Id="rId30" Target="slides/slide7.xml" Type="http://schemas.openxmlformats.org/officeDocument/2006/relationships/slide"/><Relationship Id="rId31" Target="slides/slide8.xml" Type="http://schemas.openxmlformats.org/officeDocument/2006/relationships/slide"/><Relationship Id="rId32" Target="slides/slide9.xml" Type="http://schemas.openxmlformats.org/officeDocument/2006/relationships/slide"/><Relationship Id="rId33" Target="slides/slide10.xml" Type="http://schemas.openxmlformats.org/officeDocument/2006/relationships/slide"/><Relationship Id="rId34" Target="slides/slide11.xml" Type="http://schemas.openxmlformats.org/officeDocument/2006/relationships/slide"/><Relationship Id="rId35" Target="slides/slide12.xml" Type="http://schemas.openxmlformats.org/officeDocument/2006/relationships/slide"/><Relationship Id="rId36" Target="slides/slide13.xml" Type="http://schemas.openxmlformats.org/officeDocument/2006/relationships/slide"/><Relationship Id="rId37" Target="slides/slide14.xml" Type="http://schemas.openxmlformats.org/officeDocument/2006/relationships/slide"/><Relationship Id="rId38" Target="slides/slide15.xml" Type="http://schemas.openxmlformats.org/officeDocument/2006/relationships/slide"/><Relationship Id="rId39" Target="slides/slide16.xml" Type="http://schemas.openxmlformats.org/officeDocument/2006/relationships/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slides/slide18.xml" Type="http://schemas.openxmlformats.org/officeDocument/2006/relationships/slide"/><Relationship Id="rId42" Target="slides/slide19.xml" Type="http://schemas.openxmlformats.org/officeDocument/2006/relationships/slide"/><Relationship Id="rId43" Target="slides/slide20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50.jpe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5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30.pn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-271233" y="-505640"/>
            <a:ext cx="18830467" cy="112982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5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09381" y="1216879"/>
            <a:ext cx="11578105" cy="1157810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21190" t="20378" r="24975" b="43826"/>
          <a:stretch>
            <a:fillRect/>
          </a:stretch>
        </p:blipFill>
        <p:spPr>
          <a:xfrm flipH="false" flipV="false" rot="0">
            <a:off x="12362905" y="1222788"/>
            <a:ext cx="4624581" cy="461241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28700" y="1028700"/>
            <a:ext cx="3759580" cy="774556"/>
            <a:chOff x="0" y="0"/>
            <a:chExt cx="5012773" cy="1032741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37490" cy="1032741"/>
            </a:xfrm>
            <a:prstGeom prst="rect">
              <a:avLst/>
            </a:prstGeom>
          </p:spPr>
        </p:pic>
        <p:sp>
          <p:nvSpPr>
            <p:cNvPr name="TextBox 7" id="7"/>
            <p:cNvSpPr txBox="true"/>
            <p:nvPr/>
          </p:nvSpPr>
          <p:spPr>
            <a:xfrm rot="0">
              <a:off x="1432638" y="204339"/>
              <a:ext cx="3580135" cy="4062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000">
                  <a:solidFill>
                    <a:srgbClr val="F6F6F6"/>
                  </a:solidFill>
                  <a:latin typeface="Montserrat Semi-Bold Bold"/>
                </a:rPr>
                <a:t>Strategea Branding</a:t>
              </a: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1028700" y="9258300"/>
            <a:ext cx="9940790" cy="0"/>
          </a:xfrm>
          <a:prstGeom prst="line">
            <a:avLst/>
          </a:prstGeom>
          <a:ln cap="rnd" w="9525">
            <a:solidFill>
              <a:srgbClr val="F6F6F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12362905" y="7872308"/>
            <a:ext cx="4624581" cy="1385992"/>
            <a:chOff x="0" y="0"/>
            <a:chExt cx="6166108" cy="184798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0"/>
              <a:ext cx="6166108" cy="520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600">
                  <a:solidFill>
                    <a:srgbClr val="F6F6F6"/>
                  </a:solidFill>
                  <a:latin typeface="Montserrat Semi-Bold Bold"/>
                </a:rPr>
                <a:t>Dr. Zafar Ahmed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11745"/>
              <a:ext cx="6166108" cy="10362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F6F6F6"/>
                  </a:solidFill>
                  <a:latin typeface="Montserrat"/>
                </a:rPr>
                <a:t>Founder and CEO</a:t>
              </a:r>
            </a:p>
            <a:p>
              <a:pPr>
                <a:lnSpc>
                  <a:spcPts val="3219"/>
                </a:lnSpc>
              </a:pPr>
              <a:r>
                <a:rPr lang="en-US" sz="2299">
                  <a:solidFill>
                    <a:srgbClr val="F6F6F6"/>
                  </a:solidFill>
                  <a:latin typeface="Montserrat"/>
                </a:rPr>
                <a:t>AGBA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28700" y="3799046"/>
            <a:ext cx="9940790" cy="2639989"/>
            <a:chOff x="0" y="0"/>
            <a:chExt cx="13254387" cy="351998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13254387" cy="25088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507"/>
                </a:lnSpc>
              </a:pPr>
              <a:r>
                <a:rPr lang="en-US" sz="5775">
                  <a:solidFill>
                    <a:srgbClr val="F6F6F6"/>
                  </a:solidFill>
                  <a:latin typeface="Montserrat Semi-Bold"/>
                </a:rPr>
                <a:t>Choosing Brand Elements</a:t>
              </a:r>
            </a:p>
            <a:p>
              <a:pPr>
                <a:lnSpc>
                  <a:spcPts val="7507"/>
                </a:lnSpc>
              </a:pPr>
              <a:r>
                <a:rPr lang="en-US" sz="5775">
                  <a:solidFill>
                    <a:srgbClr val="F6F6F6"/>
                  </a:solidFill>
                  <a:latin typeface="Montserrat Semi-Bold"/>
                </a:rPr>
                <a:t>to Build Brand Equity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875460"/>
              <a:ext cx="13254387" cy="644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6F6F6"/>
                  </a:solidFill>
                  <a:latin typeface="Montserrat Semi-Bold Bold"/>
                </a:rPr>
                <a:t> 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999095" y="1050853"/>
            <a:ext cx="4970395" cy="35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6F6F6"/>
                </a:solidFill>
                <a:latin typeface="Montserrat"/>
              </a:rPr>
              <a:t>February 21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75942" y="8628742"/>
            <a:ext cx="4512508" cy="389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31015" y="6450326"/>
            <a:ext cx="4398841" cy="1030968"/>
            <a:chOff x="0" y="0"/>
            <a:chExt cx="2965807" cy="69510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965807" cy="695104"/>
            </a:xfrm>
            <a:custGeom>
              <a:avLst/>
              <a:gdLst/>
              <a:ahLst/>
              <a:cxnLst/>
              <a:rect r="r" b="b" t="t" l="l"/>
              <a:pathLst>
                <a:path h="695104" w="2965807">
                  <a:moveTo>
                    <a:pt x="2841347" y="695104"/>
                  </a:moveTo>
                  <a:lnTo>
                    <a:pt x="124460" y="695104"/>
                  </a:lnTo>
                  <a:cubicBezTo>
                    <a:pt x="55880" y="695104"/>
                    <a:pt x="0" y="639224"/>
                    <a:pt x="0" y="57064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1347" y="0"/>
                  </a:lnTo>
                  <a:cubicBezTo>
                    <a:pt x="2909927" y="0"/>
                    <a:pt x="2965807" y="55880"/>
                    <a:pt x="2965807" y="124460"/>
                  </a:cubicBezTo>
                  <a:lnTo>
                    <a:pt x="2965807" y="570644"/>
                  </a:lnTo>
                  <a:cubicBezTo>
                    <a:pt x="2965807" y="639224"/>
                    <a:pt x="2909927" y="695104"/>
                    <a:pt x="2841347" y="695104"/>
                  </a:cubicBezTo>
                  <a:close/>
                </a:path>
              </a:pathLst>
            </a:custGeom>
            <a:solidFill>
              <a:srgbClr val="4C6484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209108" y="6705965"/>
            <a:ext cx="519691" cy="51969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</p:grpSp>
      <p:sp>
        <p:nvSpPr>
          <p:cNvPr name="AutoShape 6" id="6"/>
          <p:cNvSpPr/>
          <p:nvPr/>
        </p:nvSpPr>
        <p:spPr>
          <a:xfrm rot="-5387828">
            <a:off x="-1668524" y="5032685"/>
            <a:ext cx="6256546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17954" y="-2094434"/>
            <a:ext cx="3602426" cy="4188867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717954" y="8267169"/>
            <a:ext cx="3602426" cy="418886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026533" y="1713094"/>
            <a:ext cx="8943052" cy="697994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443025" y="2631214"/>
            <a:ext cx="6844952" cy="1279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99"/>
              </a:lnSpc>
            </a:pPr>
            <a:r>
              <a:rPr lang="en-US" sz="7999">
                <a:solidFill>
                  <a:srgbClr val="4C6484"/>
                </a:solidFill>
                <a:latin typeface="Montserrat Semi-Bold"/>
              </a:rPr>
              <a:t>JETBLUE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31015" y="4362688"/>
            <a:ext cx="6097448" cy="188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</a:pPr>
            <a:r>
              <a:rPr lang="en-US" spc="40" sz="2000">
                <a:solidFill>
                  <a:srgbClr val="545454"/>
                </a:solidFill>
                <a:latin typeface="Poppins Light"/>
              </a:rPr>
              <a:t>JETBLUE</a:t>
            </a:r>
          </a:p>
          <a:p>
            <a:pPr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Traditionally, airlines use descriptive names that evoke specific geographic origins, like American, or broad geographic</a:t>
            </a:r>
          </a:p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reach, like United.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0093" y="6145870"/>
            <a:ext cx="3952016" cy="1589026"/>
            <a:chOff x="0" y="0"/>
            <a:chExt cx="5269354" cy="211870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655151"/>
              <a:ext cx="5269354" cy="463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pc="40" sz="2000">
                  <a:solidFill>
                    <a:srgbClr val="737373"/>
                  </a:solidFill>
                  <a:latin typeface="Poppins Light"/>
                </a:rPr>
                <a:t>domain names</a:t>
              </a:r>
            </a:p>
          </p:txBody>
        </p:sp>
        <p:grpSp>
          <p:nvGrpSpPr>
            <p:cNvPr name="Group 4" id="4"/>
            <p:cNvGrpSpPr/>
            <p:nvPr/>
          </p:nvGrpSpPr>
          <p:grpSpPr>
            <a:xfrm rot="0">
              <a:off x="594175" y="0"/>
              <a:ext cx="4081005" cy="1122798"/>
              <a:chOff x="0" y="0"/>
              <a:chExt cx="18641844" cy="5290892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-12700" y="-12700"/>
                <a:ext cx="18667245" cy="5316292"/>
              </a:xfrm>
              <a:custGeom>
                <a:avLst/>
                <a:gdLst/>
                <a:ahLst/>
                <a:cxnLst/>
                <a:rect r="r" b="b" t="t" l="l"/>
                <a:pathLst>
                  <a:path h="5316292" w="18667245">
                    <a:moveTo>
                      <a:pt x="17804915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453962"/>
                    </a:lnTo>
                    <a:cubicBezTo>
                      <a:pt x="0" y="4926402"/>
                      <a:pt x="389890" y="5316292"/>
                      <a:pt x="862330" y="5316292"/>
                    </a:cubicBezTo>
                    <a:lnTo>
                      <a:pt x="17804915" y="5316292"/>
                    </a:lnTo>
                    <a:cubicBezTo>
                      <a:pt x="18277354" y="5316292"/>
                      <a:pt x="18667245" y="4926402"/>
                      <a:pt x="18667245" y="4453962"/>
                    </a:cubicBezTo>
                    <a:lnTo>
                      <a:pt x="18667245" y="862330"/>
                    </a:lnTo>
                    <a:cubicBezTo>
                      <a:pt x="18667244" y="389890"/>
                      <a:pt x="18277354" y="0"/>
                      <a:pt x="17804915" y="0"/>
                    </a:cubicBezTo>
                    <a:close/>
                    <a:moveTo>
                      <a:pt x="18476744" y="927100"/>
                    </a:moveTo>
                    <a:lnTo>
                      <a:pt x="18476744" y="4453962"/>
                    </a:lnTo>
                    <a:cubicBezTo>
                      <a:pt x="18476744" y="4820992"/>
                      <a:pt x="18171944" y="5125792"/>
                      <a:pt x="17804915" y="5125792"/>
                    </a:cubicBezTo>
                    <a:lnTo>
                      <a:pt x="862330" y="5125792"/>
                    </a:lnTo>
                    <a:cubicBezTo>
                      <a:pt x="495300" y="5125791"/>
                      <a:pt x="190500" y="4820991"/>
                      <a:pt x="190500" y="4453962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17804915" y="190500"/>
                    </a:lnTo>
                    <a:cubicBezTo>
                      <a:pt x="18171944" y="190500"/>
                      <a:pt x="18476744" y="495300"/>
                      <a:pt x="18476744" y="862330"/>
                    </a:cubicBezTo>
                    <a:lnTo>
                      <a:pt x="18476744" y="927100"/>
                    </a:lnTo>
                    <a:close/>
                  </a:path>
                </a:pathLst>
              </a:custGeom>
              <a:solidFill>
                <a:srgbClr val="4C6484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915806" y="94674"/>
              <a:ext cx="3437742" cy="758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4C6484"/>
                  </a:solidFill>
                  <a:latin typeface="Mont Bold"/>
                </a:rPr>
                <a:t>URLs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358242" y="6145870"/>
            <a:ext cx="3952016" cy="1589026"/>
            <a:chOff x="0" y="0"/>
            <a:chExt cx="5269354" cy="2118701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655151"/>
              <a:ext cx="5269354" cy="463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pc="40" sz="2000">
                  <a:solidFill>
                    <a:srgbClr val="737373"/>
                  </a:solidFill>
                  <a:latin typeface="Poppins Light"/>
                </a:rPr>
                <a:t>Benefits.</a:t>
              </a:r>
            </a:p>
          </p:txBody>
        </p:sp>
        <p:grpSp>
          <p:nvGrpSpPr>
            <p:cNvPr name="Group 9" id="9"/>
            <p:cNvGrpSpPr/>
            <p:nvPr/>
          </p:nvGrpSpPr>
          <p:grpSpPr>
            <a:xfrm rot="0">
              <a:off x="594175" y="0"/>
              <a:ext cx="4081005" cy="1122798"/>
              <a:chOff x="0" y="0"/>
              <a:chExt cx="18641844" cy="5290892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-12700" y="-12700"/>
                <a:ext cx="18667245" cy="5316292"/>
              </a:xfrm>
              <a:custGeom>
                <a:avLst/>
                <a:gdLst/>
                <a:ahLst/>
                <a:cxnLst/>
                <a:rect r="r" b="b" t="t" l="l"/>
                <a:pathLst>
                  <a:path h="5316292" w="18667245">
                    <a:moveTo>
                      <a:pt x="17804915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453962"/>
                    </a:lnTo>
                    <a:cubicBezTo>
                      <a:pt x="0" y="4926402"/>
                      <a:pt x="389890" y="5316292"/>
                      <a:pt x="862330" y="5316292"/>
                    </a:cubicBezTo>
                    <a:lnTo>
                      <a:pt x="17804915" y="5316292"/>
                    </a:lnTo>
                    <a:cubicBezTo>
                      <a:pt x="18277354" y="5316292"/>
                      <a:pt x="18667245" y="4926402"/>
                      <a:pt x="18667245" y="4453962"/>
                    </a:cubicBezTo>
                    <a:lnTo>
                      <a:pt x="18667245" y="862330"/>
                    </a:lnTo>
                    <a:cubicBezTo>
                      <a:pt x="18667244" y="389890"/>
                      <a:pt x="18277354" y="0"/>
                      <a:pt x="17804915" y="0"/>
                    </a:cubicBezTo>
                    <a:close/>
                    <a:moveTo>
                      <a:pt x="18476744" y="927100"/>
                    </a:moveTo>
                    <a:lnTo>
                      <a:pt x="18476744" y="4453962"/>
                    </a:lnTo>
                    <a:cubicBezTo>
                      <a:pt x="18476744" y="4820992"/>
                      <a:pt x="18171944" y="5125792"/>
                      <a:pt x="17804915" y="5125792"/>
                    </a:cubicBezTo>
                    <a:lnTo>
                      <a:pt x="862330" y="5125792"/>
                    </a:lnTo>
                    <a:cubicBezTo>
                      <a:pt x="495300" y="5125791"/>
                      <a:pt x="190500" y="4820991"/>
                      <a:pt x="190500" y="4453962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17804915" y="190500"/>
                    </a:lnTo>
                    <a:cubicBezTo>
                      <a:pt x="18171944" y="190500"/>
                      <a:pt x="18476744" y="495300"/>
                      <a:pt x="18476744" y="862330"/>
                    </a:cubicBezTo>
                    <a:lnTo>
                      <a:pt x="18476744" y="927100"/>
                    </a:lnTo>
                    <a:close/>
                  </a:path>
                </a:pathLst>
              </a:custGeom>
              <a:solidFill>
                <a:srgbClr val="4C6484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915806" y="142299"/>
              <a:ext cx="3437742" cy="516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solidFill>
                    <a:srgbClr val="4C6484"/>
                  </a:solidFill>
                  <a:latin typeface="Mont Bold"/>
                </a:rPr>
                <a:t>Logos and Symbols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115891" y="6145870"/>
            <a:ext cx="3952016" cy="1970026"/>
            <a:chOff x="0" y="0"/>
            <a:chExt cx="5269354" cy="2626701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655151"/>
              <a:ext cx="5269354" cy="97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pc="40" sz="2000">
                  <a:solidFill>
                    <a:srgbClr val="737373"/>
                  </a:solidFill>
                  <a:latin typeface="Poppins Light"/>
                </a:rPr>
                <a:t>Characters represent a special type of brand symbol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594175" y="0"/>
              <a:ext cx="4081005" cy="1122798"/>
              <a:chOff x="0" y="0"/>
              <a:chExt cx="18641844" cy="5290892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-12700" y="-12700"/>
                <a:ext cx="18667245" cy="5316292"/>
              </a:xfrm>
              <a:custGeom>
                <a:avLst/>
                <a:gdLst/>
                <a:ahLst/>
                <a:cxnLst/>
                <a:rect r="r" b="b" t="t" l="l"/>
                <a:pathLst>
                  <a:path h="5316292" w="18667245">
                    <a:moveTo>
                      <a:pt x="17804915" y="0"/>
                    </a:moveTo>
                    <a:lnTo>
                      <a:pt x="862330" y="0"/>
                    </a:lnTo>
                    <a:cubicBezTo>
                      <a:pt x="389890" y="0"/>
                      <a:pt x="0" y="389890"/>
                      <a:pt x="0" y="862330"/>
                    </a:cubicBezTo>
                    <a:lnTo>
                      <a:pt x="0" y="4453962"/>
                    </a:lnTo>
                    <a:cubicBezTo>
                      <a:pt x="0" y="4926402"/>
                      <a:pt x="389890" y="5316292"/>
                      <a:pt x="862330" y="5316292"/>
                    </a:cubicBezTo>
                    <a:lnTo>
                      <a:pt x="17804915" y="5316292"/>
                    </a:lnTo>
                    <a:cubicBezTo>
                      <a:pt x="18277354" y="5316292"/>
                      <a:pt x="18667245" y="4926402"/>
                      <a:pt x="18667245" y="4453962"/>
                    </a:cubicBezTo>
                    <a:lnTo>
                      <a:pt x="18667245" y="862330"/>
                    </a:lnTo>
                    <a:cubicBezTo>
                      <a:pt x="18667244" y="389890"/>
                      <a:pt x="18277354" y="0"/>
                      <a:pt x="17804915" y="0"/>
                    </a:cubicBezTo>
                    <a:close/>
                    <a:moveTo>
                      <a:pt x="18476744" y="927100"/>
                    </a:moveTo>
                    <a:lnTo>
                      <a:pt x="18476744" y="4453962"/>
                    </a:lnTo>
                    <a:cubicBezTo>
                      <a:pt x="18476744" y="4820992"/>
                      <a:pt x="18171944" y="5125792"/>
                      <a:pt x="17804915" y="5125792"/>
                    </a:cubicBezTo>
                    <a:lnTo>
                      <a:pt x="862330" y="5125792"/>
                    </a:lnTo>
                    <a:cubicBezTo>
                      <a:pt x="495300" y="5125791"/>
                      <a:pt x="190500" y="4820991"/>
                      <a:pt x="190500" y="4453962"/>
                    </a:cubicBezTo>
                    <a:lnTo>
                      <a:pt x="190500" y="862330"/>
                    </a:lnTo>
                    <a:cubicBezTo>
                      <a:pt x="190500" y="495300"/>
                      <a:pt x="495300" y="190500"/>
                      <a:pt x="862330" y="190500"/>
                    </a:cubicBezTo>
                    <a:lnTo>
                      <a:pt x="17804915" y="190500"/>
                    </a:lnTo>
                    <a:cubicBezTo>
                      <a:pt x="18171944" y="190500"/>
                      <a:pt x="18476744" y="495300"/>
                      <a:pt x="18476744" y="862330"/>
                    </a:cubicBezTo>
                    <a:lnTo>
                      <a:pt x="18476744" y="927100"/>
                    </a:lnTo>
                    <a:close/>
                  </a:path>
                </a:pathLst>
              </a:custGeom>
              <a:solidFill>
                <a:srgbClr val="4C6484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915806" y="94674"/>
              <a:ext cx="3437742" cy="758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4C6484"/>
                  </a:solidFill>
                  <a:latin typeface="Mont Bold"/>
                </a:rPr>
                <a:t>Characters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0" y="3807391"/>
            <a:ext cx="18288000" cy="1514703"/>
            <a:chOff x="0" y="0"/>
            <a:chExt cx="6186311" cy="512381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186311" cy="512381"/>
            </a:xfrm>
            <a:custGeom>
              <a:avLst/>
              <a:gdLst/>
              <a:ahLst/>
              <a:cxnLst/>
              <a:rect r="r" b="b" t="t" l="l"/>
              <a:pathLst>
                <a:path h="512381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512381"/>
                  </a:lnTo>
                  <a:lnTo>
                    <a:pt x="0" y="512381"/>
                  </a:ln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0"/>
            <a:ext cx="18288000" cy="3966141"/>
            <a:chOff x="0" y="0"/>
            <a:chExt cx="24384000" cy="5288188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2"/>
            <a:srcRect l="0" t="33693" r="0" b="33693"/>
            <a:stretch>
              <a:fillRect/>
            </a:stretch>
          </p:blipFill>
          <p:spPr>
            <a:xfrm>
              <a:off x="0" y="0"/>
              <a:ext cx="24384000" cy="5288188"/>
            </a:xfrm>
            <a:prstGeom prst="rect">
              <a:avLst/>
            </a:prstGeom>
          </p:spPr>
        </p:pic>
      </p:grpSp>
      <p:sp>
        <p:nvSpPr>
          <p:cNvPr name="TextBox 21" id="21"/>
          <p:cNvSpPr txBox="true"/>
          <p:nvPr/>
        </p:nvSpPr>
        <p:spPr>
          <a:xfrm rot="0">
            <a:off x="1679859" y="1297310"/>
            <a:ext cx="7464141" cy="1289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00"/>
              </a:lnSpc>
            </a:pPr>
            <a:r>
              <a:rPr lang="en-US" sz="8000">
                <a:solidFill>
                  <a:srgbClr val="F2F2F2"/>
                </a:solidFill>
                <a:latin typeface="Montserrat Semi-Bold"/>
              </a:rPr>
              <a:t>Branding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482820" y="4176502"/>
            <a:ext cx="776480" cy="776480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679859" y="4164812"/>
            <a:ext cx="10540140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spc="40" sz="2000">
                <a:solidFill>
                  <a:srgbClr val="545454"/>
                </a:solidFill>
                <a:latin typeface="Poppins Light"/>
              </a:rPr>
              <a:t>LOUIS VUITTON VERSUS LOUIS VUITON DAK, case p 124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-491946" y="1628736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14987881" y="1619211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727382" y="2743136"/>
            <a:ext cx="7418731" cy="40176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7468" y="2571355"/>
            <a:ext cx="5297858" cy="457043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655758" y="542673"/>
            <a:ext cx="10976485" cy="1961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4C6484"/>
                </a:solidFill>
                <a:latin typeface="Montserrat Semi-Bold"/>
              </a:rPr>
              <a:t>BRANDING BRIEF 4-1</a:t>
            </a:r>
          </a:p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4C6484"/>
                </a:solidFill>
                <a:latin typeface="Arimo"/>
              </a:rPr>
              <a:t>StarKist’s Charlie the Tuna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27382" y="6684586"/>
            <a:ext cx="2814858" cy="1447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Benefits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Cautions.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01541" y="7294186"/>
            <a:ext cx="1574737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Slogans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7468" y="8363286"/>
            <a:ext cx="6648718" cy="1123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34"/>
              </a:lnSpc>
              <a:spcBef>
                <a:spcPct val="0"/>
              </a:spcBef>
            </a:pPr>
            <a:r>
              <a:rPr lang="en-US" sz="1517">
                <a:solidFill>
                  <a:srgbClr val="4C6484"/>
                </a:solidFill>
                <a:latin typeface="Montserrat Semi-Bold Bold"/>
              </a:rPr>
              <a:t>Benefits. Some slogans help build brand awareness by playing off</a:t>
            </a:r>
          </a:p>
          <a:p>
            <a:pPr>
              <a:lnSpc>
                <a:spcPts val="3034"/>
              </a:lnSpc>
              <a:spcBef>
                <a:spcPct val="0"/>
              </a:spcBef>
            </a:pPr>
            <a:r>
              <a:rPr lang="en-US" sz="1517">
                <a:solidFill>
                  <a:srgbClr val="4C6484"/>
                </a:solidFill>
                <a:latin typeface="Montserrat Semi-Bold Bold"/>
              </a:rPr>
              <a:t> the brand name in some</a:t>
            </a:r>
          </a:p>
          <a:p>
            <a:pPr>
              <a:lnSpc>
                <a:spcPts val="3034"/>
              </a:lnSpc>
              <a:spcBef>
                <a:spcPct val="0"/>
              </a:spcBef>
            </a:pPr>
            <a:r>
              <a:rPr lang="en-US" sz="1517">
                <a:solidFill>
                  <a:srgbClr val="4C6484"/>
                </a:solidFill>
                <a:latin typeface="Montserrat Semi-Bold Bold"/>
              </a:rPr>
              <a:t>way, as in “The Citi Never Sleeps.”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791782" y="8363286"/>
            <a:ext cx="5467518" cy="1188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n-US" sz="1612">
                <a:solidFill>
                  <a:srgbClr val="4C6484"/>
                </a:solidFill>
                <a:latin typeface="Montserrat Semi-Bold Bold"/>
              </a:rPr>
              <a:t>Benefits. Some slogans help build brand awareness by playing off the brand name in some</a:t>
            </a:r>
          </a:p>
          <a:p>
            <a:pPr algn="ctr">
              <a:lnSpc>
                <a:spcPts val="3224"/>
              </a:lnSpc>
              <a:spcBef>
                <a:spcPct val="0"/>
              </a:spcBef>
            </a:pPr>
            <a:r>
              <a:rPr lang="en-US" sz="1612">
                <a:solidFill>
                  <a:srgbClr val="4C6484"/>
                </a:solidFill>
                <a:latin typeface="Montserrat Semi-Bold Bold"/>
              </a:rPr>
              <a:t>way, as in “The Citi Never Sleeps.”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197767" y="3036604"/>
            <a:ext cx="6061533" cy="622169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6263" r="0" b="6263"/>
          <a:stretch>
            <a:fillRect/>
          </a:stretch>
        </p:blipFill>
        <p:spPr>
          <a:xfrm flipH="false" flipV="false" rot="0">
            <a:off x="2458104" y="1028700"/>
            <a:ext cx="13371791" cy="143130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28700" y="3140612"/>
            <a:ext cx="8115300" cy="61176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648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334" t="49456" r="0" b="0"/>
          <a:stretch>
            <a:fillRect/>
          </a:stretch>
        </p:blipFill>
        <p:spPr>
          <a:xfrm flipH="false" flipV="false" rot="2612276">
            <a:off x="14143702" y="2805405"/>
            <a:ext cx="1216237" cy="12631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276491" y="2875500"/>
            <a:ext cx="5292388" cy="679350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934058" y="744592"/>
            <a:ext cx="10941862" cy="162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F7F7F7"/>
                </a:solidFill>
                <a:latin typeface="Montserrat Semi-Bold"/>
              </a:rPr>
              <a:t>BRANDING BRIEF 4-2</a:t>
            </a:r>
          </a:p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F7F7F7"/>
                </a:solidFill>
                <a:latin typeface="Arimo"/>
              </a:rPr>
              <a:t>Updating Betty Crocker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986967" y="5557796"/>
            <a:ext cx="4594214" cy="9047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pc="49" sz="2499">
                <a:solidFill>
                  <a:srgbClr val="D9D9D9"/>
                </a:solidFill>
                <a:latin typeface="Poppins Light"/>
              </a:rPr>
              <a:t>Designing Slogans.</a:t>
            </a:r>
          </a:p>
          <a:p>
            <a:pPr algn="ctr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pc="49" sz="2499">
                <a:solidFill>
                  <a:srgbClr val="D9D9D9"/>
                </a:solidFill>
                <a:latin typeface="Poppins Light"/>
              </a:rPr>
              <a:t>Updating Slogans.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349824" y="4629150"/>
            <a:ext cx="3060515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Montserrat Semi-Bold"/>
              </a:rPr>
              <a:t>Project 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33224" y="8016980"/>
            <a:ext cx="3661495" cy="124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2562">
                <a:solidFill>
                  <a:srgbClr val="000000"/>
                </a:solidFill>
                <a:latin typeface="Montserrat Semi-Bold Bold"/>
              </a:rPr>
              <a:t>FIGURE 4-7</a:t>
            </a:r>
          </a:p>
          <a:p>
            <a:pPr algn="ctr">
              <a:lnSpc>
                <a:spcPts val="5124"/>
              </a:lnSpc>
              <a:spcBef>
                <a:spcPct val="0"/>
              </a:spcBef>
            </a:pPr>
            <a:r>
              <a:rPr lang="en-US" sz="2562">
                <a:solidFill>
                  <a:srgbClr val="000000"/>
                </a:solidFill>
                <a:latin typeface="Montserrat Semi-Bold Bold"/>
              </a:rPr>
              <a:t>Famous Slogans Quiz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98310" cy="10287000"/>
            <a:chOff x="0" y="0"/>
            <a:chExt cx="2637947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637947" cy="3479800"/>
            </a:xfrm>
            <a:custGeom>
              <a:avLst/>
              <a:gdLst/>
              <a:ahLst/>
              <a:cxnLst/>
              <a:rect r="r" b="b" t="t" l="l"/>
              <a:pathLst>
                <a:path h="3479800" w="2637947">
                  <a:moveTo>
                    <a:pt x="0" y="0"/>
                  </a:moveTo>
                  <a:lnTo>
                    <a:pt x="2637947" y="0"/>
                  </a:lnTo>
                  <a:lnTo>
                    <a:pt x="263794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4C6484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92278" y="1416940"/>
            <a:ext cx="6296916" cy="3541971"/>
            <a:chOff x="0" y="0"/>
            <a:chExt cx="11289030" cy="63500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0" r="0" t="-17015" b="-17015"/>
              </a:stretch>
            </a:blipFill>
          </p:spPr>
        </p:sp>
      </p:grpSp>
      <p:sp>
        <p:nvSpPr>
          <p:cNvPr name="AutoShape 6" id="6"/>
          <p:cNvSpPr/>
          <p:nvPr/>
        </p:nvSpPr>
        <p:spPr>
          <a:xfrm rot="-5403745">
            <a:off x="15941337" y="8960950"/>
            <a:ext cx="2642571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8984" t="48920" r="0" b="0"/>
          <a:stretch>
            <a:fillRect/>
          </a:stretch>
        </p:blipFill>
        <p:spPr>
          <a:xfrm flipH="false" flipV="false" rot="0">
            <a:off x="7089193" y="228997"/>
            <a:ext cx="1597395" cy="1599406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8596" t="49879" r="0" b="0"/>
          <a:stretch>
            <a:fillRect/>
          </a:stretch>
        </p:blipFill>
        <p:spPr>
          <a:xfrm flipH="false" flipV="false" rot="0">
            <a:off x="6208844" y="-554687"/>
            <a:ext cx="1609552" cy="1569379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68181" y="640460"/>
            <a:ext cx="776480" cy="77648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8700" y="6355400"/>
            <a:ext cx="6313203" cy="1289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00"/>
              </a:lnSpc>
            </a:pPr>
            <a:r>
              <a:rPr lang="en-US" sz="8000">
                <a:solidFill>
                  <a:srgbClr val="F2F2F2"/>
                </a:solidFill>
                <a:latin typeface="Montserrat Semi-Bold"/>
              </a:rPr>
              <a:t>Packaging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3043261"/>
            <a:ext cx="7874157" cy="4601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25"/>
              </a:lnSpc>
            </a:pPr>
          </a:p>
          <a:p>
            <a:pPr>
              <a:lnSpc>
                <a:spcPts val="3875"/>
              </a:lnSpc>
            </a:pPr>
          </a:p>
          <a:p>
            <a:pPr marL="557845" indent="-278922" lvl="1">
              <a:lnSpc>
                <a:spcPts val="3875"/>
              </a:lnSpc>
              <a:buFont typeface="Arial"/>
              <a:buChar char="•"/>
            </a:pPr>
            <a:r>
              <a:rPr lang="en-US" spc="51" sz="2583">
                <a:solidFill>
                  <a:srgbClr val="545454"/>
                </a:solidFill>
                <a:latin typeface="Poppins Light Bold"/>
              </a:rPr>
              <a:t>Identify the brand.</a:t>
            </a:r>
          </a:p>
          <a:p>
            <a:pPr marL="557845" indent="-278922" lvl="1">
              <a:lnSpc>
                <a:spcPts val="3875"/>
              </a:lnSpc>
              <a:buFont typeface="Arial"/>
              <a:buChar char="•"/>
            </a:pPr>
            <a:r>
              <a:rPr lang="en-US" spc="51" sz="2583">
                <a:solidFill>
                  <a:srgbClr val="545454"/>
                </a:solidFill>
                <a:latin typeface="Poppins Light Bold"/>
              </a:rPr>
              <a:t> Convey descriptive and persuasive information.</a:t>
            </a:r>
          </a:p>
          <a:p>
            <a:pPr marL="557845" indent="-278922" lvl="1">
              <a:lnSpc>
                <a:spcPts val="3875"/>
              </a:lnSpc>
              <a:buFont typeface="Arial"/>
              <a:buChar char="•"/>
            </a:pPr>
            <a:r>
              <a:rPr lang="en-US" spc="51" sz="2583">
                <a:solidFill>
                  <a:srgbClr val="545454"/>
                </a:solidFill>
                <a:latin typeface="Poppins Light Bold"/>
              </a:rPr>
              <a:t> Facilitate product transportation and protection.</a:t>
            </a:r>
          </a:p>
          <a:p>
            <a:pPr marL="557845" indent="-278922" lvl="1">
              <a:lnSpc>
                <a:spcPts val="3875"/>
              </a:lnSpc>
              <a:buFont typeface="Arial"/>
              <a:buChar char="•"/>
            </a:pPr>
            <a:r>
              <a:rPr lang="en-US" spc="51" sz="2583">
                <a:solidFill>
                  <a:srgbClr val="545454"/>
                </a:solidFill>
                <a:latin typeface="Poppins Light Bold"/>
              </a:rPr>
              <a:t> Assist in at-home storage.</a:t>
            </a:r>
          </a:p>
          <a:p>
            <a:pPr marL="557844" indent="-278922" lvl="1">
              <a:lnSpc>
                <a:spcPts val="3875"/>
              </a:lnSpc>
              <a:buFont typeface="Arial"/>
              <a:buChar char="•"/>
            </a:pPr>
            <a:r>
              <a:rPr lang="en-US" spc="51" sz="2583">
                <a:solidFill>
                  <a:srgbClr val="545454"/>
                </a:solidFill>
                <a:latin typeface="Poppins Light Bold"/>
              </a:rPr>
              <a:t>•Aid product consumption.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50043" y="1210193"/>
            <a:ext cx="7893957" cy="4090963"/>
            <a:chOff x="0" y="0"/>
            <a:chExt cx="10525277" cy="545461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1056" t="0" r="11056" b="0"/>
            <a:stretch>
              <a:fillRect/>
            </a:stretch>
          </p:blipFill>
          <p:spPr>
            <a:xfrm>
              <a:off x="0" y="0"/>
              <a:ext cx="10525277" cy="5454617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-5396254">
            <a:off x="-603566" y="8652954"/>
            <a:ext cx="3258558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1146728" y="3117725"/>
            <a:ext cx="6112572" cy="25026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20946" y="7028433"/>
            <a:ext cx="3644024" cy="2630323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643856" y="5691920"/>
            <a:ext cx="7043851" cy="3908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99"/>
              </a:lnSpc>
            </a:pPr>
            <a:r>
              <a:rPr lang="en-US" sz="7999">
                <a:solidFill>
                  <a:srgbClr val="4C6484"/>
                </a:solidFill>
                <a:latin typeface="Montserrat Semi-Bold Bold"/>
              </a:rPr>
              <a:t>Packaging the Right Content.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387561" y="6507044"/>
            <a:ext cx="4891471" cy="2724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09144" indent="-404572" lvl="1">
              <a:lnSpc>
                <a:spcPts val="7495"/>
              </a:lnSpc>
              <a:buFont typeface="Arial"/>
              <a:buChar char="•"/>
            </a:pPr>
            <a:r>
              <a:rPr lang="en-US" sz="3747">
                <a:solidFill>
                  <a:srgbClr val="4C6484"/>
                </a:solidFill>
                <a:latin typeface="Montserrat Semi-Bold Bold"/>
              </a:rPr>
              <a:t>Kashi</a:t>
            </a:r>
          </a:p>
          <a:p>
            <a:pPr marL="809144" indent="-404572" lvl="1">
              <a:lnSpc>
                <a:spcPts val="7495"/>
              </a:lnSpc>
              <a:buFont typeface="Arial"/>
              <a:buChar char="•"/>
            </a:pPr>
            <a:r>
              <a:rPr lang="en-US" sz="3747">
                <a:solidFill>
                  <a:srgbClr val="4C6484"/>
                </a:solidFill>
                <a:latin typeface="Montserrat Semi-Bold Bold"/>
              </a:rPr>
              <a:t>Chipotle</a:t>
            </a:r>
          </a:p>
          <a:p>
            <a:pPr marL="809144" indent="-404572" lvl="1">
              <a:lnSpc>
                <a:spcPts val="7495"/>
              </a:lnSpc>
              <a:buFont typeface="Arial"/>
              <a:buChar char="•"/>
            </a:pPr>
            <a:r>
              <a:rPr lang="en-US" sz="3747">
                <a:solidFill>
                  <a:srgbClr val="4C6484"/>
                </a:solidFill>
                <a:latin typeface="Montserrat Semi-Bold Bold"/>
              </a:rPr>
              <a:t>Snickers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1966">
            <a:off x="14681318" y="2566989"/>
            <a:ext cx="5143498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-813499" y="0"/>
            <a:ext cx="5101059" cy="10287000"/>
            <a:chOff x="0" y="0"/>
            <a:chExt cx="1725543" cy="347980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25544" cy="3479800"/>
            </a:xfrm>
            <a:custGeom>
              <a:avLst/>
              <a:gdLst/>
              <a:ahLst/>
              <a:cxnLst/>
              <a:rect r="r" b="b" t="t" l="l"/>
              <a:pathLst>
                <a:path h="3479800" w="1725544">
                  <a:moveTo>
                    <a:pt x="1601083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01084" y="0"/>
                  </a:lnTo>
                  <a:cubicBezTo>
                    <a:pt x="1669664" y="0"/>
                    <a:pt x="1725544" y="55880"/>
                    <a:pt x="1725544" y="124460"/>
                  </a:cubicBezTo>
                  <a:lnTo>
                    <a:pt x="1725544" y="3355340"/>
                  </a:lnTo>
                  <a:cubicBezTo>
                    <a:pt x="1725544" y="3423920"/>
                    <a:pt x="1669664" y="3479800"/>
                    <a:pt x="1601084" y="3479800"/>
                  </a:cubicBezTo>
                  <a:close/>
                </a:path>
              </a:pathLst>
            </a:custGeom>
            <a:solidFill>
              <a:srgbClr val="4C6484"/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334" t="49456" r="0" b="0"/>
          <a:stretch>
            <a:fillRect/>
          </a:stretch>
        </p:blipFill>
        <p:spPr>
          <a:xfrm flipH="false" flipV="false" rot="0">
            <a:off x="3017698" y="1028700"/>
            <a:ext cx="2539725" cy="263776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334" t="49456" r="0" b="0"/>
          <a:stretch>
            <a:fillRect/>
          </a:stretch>
        </p:blipFill>
        <p:spPr>
          <a:xfrm flipH="false" flipV="false" rot="0">
            <a:off x="3017698" y="6620533"/>
            <a:ext cx="2539725" cy="2637767"/>
          </a:xfrm>
          <a:prstGeom prst="rect">
            <a:avLst/>
          </a:prstGeom>
        </p:spPr>
      </p:pic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376530" y="2232470"/>
            <a:ext cx="5822060" cy="582206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33917" r="0" t="0" b="0"/>
              </a:stretch>
            </a:blip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467412" y="8870060"/>
            <a:ext cx="776480" cy="77648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9121325" y="4344387"/>
            <a:ext cx="7734327" cy="297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Packaging at the Point of Purchase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Packaging Innovations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Package Design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Packaging Changes.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686238" y="999140"/>
            <a:ext cx="7533003" cy="86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9"/>
              </a:lnSpc>
              <a:spcBef>
                <a:spcPct val="0"/>
              </a:spcBef>
            </a:pPr>
            <a:r>
              <a:rPr lang="en-US" sz="3799">
                <a:solidFill>
                  <a:srgbClr val="4C6484"/>
                </a:solidFill>
                <a:latin typeface="Montserrat Semi-Bold Bold"/>
              </a:rPr>
              <a:t>Packaging the Right Content.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-491946" y="1628736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14987881" y="1619211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378653" y="3644672"/>
            <a:ext cx="6172450" cy="561362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655758" y="971550"/>
            <a:ext cx="10976485" cy="971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>
                <a:solidFill>
                  <a:srgbClr val="4C6484"/>
                </a:solidFill>
                <a:latin typeface="Montserrat Semi-Bold"/>
              </a:rPr>
              <a:t>PUTTING IT ALL TOGETHER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884117"/>
            <a:ext cx="8444437" cy="98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84"/>
              </a:lnSpc>
              <a:spcBef>
                <a:spcPct val="0"/>
              </a:spcBef>
            </a:pPr>
            <a:r>
              <a:rPr lang="en-US" sz="2042">
                <a:solidFill>
                  <a:srgbClr val="4C6484"/>
                </a:solidFill>
                <a:latin typeface="Montserrat Semi-Bold Bold"/>
              </a:rPr>
              <a:t>When changing a well-received or even iconic brand</a:t>
            </a:r>
          </a:p>
          <a:p>
            <a:pPr algn="ctr">
              <a:lnSpc>
                <a:spcPts val="4084"/>
              </a:lnSpc>
              <a:spcBef>
                <a:spcPct val="0"/>
              </a:spcBef>
            </a:pPr>
            <a:r>
              <a:rPr lang="en-US" sz="2042">
                <a:solidFill>
                  <a:srgbClr val="4C6484"/>
                </a:solidFill>
                <a:latin typeface="Montserrat Semi-Bold Bold"/>
              </a:rPr>
              <a:t>element—a character, logo, or packaging—two issues are key.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-491946" y="1628736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14987881" y="1619211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61371" y="3070503"/>
            <a:ext cx="6700682" cy="591962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655758" y="962025"/>
            <a:ext cx="10976485" cy="1285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9"/>
              </a:lnSpc>
            </a:pPr>
            <a:r>
              <a:rPr lang="en-US" sz="7999">
                <a:solidFill>
                  <a:srgbClr val="4C6484"/>
                </a:solidFill>
                <a:latin typeface="Montserrat Semi-Bold"/>
              </a:rPr>
              <a:t>Values and Pillars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45477" y="4743454"/>
            <a:ext cx="7736676" cy="213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33"/>
              </a:lnSpc>
              <a:spcBef>
                <a:spcPct val="0"/>
              </a:spcBef>
            </a:pPr>
            <a:r>
              <a:rPr lang="en-US" sz="2166">
                <a:solidFill>
                  <a:srgbClr val="4C6484"/>
                </a:solidFill>
                <a:latin typeface="Montserrat Semi-Bold Bold"/>
              </a:rPr>
              <a:t>Celebrating its tenth anniversary in 2011 and still one of the fastest-growing companies in the United</a:t>
            </a:r>
          </a:p>
          <a:p>
            <a:pPr>
              <a:lnSpc>
                <a:spcPts val="4333"/>
              </a:lnSpc>
              <a:spcBef>
                <a:spcPct val="0"/>
              </a:spcBef>
            </a:pPr>
            <a:r>
              <a:rPr lang="en-US" sz="2166">
                <a:solidFill>
                  <a:srgbClr val="4C6484"/>
                </a:solidFill>
                <a:latin typeface="Montserrat Semi-Bold Bold"/>
              </a:rPr>
              <a:t>States, Method Products is the brainchild of former high school buddies Eric Ryan and Adam Lowry.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76438" y="2148551"/>
            <a:ext cx="1793157" cy="179315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656616" y="1973069"/>
            <a:ext cx="9654946" cy="7292875"/>
            <a:chOff x="0" y="0"/>
            <a:chExt cx="12873262" cy="972383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2873262" cy="1473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760"/>
                </a:lnSpc>
              </a:pPr>
              <a:r>
                <a:rPr lang="en-US" sz="7300">
                  <a:solidFill>
                    <a:srgbClr val="545454"/>
                  </a:solidFill>
                  <a:latin typeface="Montserrat Semi-Bold"/>
                </a:rPr>
                <a:t>Learning Objectives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935987"/>
              <a:ext cx="12873262" cy="644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545454"/>
                  </a:solidFill>
                  <a:latin typeface="Montserrat Semi-Bold Bold"/>
                </a:rPr>
                <a:t>What we'll learn: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145087"/>
              <a:ext cx="12873262" cy="55787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1. Identify the different types of brand elements.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2. List the general criteria for choosing brand elements.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3. Describe key tactics in choosing different brand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elements.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4. Explain the rationale for “mixing and matching”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brand elements.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5. Highlight some of the legal issues surrounding brand</a:t>
              </a:r>
            </a:p>
            <a:p>
              <a:pPr marL="496566" indent="-248283" lvl="1">
                <a:lnSpc>
                  <a:spcPts val="4254"/>
                </a:lnSpc>
                <a:buFont typeface="Arial"/>
                <a:buChar char="•"/>
              </a:pPr>
              <a:r>
                <a:rPr lang="en-US" sz="2299">
                  <a:solidFill>
                    <a:srgbClr val="545454"/>
                  </a:solidFill>
                  <a:latin typeface="Montserrat"/>
                </a:rPr>
                <a:t>elements.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42528">
            <a:off x="7500036" y="6808046"/>
            <a:ext cx="3338754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0329084" y="6375608"/>
            <a:ext cx="3545560" cy="990151"/>
            <a:chOff x="0" y="0"/>
            <a:chExt cx="4727413" cy="132020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4727413" cy="1320202"/>
              <a:chOff x="0" y="0"/>
              <a:chExt cx="2390504" cy="832940"/>
            </a:xfrm>
          </p:grpSpPr>
          <p:sp>
            <p:nvSpPr>
              <p:cNvPr name="Freeform 5" id="5"/>
              <p:cNvSpPr/>
              <p:nvPr/>
            </p:nvSpPr>
            <p:spPr>
              <a:xfrm>
                <a:off x="0" y="0"/>
                <a:ext cx="2390504" cy="832940"/>
              </a:xfrm>
              <a:custGeom>
                <a:avLst/>
                <a:gdLst/>
                <a:ahLst/>
                <a:cxnLst/>
                <a:rect r="r" b="b" t="t" l="l"/>
                <a:pathLst>
                  <a:path h="832940" w="2390504">
                    <a:moveTo>
                      <a:pt x="2266044" y="832940"/>
                    </a:moveTo>
                    <a:lnTo>
                      <a:pt x="124460" y="832940"/>
                    </a:lnTo>
                    <a:cubicBezTo>
                      <a:pt x="55880" y="832940"/>
                      <a:pt x="0" y="777060"/>
                      <a:pt x="0" y="7084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66044" y="0"/>
                    </a:lnTo>
                    <a:cubicBezTo>
                      <a:pt x="2334624" y="0"/>
                      <a:pt x="2390504" y="55880"/>
                      <a:pt x="2390504" y="124460"/>
                    </a:cubicBezTo>
                    <a:lnTo>
                      <a:pt x="2390504" y="708480"/>
                    </a:lnTo>
                    <a:cubicBezTo>
                      <a:pt x="2390504" y="777060"/>
                      <a:pt x="2334624" y="832940"/>
                      <a:pt x="2266044" y="832940"/>
                    </a:cubicBezTo>
                    <a:close/>
                  </a:path>
                </a:pathLst>
              </a:custGeom>
              <a:solidFill>
                <a:srgbClr val="4C6484"/>
              </a:solidFill>
            </p:spPr>
          </p:sp>
        </p:grpSp>
        <p:sp>
          <p:nvSpPr>
            <p:cNvPr name="TextBox 6" id="6"/>
            <p:cNvSpPr txBox="true"/>
            <p:nvPr/>
          </p:nvSpPr>
          <p:spPr>
            <a:xfrm rot="0">
              <a:off x="536024" y="218002"/>
              <a:ext cx="3655365" cy="817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1"/>
                </a:lnSpc>
              </a:pPr>
              <a:r>
                <a:rPr lang="en-US" sz="3701">
                  <a:solidFill>
                    <a:srgbClr val="FFFFFF"/>
                  </a:solidFill>
                  <a:latin typeface="Montserrat Bold"/>
                </a:rPr>
                <a:t>Q&amp;A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51836" y="4744362"/>
            <a:ext cx="4834204" cy="4513938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4907699" y="962025"/>
            <a:ext cx="8472601" cy="1279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9"/>
              </a:lnSpc>
            </a:pPr>
            <a:r>
              <a:rPr lang="en-US" sz="7999">
                <a:solidFill>
                  <a:srgbClr val="4C6484"/>
                </a:solidFill>
                <a:latin typeface="Montserrat Semi-Bold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1966">
            <a:off x="-1542481" y="2566988"/>
            <a:ext cx="5143500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856091" y="-179949"/>
            <a:ext cx="3602426" cy="4188867"/>
          </a:xfrm>
          <a:prstGeom prst="rect">
            <a:avLst/>
          </a:prstGeom>
        </p:spPr>
      </p:pic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049000" y="2305978"/>
            <a:ext cx="5822060" cy="582206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16642" r="-16642" t="0" b="0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482820" y="8870060"/>
            <a:ext cx="776480" cy="77648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567986" y="1679562"/>
            <a:ext cx="5252115" cy="259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99"/>
              </a:lnSpc>
            </a:pPr>
            <a:r>
              <a:rPr lang="en-US" sz="7999">
                <a:solidFill>
                  <a:srgbClr val="4C6484"/>
                </a:solidFill>
                <a:latin typeface="Montserrat Semi-Bold Bold"/>
              </a:rPr>
              <a:t>Energizer Bunny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63866" y="4317110"/>
            <a:ext cx="5956234" cy="455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pc="40" sz="2000">
                <a:solidFill>
                  <a:srgbClr val="545454"/>
                </a:solidFill>
                <a:latin typeface="Poppins Light"/>
              </a:rPr>
              <a:t>A brand symbol like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the Energizer Bunny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can reinforce key brand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associations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and be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used in a variety of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different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communication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applications.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Source: Paul Martinka/</a:t>
            </a:r>
          </a:p>
          <a:p>
            <a:pPr algn="ctr">
              <a:lnSpc>
                <a:spcPts val="3000"/>
              </a:lnSpc>
            </a:pPr>
            <a:r>
              <a:rPr lang="en-US" spc="24" sz="2000">
                <a:solidFill>
                  <a:srgbClr val="545454"/>
                </a:solidFill>
                <a:latin typeface="Arimo"/>
              </a:rPr>
              <a:t>Polaris/Newscom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-271233" y="-505640"/>
            <a:ext cx="18830467" cy="112982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209880">
            <a:off x="9089968" y="-3386244"/>
            <a:ext cx="9694103" cy="1097069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028700"/>
            <a:ext cx="3759580" cy="774556"/>
            <a:chOff x="0" y="0"/>
            <a:chExt cx="5012773" cy="1032741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1237490" cy="1032741"/>
            </a:xfrm>
            <a:prstGeom prst="rect">
              <a:avLst/>
            </a:prstGeom>
          </p:spPr>
        </p:pic>
        <p:sp>
          <p:nvSpPr>
            <p:cNvPr name="TextBox 6" id="6"/>
            <p:cNvSpPr txBox="true"/>
            <p:nvPr/>
          </p:nvSpPr>
          <p:spPr>
            <a:xfrm rot="0">
              <a:off x="1432638" y="204339"/>
              <a:ext cx="3580135" cy="4062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000">
                  <a:solidFill>
                    <a:srgbClr val="F6F6F6"/>
                  </a:solidFill>
                  <a:latin typeface="Montserrat"/>
                </a:rPr>
                <a:t>Strategea Branding</a:t>
              </a:r>
            </a:p>
          </p:txBody>
        </p:sp>
      </p:grpSp>
      <p:sp>
        <p:nvSpPr>
          <p:cNvPr name="AutoShape 7" id="7"/>
          <p:cNvSpPr/>
          <p:nvPr/>
        </p:nvSpPr>
        <p:spPr>
          <a:xfrm rot="0">
            <a:off x="1095848" y="9248775"/>
            <a:ext cx="16096304" cy="0"/>
          </a:xfrm>
          <a:prstGeom prst="line">
            <a:avLst/>
          </a:prstGeom>
          <a:ln cap="rnd" w="9525">
            <a:solidFill>
              <a:srgbClr val="F6F6F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028700" y="3698323"/>
            <a:ext cx="6220929" cy="2890353"/>
            <a:chOff x="0" y="0"/>
            <a:chExt cx="8294572" cy="385380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8294572" cy="304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>
                  <a:solidFill>
                    <a:srgbClr val="F6F6F6"/>
                  </a:solidFill>
                  <a:latin typeface="Montserrat Semi-Bold"/>
                </a:rPr>
                <a:t>CRITERIA FOR CHOOSING BRAND ELEMENTS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209279"/>
              <a:ext cx="8294572" cy="644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1981986" y="2781300"/>
            <a:ext cx="3827183" cy="449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F6F6F6"/>
                </a:solidFill>
                <a:latin typeface="Montserrat Semi-Bold Bold"/>
              </a:rPr>
              <a:t>Memorability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F6F6F6"/>
                </a:solidFill>
                <a:latin typeface="Montserrat Semi-Bold Bold"/>
              </a:rPr>
              <a:t>Meaningfulness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F6F6F6"/>
                </a:solidFill>
                <a:latin typeface="Montserrat Semi-Bold Bold"/>
              </a:rPr>
              <a:t> Likability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F6F6F6"/>
                </a:solidFill>
                <a:latin typeface="Montserrat Semi-Bold Bold"/>
              </a:rPr>
              <a:t>Transferability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F6F6F6"/>
                </a:solidFill>
                <a:latin typeface="Montserrat Semi-Bold Bold"/>
              </a:rPr>
              <a:t> Adaptability</a:t>
            </a:r>
          </a:p>
          <a:p>
            <a:pPr marL="647700" indent="-323850" lvl="1">
              <a:lnSpc>
                <a:spcPts val="6000"/>
              </a:lnSpc>
              <a:buFont typeface="Arial"/>
              <a:buChar char="•"/>
            </a:pPr>
            <a:r>
              <a:rPr lang="en-US" sz="3000">
                <a:solidFill>
                  <a:srgbClr val="F6F6F6"/>
                </a:solidFill>
                <a:latin typeface="Montserrat Semi-Bold Bold"/>
              </a:rPr>
              <a:t>Protectability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98310" cy="10287000"/>
            <a:chOff x="0" y="0"/>
            <a:chExt cx="2637947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637947" cy="3479800"/>
            </a:xfrm>
            <a:custGeom>
              <a:avLst/>
              <a:gdLst/>
              <a:ahLst/>
              <a:cxnLst/>
              <a:rect r="r" b="b" t="t" l="l"/>
              <a:pathLst>
                <a:path h="3479800" w="2637947">
                  <a:moveTo>
                    <a:pt x="0" y="0"/>
                  </a:moveTo>
                  <a:lnTo>
                    <a:pt x="2637947" y="0"/>
                  </a:lnTo>
                  <a:lnTo>
                    <a:pt x="263794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4C6484"/>
            </a:solidFill>
          </p:spPr>
        </p:sp>
      </p:grpSp>
      <p:sp>
        <p:nvSpPr>
          <p:cNvPr name="AutoShape 4" id="4"/>
          <p:cNvSpPr/>
          <p:nvPr/>
        </p:nvSpPr>
        <p:spPr>
          <a:xfrm rot="-5403745">
            <a:off x="15941337" y="8960950"/>
            <a:ext cx="2642571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984" t="48920" r="0" b="0"/>
          <a:stretch>
            <a:fillRect/>
          </a:stretch>
        </p:blipFill>
        <p:spPr>
          <a:xfrm flipH="false" flipV="false" rot="0">
            <a:off x="7089193" y="228997"/>
            <a:ext cx="1597395" cy="15994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596" t="49879" r="0" b="0"/>
          <a:stretch>
            <a:fillRect/>
          </a:stretch>
        </p:blipFill>
        <p:spPr>
          <a:xfrm flipH="false" flipV="false" rot="0">
            <a:off x="6208844" y="-554687"/>
            <a:ext cx="1609552" cy="156937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68181" y="640460"/>
            <a:ext cx="776480" cy="77648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9534579" y="830205"/>
            <a:ext cx="6050961" cy="8626589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3137138"/>
            <a:ext cx="6313203" cy="2603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00"/>
              </a:lnSpc>
            </a:pPr>
            <a:r>
              <a:rPr lang="en-US" sz="8000">
                <a:solidFill>
                  <a:srgbClr val="F2F2F2"/>
                </a:solidFill>
                <a:latin typeface="Montserrat Semi-Bold"/>
              </a:rPr>
              <a:t>MICHELIN MAN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10800000">
            <a:off x="-491946" y="1628736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-10800000">
            <a:off x="14987881" y="1619211"/>
            <a:ext cx="3948343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039433" y="3086658"/>
            <a:ext cx="8219867" cy="650022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59632" y="4603536"/>
            <a:ext cx="5700605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655758" y="981075"/>
            <a:ext cx="10976485" cy="162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4C6484"/>
                </a:solidFill>
                <a:latin typeface="Montserrat Semi-Bold"/>
              </a:rPr>
              <a:t>THE SCIENCE OF BRANDING 4-1</a:t>
            </a:r>
          </a:p>
          <a:p>
            <a:pPr algn="ctr">
              <a:lnSpc>
                <a:spcPts val="6500"/>
              </a:lnSpc>
            </a:pPr>
            <a:r>
              <a:rPr lang="en-US" sz="5000">
                <a:solidFill>
                  <a:srgbClr val="4C6484"/>
                </a:solidFill>
                <a:latin typeface="Arimo"/>
              </a:rPr>
              <a:t>Counterfeit Business Is Booming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-5401966">
            <a:off x="6504037" y="2647339"/>
            <a:ext cx="5304202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553301" y="5481567"/>
            <a:ext cx="3119702" cy="4419578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1226026"/>
            <a:ext cx="7049201" cy="39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4C6484"/>
                </a:solidFill>
                <a:latin typeface="Montserrat Semi-Bold"/>
              </a:rPr>
              <a:t>OPTIONS AND TACTICS FOR BRAND ELEMENTS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42354" y="1966301"/>
            <a:ext cx="2710837" cy="685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3000">
                <a:solidFill>
                  <a:srgbClr val="4C6484"/>
                </a:solidFill>
                <a:latin typeface="Montserrat Semi-Bold Bold"/>
              </a:rPr>
              <a:t>Brand Names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24601" y="3902268"/>
            <a:ext cx="7034699" cy="432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39749" indent="-269875" lvl="1">
              <a:lnSpc>
                <a:spcPts val="4999"/>
              </a:lnSpc>
              <a:buFont typeface="Arial"/>
              <a:buChar char="•"/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Naming Guidelines</a:t>
            </a:r>
          </a:p>
          <a:p>
            <a:pPr marL="539749" indent="-269875" lvl="1">
              <a:lnSpc>
                <a:spcPts val="4999"/>
              </a:lnSpc>
              <a:buFont typeface="Arial"/>
              <a:buChar char="•"/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Brand Awareness.</a:t>
            </a:r>
          </a:p>
          <a:p>
            <a:pPr marL="539749" indent="-269875" lvl="1">
              <a:lnSpc>
                <a:spcPts val="4999"/>
              </a:lnSpc>
              <a:buFont typeface="Arial"/>
              <a:buChar char="•"/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Simplicity and Ease of Pronunciation</a:t>
            </a:r>
          </a:p>
          <a:p>
            <a:pPr>
              <a:lnSpc>
                <a:spcPts val="4999"/>
              </a:lnSpc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      and Spelling.</a:t>
            </a:r>
          </a:p>
          <a:p>
            <a:pPr marL="539749" indent="-269875" lvl="1">
              <a:lnSpc>
                <a:spcPts val="4999"/>
              </a:lnSpc>
              <a:buFont typeface="Arial"/>
              <a:buChar char="•"/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Familiarity and Meaningfulness.</a:t>
            </a:r>
          </a:p>
          <a:p>
            <a:pPr marL="539749" indent="-269875" lvl="1">
              <a:lnSpc>
                <a:spcPts val="4999"/>
              </a:lnSpc>
              <a:buFont typeface="Arial"/>
              <a:buChar char="•"/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Differentiated, Distinctive, and Unique.</a:t>
            </a:r>
          </a:p>
          <a:p>
            <a:pPr marL="539749" indent="-269875" lvl="1">
              <a:lnSpc>
                <a:spcPts val="4999"/>
              </a:lnSpc>
              <a:buFont typeface="Arial"/>
              <a:buChar char="•"/>
            </a:pPr>
            <a:r>
              <a:rPr lang="en-US" sz="2499">
                <a:solidFill>
                  <a:srgbClr val="4C6484"/>
                </a:solidFill>
                <a:latin typeface="Montserrat Semi-Bold Bold"/>
              </a:rPr>
              <a:t>Brand Associations.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798310" cy="10287000"/>
            <a:chOff x="0" y="0"/>
            <a:chExt cx="2637947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637947" cy="3479800"/>
            </a:xfrm>
            <a:custGeom>
              <a:avLst/>
              <a:gdLst/>
              <a:ahLst/>
              <a:cxnLst/>
              <a:rect r="r" b="b" t="t" l="l"/>
              <a:pathLst>
                <a:path h="3479800" w="2637947">
                  <a:moveTo>
                    <a:pt x="0" y="0"/>
                  </a:moveTo>
                  <a:lnTo>
                    <a:pt x="2637947" y="0"/>
                  </a:lnTo>
                  <a:lnTo>
                    <a:pt x="263794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4C6484"/>
            </a:solidFill>
          </p:spPr>
        </p:sp>
      </p:grpSp>
      <p:sp>
        <p:nvSpPr>
          <p:cNvPr name="AutoShape 4" id="4"/>
          <p:cNvSpPr/>
          <p:nvPr/>
        </p:nvSpPr>
        <p:spPr>
          <a:xfrm rot="-5403745">
            <a:off x="15941337" y="8960950"/>
            <a:ext cx="2642571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984" t="48920" r="0" b="0"/>
          <a:stretch>
            <a:fillRect/>
          </a:stretch>
        </p:blipFill>
        <p:spPr>
          <a:xfrm flipH="false" flipV="false" rot="0">
            <a:off x="7089193" y="228997"/>
            <a:ext cx="1597395" cy="15994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8596" t="49879" r="0" b="0"/>
          <a:stretch>
            <a:fillRect/>
          </a:stretch>
        </p:blipFill>
        <p:spPr>
          <a:xfrm flipH="false" flipV="false" rot="0">
            <a:off x="6208844" y="-554687"/>
            <a:ext cx="1609552" cy="156937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68181" y="640460"/>
            <a:ext cx="776480" cy="77648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9813055" y="379891"/>
            <a:ext cx="6641280" cy="952721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9896" y="6172200"/>
            <a:ext cx="4411066" cy="41148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8700" y="2111719"/>
            <a:ext cx="6313203" cy="360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9"/>
              </a:lnSpc>
            </a:pPr>
            <a:r>
              <a:rPr lang="en-US" sz="5499">
                <a:solidFill>
                  <a:srgbClr val="F2F2F2"/>
                </a:solidFill>
                <a:latin typeface="Montserrat Semi-Bold"/>
              </a:rPr>
              <a:t>FIGURE 4-5</a:t>
            </a:r>
          </a:p>
          <a:p>
            <a:pPr>
              <a:lnSpc>
                <a:spcPts val="7149"/>
              </a:lnSpc>
            </a:pPr>
            <a:r>
              <a:rPr lang="en-US" sz="5499">
                <a:solidFill>
                  <a:srgbClr val="F2F2F2"/>
                </a:solidFill>
                <a:latin typeface="Arimo"/>
              </a:rPr>
              <a:t>Brand Name Linguistic</a:t>
            </a:r>
          </a:p>
          <a:p>
            <a:pPr>
              <a:lnSpc>
                <a:spcPts val="7149"/>
              </a:lnSpc>
            </a:pPr>
            <a:r>
              <a:rPr lang="en-US" sz="5499">
                <a:solidFill>
                  <a:srgbClr val="F2F2F2"/>
                </a:solidFill>
                <a:latin typeface="Arimo"/>
              </a:rPr>
              <a:t>Characteristics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111468" y="4178840"/>
            <a:ext cx="5869095" cy="6078324"/>
            <a:chOff x="0" y="0"/>
            <a:chExt cx="7825461" cy="810443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2019" t="0" r="13608" b="0"/>
            <a:stretch>
              <a:fillRect/>
            </a:stretch>
          </p:blipFill>
          <p:spPr>
            <a:xfrm>
              <a:off x="0" y="0"/>
              <a:ext cx="7825461" cy="8104432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-5396254">
            <a:off x="108923" y="9353803"/>
            <a:ext cx="1856860" cy="0"/>
          </a:xfrm>
          <a:prstGeom prst="line">
            <a:avLst/>
          </a:prstGeom>
          <a:ln cap="rnd" w="9525">
            <a:solidFill>
              <a:srgbClr val="A6A6A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10480961" y="2489393"/>
            <a:ext cx="6390099" cy="7066242"/>
            <a:chOff x="0" y="0"/>
            <a:chExt cx="8520132" cy="942165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8520132" cy="9421656"/>
              <a:chOff x="0" y="0"/>
              <a:chExt cx="3668788" cy="4056987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3668788" cy="4056987"/>
              </a:xfrm>
              <a:custGeom>
                <a:avLst/>
                <a:gdLst/>
                <a:ahLst/>
                <a:cxnLst/>
                <a:rect r="r" b="b" t="t" l="l"/>
                <a:pathLst>
                  <a:path h="4056987" w="3668788">
                    <a:moveTo>
                      <a:pt x="3544328" y="4056987"/>
                    </a:moveTo>
                    <a:lnTo>
                      <a:pt x="124460" y="4056987"/>
                    </a:lnTo>
                    <a:cubicBezTo>
                      <a:pt x="55880" y="4056987"/>
                      <a:pt x="0" y="4001107"/>
                      <a:pt x="0" y="39325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544328" y="0"/>
                    </a:lnTo>
                    <a:cubicBezTo>
                      <a:pt x="3612908" y="0"/>
                      <a:pt x="3668788" y="55880"/>
                      <a:pt x="3668788" y="124460"/>
                    </a:cubicBezTo>
                    <a:lnTo>
                      <a:pt x="3668788" y="3932527"/>
                    </a:lnTo>
                    <a:cubicBezTo>
                      <a:pt x="3668788" y="4001107"/>
                      <a:pt x="3612908" y="4056987"/>
                      <a:pt x="3544328" y="4056987"/>
                    </a:cubicBezTo>
                    <a:close/>
                  </a:path>
                </a:pathLst>
              </a:custGeom>
              <a:solidFill>
                <a:srgbClr val="4C648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321787" y="24094"/>
              <a:ext cx="7876559" cy="6542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08777" indent="-304389" lvl="1">
                <a:lnSpc>
                  <a:spcPts val="5639"/>
                </a:lnSpc>
                <a:buFont typeface="Arial"/>
                <a:buChar char="•"/>
              </a:pPr>
              <a:r>
                <a:rPr lang="en-US" sz="2819">
                  <a:solidFill>
                    <a:srgbClr val="FFFFFF"/>
                  </a:solidFill>
                  <a:latin typeface="Mont Bold"/>
                </a:rPr>
                <a:t>Define objectives.</a:t>
              </a:r>
            </a:p>
            <a:p>
              <a:pPr marL="608777" indent="-304389" lvl="1">
                <a:lnSpc>
                  <a:spcPts val="5639"/>
                </a:lnSpc>
                <a:buFont typeface="Arial"/>
                <a:buChar char="•"/>
              </a:pPr>
              <a:r>
                <a:rPr lang="en-US" sz="2819">
                  <a:solidFill>
                    <a:srgbClr val="FFFFFF"/>
                  </a:solidFill>
                  <a:latin typeface="Mont Bold"/>
                </a:rPr>
                <a:t>Generate names</a:t>
              </a:r>
            </a:p>
            <a:p>
              <a:pPr marL="608777" indent="-304389" lvl="1">
                <a:lnSpc>
                  <a:spcPts val="5639"/>
                </a:lnSpc>
                <a:buFont typeface="Arial"/>
                <a:buChar char="•"/>
              </a:pPr>
              <a:r>
                <a:rPr lang="en-US" sz="2819">
                  <a:solidFill>
                    <a:srgbClr val="FFFFFF"/>
                  </a:solidFill>
                  <a:latin typeface="Mont Bold"/>
                </a:rPr>
                <a:t>Screen initial candidates.</a:t>
              </a:r>
            </a:p>
            <a:p>
              <a:pPr marL="608777" indent="-304389" lvl="1">
                <a:lnSpc>
                  <a:spcPts val="5639"/>
                </a:lnSpc>
                <a:buFont typeface="Arial"/>
                <a:buChar char="•"/>
              </a:pPr>
              <a:r>
                <a:rPr lang="en-US" sz="2819">
                  <a:solidFill>
                    <a:srgbClr val="FFFFFF"/>
                  </a:solidFill>
                  <a:latin typeface="Mont Bold"/>
                </a:rPr>
                <a:t>Study candidate names.</a:t>
              </a:r>
            </a:p>
            <a:p>
              <a:pPr marL="608777" indent="-304389" lvl="1">
                <a:lnSpc>
                  <a:spcPts val="5639"/>
                </a:lnSpc>
                <a:buFont typeface="Arial"/>
                <a:buChar char="•"/>
              </a:pPr>
              <a:r>
                <a:rPr lang="en-US" sz="2819">
                  <a:solidFill>
                    <a:srgbClr val="FFFFFF"/>
                  </a:solidFill>
                  <a:latin typeface="Mont Bold"/>
                </a:rPr>
                <a:t>Research the final candidates.</a:t>
              </a:r>
            </a:p>
            <a:p>
              <a:pPr marL="608777" indent="-304389" lvl="1">
                <a:lnSpc>
                  <a:spcPts val="5639"/>
                </a:lnSpc>
                <a:buFont typeface="Arial"/>
                <a:buChar char="•"/>
              </a:pPr>
              <a:r>
                <a:rPr lang="en-US" sz="2819">
                  <a:solidFill>
                    <a:srgbClr val="FFFFFF"/>
                  </a:solidFill>
                  <a:latin typeface="Mont Bold"/>
                </a:rPr>
                <a:t>Select the final name.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53437" y="-1247813"/>
            <a:ext cx="776480" cy="77648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1028700" y="962025"/>
            <a:ext cx="7384144" cy="2593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399"/>
              </a:lnSpc>
            </a:pPr>
            <a:r>
              <a:rPr lang="en-US" sz="7999">
                <a:solidFill>
                  <a:srgbClr val="4C6484"/>
                </a:solidFill>
                <a:latin typeface="Montserrat Semi-Bold"/>
              </a:rPr>
              <a:t>Naming Procedures.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554" y="5979772"/>
            <a:ext cx="1823147" cy="2228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99"/>
              </a:lnSpc>
            </a:pPr>
            <a:r>
              <a:rPr lang="en-US" sz="12999">
                <a:solidFill>
                  <a:srgbClr val="737373">
                    <a:alpha val="29804"/>
                  </a:srgbClr>
                </a:solidFill>
                <a:latin typeface="Montserrat Semi-Bo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DAE484k83qQ</dc:identifier>
  <dcterms:modified xsi:type="dcterms:W3CDTF">2011-08-01T06:04:30Z</dcterms:modified>
  <cp:revision>1</cp:revision>
  <dc:title>Choosing Brand Elements to Build Brand Equity</dc:title>
</cp:coreProperties>
</file>