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00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360040"/>
          </a:xfrm>
        </p:spPr>
        <p:txBody>
          <a:bodyPr>
            <a:normAutofit fontScale="90000"/>
          </a:bodyPr>
          <a:lstStyle/>
          <a:p>
            <a:r>
              <a:rPr lang="kk-KZ" sz="1600" dirty="0" smtClean="0"/>
              <a:t>6- лекция.</a:t>
            </a:r>
            <a:r>
              <a:rPr lang="ru-RU" sz="1400" b="1" dirty="0" err="1" smtClean="0"/>
              <a:t>Соғыстан кейінгі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жылдардағы Қазақстан </a:t>
            </a:r>
            <a:r>
              <a:rPr lang="ru-RU" sz="1400" b="1" dirty="0" smtClean="0"/>
              <a:t>(1946 – 1970 </a:t>
            </a:r>
            <a:r>
              <a:rPr lang="ru-RU" sz="1400" b="1" dirty="0" err="1" smtClean="0"/>
              <a:t>жж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76672"/>
            <a:ext cx="8280920" cy="5976664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1600" dirty="0" smtClean="0"/>
              <a:t>1</a:t>
            </a:r>
            <a:r>
              <a:rPr lang="ru-RU" sz="2900" dirty="0" smtClean="0"/>
              <a:t>. </a:t>
            </a:r>
            <a:r>
              <a:rPr lang="ru-RU" sz="3400" dirty="0" err="1" smtClean="0"/>
              <a:t>Қоғамдық-саяси және мәдени өмірдегі өзгерістер</a:t>
            </a:r>
            <a:endParaRPr lang="ru-RU" sz="3400" dirty="0" smtClean="0"/>
          </a:p>
          <a:p>
            <a:pPr algn="just"/>
            <a:r>
              <a:rPr lang="ru-RU" sz="3400" dirty="0" smtClean="0"/>
              <a:t>2. </a:t>
            </a:r>
            <a:r>
              <a:rPr lang="ru-RU" sz="3400" dirty="0" err="1" smtClean="0"/>
              <a:t>Халық шаруашылығын дамытудағы сәтсіз реформалар</a:t>
            </a:r>
            <a:endParaRPr lang="ru-RU" sz="3400" dirty="0" smtClean="0"/>
          </a:p>
          <a:p>
            <a:pPr algn="just"/>
            <a:r>
              <a:rPr lang="ru-RU" sz="3400" dirty="0" err="1" smtClean="0"/>
              <a:t>Қоғамдық-саяси жүйеде </a:t>
            </a:r>
            <a:r>
              <a:rPr lang="ru-RU" sz="3400" dirty="0" smtClean="0"/>
              <a:t>20 </a:t>
            </a:r>
            <a:r>
              <a:rPr lang="ru-RU" sz="3400" dirty="0" err="1" smtClean="0"/>
              <a:t>жылдардың ортасында</a:t>
            </a:r>
            <a:r>
              <a:rPr lang="ru-RU" sz="3400" dirty="0" smtClean="0"/>
              <a:t> </a:t>
            </a:r>
            <a:r>
              <a:rPr lang="ru-RU" sz="3400" dirty="0" err="1" smtClean="0"/>
              <a:t>орныққан қатаң әкімшіл-әміршілдік жүйе </a:t>
            </a:r>
            <a:r>
              <a:rPr lang="ru-RU" sz="3400" dirty="0" smtClean="0"/>
              <a:t>ХХ </a:t>
            </a:r>
            <a:r>
              <a:rPr lang="ru-RU" sz="3400" dirty="0" err="1" smtClean="0"/>
              <a:t>ғ</a:t>
            </a:r>
            <a:r>
              <a:rPr lang="ru-RU" sz="3400" dirty="0" smtClean="0"/>
              <a:t>. 40–50 </a:t>
            </a:r>
            <a:r>
              <a:rPr lang="ru-RU" sz="3400" dirty="0" err="1" smtClean="0"/>
              <a:t>жылдары</a:t>
            </a:r>
            <a:r>
              <a:rPr lang="ru-RU" sz="3400" dirty="0" smtClean="0"/>
              <a:t> </a:t>
            </a:r>
            <a:r>
              <a:rPr lang="ru-RU" sz="3400" dirty="0" err="1" smtClean="0"/>
              <a:t>шарықтай түсті</a:t>
            </a:r>
            <a:r>
              <a:rPr lang="ru-RU" sz="3400" dirty="0" smtClean="0"/>
              <a:t>. </a:t>
            </a:r>
            <a:r>
              <a:rPr lang="ru-RU" sz="3400" dirty="0" err="1" smtClean="0"/>
              <a:t>Бұл қоғамдық-саяси өмірдің барлық саласынан</a:t>
            </a:r>
            <a:r>
              <a:rPr lang="ru-RU" sz="3400" dirty="0" smtClean="0"/>
              <a:t> </a:t>
            </a:r>
            <a:r>
              <a:rPr lang="ru-RU" sz="3400" dirty="0" err="1" smtClean="0"/>
              <a:t>көрініс апты</a:t>
            </a:r>
            <a:r>
              <a:rPr lang="ru-RU" sz="3400" dirty="0" smtClean="0"/>
              <a:t>. </a:t>
            </a:r>
            <a:r>
              <a:rPr lang="ru-RU" sz="3400" dirty="0" err="1" smtClean="0"/>
              <a:t>Адамның табиғи құқығын шектеу</a:t>
            </a:r>
            <a:r>
              <a:rPr lang="ru-RU" sz="3400" dirty="0" smtClean="0"/>
              <a:t>, </a:t>
            </a:r>
            <a:r>
              <a:rPr lang="ru-RU" sz="3400" dirty="0" err="1" smtClean="0"/>
              <a:t>ұлттық мүддені ескермеу</a:t>
            </a:r>
            <a:r>
              <a:rPr lang="ru-RU" sz="3400" dirty="0" smtClean="0"/>
              <a:t>, </a:t>
            </a:r>
            <a:r>
              <a:rPr lang="ru-RU" sz="3400" dirty="0" err="1" smtClean="0"/>
              <a:t>мемлекеттік</a:t>
            </a:r>
            <a:r>
              <a:rPr lang="ru-RU" sz="3400" dirty="0" smtClean="0"/>
              <a:t> </a:t>
            </a:r>
            <a:r>
              <a:rPr lang="ru-RU" sz="3400" dirty="0" err="1" smtClean="0"/>
              <a:t>басқару жүйесіне ықпал жасау</a:t>
            </a:r>
            <a:r>
              <a:rPr lang="ru-RU" sz="3400" dirty="0" smtClean="0"/>
              <a:t> </a:t>
            </a:r>
            <a:r>
              <a:rPr lang="ru-RU" sz="3400" dirty="0" err="1" smtClean="0"/>
              <a:t>сияқты олқылықтардың шегі</a:t>
            </a:r>
            <a:r>
              <a:rPr lang="ru-RU" sz="3400" dirty="0" smtClean="0"/>
              <a:t> </a:t>
            </a:r>
            <a:r>
              <a:rPr lang="ru-RU" sz="3400" dirty="0" err="1" smtClean="0"/>
              <a:t>болмады</a:t>
            </a:r>
            <a:r>
              <a:rPr lang="ru-RU" sz="3400" dirty="0" smtClean="0"/>
              <a:t>. </a:t>
            </a:r>
            <a:r>
              <a:rPr lang="ru-RU" sz="3400" dirty="0" err="1" smtClean="0"/>
              <a:t>Қоғамдық-саяси және мәдени өмір орталықтан басқарып отырған Коммунистік</a:t>
            </a:r>
            <a:r>
              <a:rPr lang="ru-RU" sz="3400" dirty="0" smtClean="0"/>
              <a:t> </a:t>
            </a:r>
            <a:r>
              <a:rPr lang="ru-RU" sz="3400" dirty="0" err="1" smtClean="0"/>
              <a:t>партияның қатаң бақылауына алынды</a:t>
            </a:r>
            <a:r>
              <a:rPr lang="ru-RU" sz="3400" dirty="0" smtClean="0"/>
              <a:t>. </a:t>
            </a:r>
            <a:r>
              <a:rPr lang="ru-RU" sz="3400" dirty="0" err="1" smtClean="0"/>
              <a:t>Сталиннің жеке</a:t>
            </a:r>
            <a:r>
              <a:rPr lang="ru-RU" sz="3400" dirty="0" smtClean="0"/>
              <a:t> </a:t>
            </a:r>
            <a:r>
              <a:rPr lang="ru-RU" sz="3400" dirty="0" err="1" smtClean="0"/>
              <a:t>басына</a:t>
            </a:r>
            <a:r>
              <a:rPr lang="ru-RU" sz="3400" dirty="0" smtClean="0"/>
              <a:t> </a:t>
            </a:r>
            <a:r>
              <a:rPr lang="ru-RU" sz="3400" dirty="0" err="1" smtClean="0"/>
              <a:t>табыну</a:t>
            </a:r>
            <a:r>
              <a:rPr lang="ru-RU" sz="3400" dirty="0" smtClean="0"/>
              <a:t> </a:t>
            </a:r>
            <a:r>
              <a:rPr lang="ru-RU" sz="3400" dirty="0" err="1" smtClean="0"/>
              <a:t>қоғамдық өмірде берік</a:t>
            </a:r>
            <a:r>
              <a:rPr lang="ru-RU" sz="3400" dirty="0" smtClean="0"/>
              <a:t> </a:t>
            </a:r>
            <a:r>
              <a:rPr lang="ru-RU" sz="3400" dirty="0" err="1" smtClean="0"/>
              <a:t>орын</a:t>
            </a:r>
            <a:r>
              <a:rPr lang="ru-RU" sz="3400" dirty="0" smtClean="0"/>
              <a:t> </a:t>
            </a:r>
            <a:r>
              <a:rPr lang="ru-RU" sz="3400" dirty="0" err="1" smtClean="0"/>
              <a:t>алды</a:t>
            </a:r>
            <a:r>
              <a:rPr lang="ru-RU" sz="3400" dirty="0" smtClean="0"/>
              <a:t>. </a:t>
            </a:r>
            <a:r>
              <a:rPr lang="ru-RU" sz="3400" dirty="0" err="1" smtClean="0"/>
              <a:t>Үкімет басшылары</a:t>
            </a:r>
            <a:r>
              <a:rPr lang="ru-RU" sz="3400" dirty="0" smtClean="0"/>
              <a:t> </a:t>
            </a:r>
            <a:r>
              <a:rPr lang="ru-RU" sz="3400" dirty="0" err="1" smtClean="0"/>
              <a:t>түрлі желеулермен</a:t>
            </a:r>
            <a:r>
              <a:rPr lang="ru-RU" sz="3400" dirty="0" smtClean="0"/>
              <a:t> </a:t>
            </a:r>
            <a:r>
              <a:rPr lang="ru-RU" sz="3400" dirty="0" err="1" smtClean="0"/>
              <a:t>заңдылықтарды өрескел бұзып, мемлекеттік</a:t>
            </a:r>
            <a:r>
              <a:rPr lang="ru-RU" sz="3400" dirty="0" smtClean="0"/>
              <a:t> </a:t>
            </a:r>
            <a:r>
              <a:rPr lang="ru-RU" sz="3400" dirty="0" err="1" smtClean="0"/>
              <a:t>билікті</a:t>
            </a:r>
            <a:r>
              <a:rPr lang="ru-RU" sz="3400" dirty="0" smtClean="0"/>
              <a:t> </a:t>
            </a:r>
            <a:r>
              <a:rPr lang="ru-RU" sz="3400" dirty="0" err="1" smtClean="0"/>
              <a:t>теріс</a:t>
            </a:r>
            <a:r>
              <a:rPr lang="ru-RU" sz="3400" dirty="0" smtClean="0"/>
              <a:t> </a:t>
            </a:r>
            <a:r>
              <a:rPr lang="ru-RU" sz="3400" dirty="0" err="1" smtClean="0"/>
              <a:t>қолданып жатты</a:t>
            </a:r>
            <a:r>
              <a:rPr lang="ru-RU" sz="3400" dirty="0" smtClean="0"/>
              <a:t>.</a:t>
            </a:r>
          </a:p>
          <a:p>
            <a:pPr algn="just"/>
            <a:r>
              <a:rPr lang="ru-RU" sz="3400" dirty="0" err="1" smtClean="0"/>
              <a:t>Қазақстанда талантты</a:t>
            </a:r>
            <a:r>
              <a:rPr lang="ru-RU" sz="3400" dirty="0" smtClean="0"/>
              <a:t> </a:t>
            </a:r>
            <a:r>
              <a:rPr lang="ru-RU" sz="3400" dirty="0" err="1" smtClean="0"/>
              <a:t>тарихшы</a:t>
            </a:r>
            <a:r>
              <a:rPr lang="ru-RU" sz="3400" dirty="0" smtClean="0"/>
              <a:t> </a:t>
            </a:r>
            <a:r>
              <a:rPr lang="ru-RU" sz="3400" dirty="0" err="1" smtClean="0"/>
              <a:t>“Бекмахановтың ісі</a:t>
            </a:r>
            <a:r>
              <a:rPr lang="ru-RU" sz="3400" dirty="0" smtClean="0"/>
              <a:t>” </a:t>
            </a:r>
            <a:r>
              <a:rPr lang="ru-RU" sz="3400" dirty="0" err="1" smtClean="0"/>
              <a:t>ұйымдастырылды.</a:t>
            </a:r>
            <a:r>
              <a:rPr lang="ru-RU" sz="3400" dirty="0" smtClean="0"/>
              <a:t> </a:t>
            </a:r>
            <a:r>
              <a:rPr lang="ru-RU" sz="3400" dirty="0" err="1" smtClean="0"/>
              <a:t>Е.Бекмаханов</a:t>
            </a:r>
            <a:r>
              <a:rPr lang="ru-RU" sz="3400" dirty="0" smtClean="0"/>
              <a:t> </a:t>
            </a:r>
            <a:r>
              <a:rPr lang="ru-RU" sz="3400" dirty="0" err="1" smtClean="0"/>
              <a:t>соғыс жылдары</a:t>
            </a:r>
            <a:r>
              <a:rPr lang="ru-RU" sz="3400" dirty="0" smtClean="0"/>
              <a:t> А.П.Кучкин, А.М. Панкратова, Б.Д. Греков, Н.М. Дружинин </a:t>
            </a:r>
            <a:r>
              <a:rPr lang="ru-RU" sz="3400" dirty="0" err="1" smtClean="0"/>
              <a:t>және тағы басқа кеңес тарихшыларымен</a:t>
            </a:r>
            <a:r>
              <a:rPr lang="ru-RU" sz="3400" dirty="0" smtClean="0"/>
              <a:t> </a:t>
            </a:r>
            <a:r>
              <a:rPr lang="ru-RU" sz="3400" dirty="0" err="1" smtClean="0"/>
              <a:t>бірлесіп</a:t>
            </a:r>
            <a:r>
              <a:rPr lang="ru-RU" sz="3400" dirty="0" smtClean="0"/>
              <a:t> </a:t>
            </a:r>
            <a:r>
              <a:rPr lang="ru-RU" sz="3400" dirty="0" err="1" smtClean="0"/>
              <a:t>Қазақ </a:t>
            </a:r>
            <a:r>
              <a:rPr lang="ru-RU" sz="3400" dirty="0" smtClean="0"/>
              <a:t>КСР </a:t>
            </a:r>
            <a:r>
              <a:rPr lang="ru-RU" sz="3400" dirty="0" err="1" smtClean="0"/>
              <a:t>тарихын</a:t>
            </a:r>
            <a:r>
              <a:rPr lang="ru-RU" sz="3400" dirty="0" smtClean="0"/>
              <a:t> </a:t>
            </a:r>
            <a:r>
              <a:rPr lang="ru-RU" sz="3400" dirty="0" err="1" smtClean="0"/>
              <a:t>даярлаған болатын</a:t>
            </a:r>
            <a:r>
              <a:rPr lang="ru-RU" sz="3400" dirty="0" smtClean="0"/>
              <a:t>. </a:t>
            </a:r>
            <a:r>
              <a:rPr lang="ru-RU" sz="3400" dirty="0" err="1" smtClean="0"/>
              <a:t>Кітап</a:t>
            </a:r>
            <a:r>
              <a:rPr lang="ru-RU" sz="3400" dirty="0" smtClean="0"/>
              <a:t> 1943 </a:t>
            </a:r>
            <a:r>
              <a:rPr lang="ru-RU" sz="3400" dirty="0" err="1" smtClean="0"/>
              <a:t>жылы</a:t>
            </a:r>
            <a:r>
              <a:rPr lang="ru-RU" sz="3400" dirty="0" smtClean="0"/>
              <a:t> </a:t>
            </a:r>
            <a:r>
              <a:rPr lang="ru-RU" sz="3400" dirty="0" err="1" smtClean="0"/>
              <a:t>баспадан</a:t>
            </a:r>
            <a:r>
              <a:rPr lang="ru-RU" sz="3400" dirty="0" smtClean="0"/>
              <a:t> </a:t>
            </a:r>
            <a:r>
              <a:rPr lang="ru-RU" sz="3400" dirty="0" err="1" smtClean="0"/>
              <a:t>жарық көрді</a:t>
            </a:r>
            <a:r>
              <a:rPr lang="ru-RU" sz="3400" dirty="0" smtClean="0"/>
              <a:t>. </a:t>
            </a:r>
            <a:r>
              <a:rPr lang="ru-RU" sz="3400" dirty="0" err="1" smtClean="0"/>
              <a:t>Алғашқыда еңбек жоғары бағаланғанына қарамастан, көп ұзамай сынға алынып</a:t>
            </a:r>
            <a:r>
              <a:rPr lang="ru-RU" sz="3400" dirty="0" smtClean="0"/>
              <a:t>, </a:t>
            </a:r>
            <a:r>
              <a:rPr lang="ru-RU" sz="3400" dirty="0" err="1" smtClean="0"/>
              <a:t>әсіресе, кітаптағы ұлт-азаттық көтерілістерге берілген</a:t>
            </a:r>
            <a:r>
              <a:rPr lang="ru-RU" sz="3400" dirty="0" smtClean="0"/>
              <a:t> </a:t>
            </a:r>
            <a:r>
              <a:rPr lang="ru-RU" sz="3400" dirty="0" err="1" smtClean="0"/>
              <a:t>баға қызу айтыс</a:t>
            </a:r>
            <a:r>
              <a:rPr lang="ru-RU" sz="3400" dirty="0" smtClean="0"/>
              <a:t> </a:t>
            </a:r>
            <a:r>
              <a:rPr lang="ru-RU" sz="3400" dirty="0" err="1" smtClean="0"/>
              <a:t>тудырды</a:t>
            </a:r>
            <a:r>
              <a:rPr lang="ru-RU" sz="3400" dirty="0" smtClean="0"/>
              <a:t>. </a:t>
            </a:r>
            <a:r>
              <a:rPr lang="ru-RU" sz="3400" dirty="0" err="1" smtClean="0"/>
              <a:t>Е.Бекмахановтың </a:t>
            </a:r>
            <a:r>
              <a:rPr lang="ru-RU" sz="3400" dirty="0" smtClean="0"/>
              <a:t>1947 </a:t>
            </a:r>
            <a:r>
              <a:rPr lang="ru-RU" sz="3400" dirty="0" err="1" smtClean="0"/>
              <a:t>жылы</a:t>
            </a:r>
            <a:r>
              <a:rPr lang="ru-RU" sz="3400" dirty="0" smtClean="0"/>
              <a:t> </a:t>
            </a:r>
            <a:r>
              <a:rPr lang="ru-RU" sz="3400" dirty="0" err="1" smtClean="0"/>
              <a:t>жарық көрген </a:t>
            </a:r>
            <a:r>
              <a:rPr lang="ru-RU" sz="3400" dirty="0" smtClean="0"/>
              <a:t>“</a:t>
            </a:r>
            <a:r>
              <a:rPr lang="ru-RU" sz="3400" dirty="0" err="1" smtClean="0"/>
              <a:t>Қазақстан</a:t>
            </a:r>
            <a:r>
              <a:rPr lang="ru-RU" sz="3400" dirty="0" smtClean="0"/>
              <a:t> </a:t>
            </a:r>
            <a:r>
              <a:rPr lang="en-US" sz="3400" dirty="0" smtClean="0"/>
              <a:t>X</a:t>
            </a:r>
            <a:r>
              <a:rPr lang="ru-RU" sz="3400" dirty="0" smtClean="0"/>
              <a:t>І</a:t>
            </a:r>
            <a:r>
              <a:rPr lang="en-US" sz="3400" dirty="0" smtClean="0"/>
              <a:t>X </a:t>
            </a:r>
            <a:r>
              <a:rPr lang="ru-RU" sz="3400" dirty="0" err="1" smtClean="0"/>
              <a:t>ғасырдың </a:t>
            </a:r>
            <a:r>
              <a:rPr lang="ru-RU" sz="3400" dirty="0" smtClean="0"/>
              <a:t>20-40 </a:t>
            </a:r>
            <a:r>
              <a:rPr lang="ru-RU" sz="3400" dirty="0" err="1" smtClean="0"/>
              <a:t>жылдарында</a:t>
            </a:r>
            <a:r>
              <a:rPr lang="ru-RU" sz="3400" dirty="0" smtClean="0"/>
              <a:t>” </a:t>
            </a:r>
            <a:r>
              <a:rPr lang="ru-RU" sz="3400" dirty="0" err="1" smtClean="0"/>
              <a:t>деген</a:t>
            </a:r>
            <a:r>
              <a:rPr lang="ru-RU" sz="3400" dirty="0" smtClean="0"/>
              <a:t> </a:t>
            </a:r>
            <a:r>
              <a:rPr lang="ru-RU" sz="3400" dirty="0" err="1" smtClean="0"/>
              <a:t>көлемді еңбегі </a:t>
            </a:r>
            <a:r>
              <a:rPr lang="ru-RU" sz="3400" dirty="0" smtClean="0"/>
              <a:t>де </a:t>
            </a:r>
            <a:r>
              <a:rPr lang="ru-RU" sz="3400" dirty="0" err="1" smtClean="0"/>
              <a:t>сынға ұшырады</a:t>
            </a:r>
            <a:r>
              <a:rPr lang="ru-RU" sz="3400" dirty="0" smtClean="0"/>
              <a:t>. 1951 </a:t>
            </a:r>
            <a:r>
              <a:rPr lang="ru-RU" sz="3400" dirty="0" err="1" smtClean="0"/>
              <a:t>жылы</a:t>
            </a:r>
            <a:r>
              <a:rPr lang="ru-RU" sz="3400" dirty="0" smtClean="0"/>
              <a:t> 10 </a:t>
            </a:r>
            <a:r>
              <a:rPr lang="ru-RU" sz="3400" dirty="0" err="1" smtClean="0"/>
              <a:t>сәуірде Қазақстан Компартиясының Орталық Комитеті</a:t>
            </a:r>
            <a:r>
              <a:rPr lang="ru-RU" sz="3400" dirty="0" smtClean="0"/>
              <a:t> “</a:t>
            </a:r>
            <a:r>
              <a:rPr lang="ru-RU" sz="3400" dirty="0" err="1" smtClean="0"/>
              <a:t>Бекмахановтың буржуазиялық-ұлтшылдық көзқарасын айыптады</a:t>
            </a:r>
            <a:r>
              <a:rPr lang="ru-RU" sz="3400" dirty="0" smtClean="0"/>
              <a:t>”. </a:t>
            </a:r>
            <a:r>
              <a:rPr lang="ru-RU" sz="3400" dirty="0" err="1" smtClean="0"/>
              <a:t>Қаулыны жүзеге асыру</a:t>
            </a:r>
            <a:r>
              <a:rPr lang="ru-RU" sz="3400" dirty="0" smtClean="0"/>
              <a:t> </a:t>
            </a:r>
            <a:r>
              <a:rPr lang="ru-RU" sz="3400" dirty="0" err="1" smtClean="0"/>
              <a:t>барысында</a:t>
            </a:r>
            <a:r>
              <a:rPr lang="ru-RU" sz="3400" dirty="0" smtClean="0"/>
              <a:t> </a:t>
            </a:r>
            <a:r>
              <a:rPr lang="ru-RU" sz="3400" dirty="0" err="1" smtClean="0"/>
              <a:t>тарих</a:t>
            </a:r>
            <a:r>
              <a:rPr lang="ru-RU" sz="3400" dirty="0" smtClean="0"/>
              <a:t> </a:t>
            </a:r>
            <a:r>
              <a:rPr lang="ru-RU" sz="3400" dirty="0" err="1" smtClean="0"/>
              <a:t>ғылымдарының докторы</a:t>
            </a:r>
            <a:r>
              <a:rPr lang="ru-RU" sz="3400" dirty="0" smtClean="0"/>
              <a:t> </a:t>
            </a:r>
            <a:r>
              <a:rPr lang="ru-RU" sz="3400" dirty="0" err="1" smtClean="0"/>
              <a:t>Е.Бекмаханов</a:t>
            </a:r>
            <a:r>
              <a:rPr lang="ru-RU" sz="3400" dirty="0" smtClean="0"/>
              <a:t> </a:t>
            </a:r>
            <a:r>
              <a:rPr lang="ru-RU" sz="3400" dirty="0" err="1" smtClean="0"/>
              <a:t>Ғылым академиясындағы қызметінен босатылып</a:t>
            </a:r>
            <a:r>
              <a:rPr lang="ru-RU" sz="3400" dirty="0" smtClean="0"/>
              <a:t>, </a:t>
            </a:r>
            <a:r>
              <a:rPr lang="ru-RU" sz="3400" dirty="0" err="1" smtClean="0"/>
              <a:t>барлық ғылыми атақтарынан айырылып</a:t>
            </a:r>
            <a:r>
              <a:rPr lang="ru-RU" sz="3400" dirty="0" smtClean="0"/>
              <a:t>, 1952 </a:t>
            </a:r>
            <a:r>
              <a:rPr lang="ru-RU" sz="3400" dirty="0" err="1" smtClean="0"/>
              <a:t>жылы</a:t>
            </a:r>
            <a:r>
              <a:rPr lang="ru-RU" sz="3400" dirty="0" smtClean="0"/>
              <a:t> 4-желтоқсанда 25 </a:t>
            </a:r>
            <a:r>
              <a:rPr lang="ru-RU" sz="3400" dirty="0" err="1" smtClean="0"/>
              <a:t>жылға сотталды</a:t>
            </a:r>
            <a:r>
              <a:rPr lang="ru-RU" sz="3400" dirty="0" smtClean="0"/>
              <a:t>. </a:t>
            </a:r>
            <a:r>
              <a:rPr lang="ru-RU" sz="3400" dirty="0" err="1" smtClean="0"/>
              <a:t>Бекмахановпен</a:t>
            </a:r>
            <a:r>
              <a:rPr lang="ru-RU" sz="3400" dirty="0" smtClean="0"/>
              <a:t> </a:t>
            </a:r>
            <a:r>
              <a:rPr lang="ru-RU" sz="3400" dirty="0" err="1" smtClean="0"/>
              <a:t>қатар көрнекті қоғамтану ғалымдары А.Жұбанов, Х.Жұмалиев, Б.Шалабаев</a:t>
            </a:r>
            <a:r>
              <a:rPr lang="ru-RU" sz="3400" dirty="0" smtClean="0"/>
              <a:t>, </a:t>
            </a:r>
            <a:r>
              <a:rPr lang="ru-RU" sz="3400" dirty="0" err="1" smtClean="0"/>
              <a:t>Б.Сүлейменов, Е.Смайлов</a:t>
            </a:r>
            <a:r>
              <a:rPr lang="ru-RU" sz="3400" dirty="0" smtClean="0"/>
              <a:t>, </a:t>
            </a:r>
            <a:r>
              <a:rPr lang="ru-RU" sz="3400" dirty="0" err="1" smtClean="0"/>
              <a:t>жазушы</a:t>
            </a:r>
            <a:r>
              <a:rPr lang="ru-RU" sz="3400" dirty="0" smtClean="0"/>
              <a:t> Ю.Домбровский </a:t>
            </a:r>
            <a:r>
              <a:rPr lang="ru-RU" sz="3400" dirty="0" err="1" smtClean="0"/>
              <a:t>осындай</a:t>
            </a:r>
            <a:r>
              <a:rPr lang="ru-RU" sz="3400" dirty="0" smtClean="0"/>
              <a:t> </a:t>
            </a:r>
            <a:r>
              <a:rPr lang="ru-RU" sz="3400" dirty="0" err="1" smtClean="0"/>
              <a:t>жалған айыптармен</a:t>
            </a:r>
            <a:r>
              <a:rPr lang="ru-RU" sz="3400" dirty="0" smtClean="0"/>
              <a:t> </a:t>
            </a:r>
            <a:r>
              <a:rPr lang="ru-RU" sz="3400" dirty="0" err="1" smtClean="0"/>
              <a:t>жазаланып</a:t>
            </a:r>
            <a:r>
              <a:rPr lang="ru-RU" sz="3400" dirty="0" smtClean="0"/>
              <a:t>, </a:t>
            </a:r>
            <a:r>
              <a:rPr lang="ru-RU" sz="3400" dirty="0" err="1" smtClean="0"/>
              <a:t>сондай-ақ </a:t>
            </a:r>
            <a:r>
              <a:rPr lang="ru-RU" sz="3400" dirty="0" smtClean="0"/>
              <a:t>Ә.</a:t>
            </a:r>
            <a:r>
              <a:rPr lang="ru-RU" sz="3400" dirty="0" err="1" smtClean="0"/>
              <a:t>Марғұлан</a:t>
            </a:r>
            <a:r>
              <a:rPr lang="ru-RU" sz="3400" dirty="0" smtClean="0"/>
              <a:t>, Ә.</a:t>
            </a:r>
            <a:r>
              <a:rPr lang="ru-RU" sz="3400" dirty="0" err="1" smtClean="0"/>
              <a:t>Әбішев</a:t>
            </a:r>
            <a:r>
              <a:rPr lang="ru-RU" sz="3400" dirty="0" smtClean="0"/>
              <a:t>, </a:t>
            </a:r>
            <a:r>
              <a:rPr lang="ru-RU" sz="3400" dirty="0" err="1" smtClean="0"/>
              <a:t>С.Бегалин</a:t>
            </a:r>
            <a:r>
              <a:rPr lang="ru-RU" sz="3400" dirty="0" smtClean="0"/>
              <a:t> </a:t>
            </a:r>
            <a:r>
              <a:rPr lang="ru-RU" sz="3400" dirty="0" err="1" smtClean="0"/>
              <a:t>секілді</a:t>
            </a:r>
            <a:r>
              <a:rPr lang="ru-RU" sz="3400" dirty="0" smtClean="0"/>
              <a:t> </a:t>
            </a:r>
            <a:r>
              <a:rPr lang="ru-RU" sz="3400" dirty="0" err="1" smtClean="0"/>
              <a:t>ғалымдар </a:t>
            </a:r>
            <a:r>
              <a:rPr lang="ru-RU" sz="3400" dirty="0" smtClean="0"/>
              <a:t>мен </a:t>
            </a:r>
            <a:r>
              <a:rPr lang="ru-RU" sz="3400" dirty="0" err="1" smtClean="0"/>
              <a:t>жазушылар</a:t>
            </a:r>
            <a:r>
              <a:rPr lang="ru-RU" sz="3400" dirty="0" smtClean="0"/>
              <a:t> </a:t>
            </a:r>
            <a:r>
              <a:rPr lang="ru-RU" sz="3400" dirty="0" err="1" smtClean="0"/>
              <a:t>саяси</a:t>
            </a:r>
            <a:r>
              <a:rPr lang="ru-RU" sz="3400" dirty="0" smtClean="0"/>
              <a:t> </a:t>
            </a:r>
            <a:r>
              <a:rPr lang="ru-RU" sz="3400" dirty="0" err="1" smtClean="0"/>
              <a:t>және буржуазиялық-ұлтшылдық қателіктер жіберді</a:t>
            </a:r>
            <a:r>
              <a:rPr lang="ru-RU" sz="3400" dirty="0" smtClean="0"/>
              <a:t> </a:t>
            </a:r>
            <a:r>
              <a:rPr lang="ru-RU" sz="3400" dirty="0" err="1" smtClean="0"/>
              <a:t>деп</a:t>
            </a:r>
            <a:r>
              <a:rPr lang="ru-RU" sz="3400" dirty="0" smtClean="0"/>
              <a:t> </a:t>
            </a:r>
            <a:r>
              <a:rPr lang="ru-RU" sz="3400" dirty="0" err="1" smtClean="0"/>
              <a:t>айыпталды</a:t>
            </a:r>
            <a:r>
              <a:rPr lang="ru-RU" sz="3400" dirty="0" smtClean="0"/>
              <a:t>.</a:t>
            </a:r>
            <a:r>
              <a:rPr lang="ru-RU" sz="1800" dirty="0" smtClean="0"/>
              <a:t> </a:t>
            </a:r>
            <a:r>
              <a:rPr lang="ru-RU" sz="3400" dirty="0" smtClean="0"/>
              <a:t>1948 </a:t>
            </a:r>
            <a:r>
              <a:rPr lang="ru-RU" sz="3400" dirty="0" err="1" smtClean="0"/>
              <a:t>жылы</a:t>
            </a:r>
            <a:r>
              <a:rPr lang="ru-RU" sz="3400" dirty="0" smtClean="0"/>
              <a:t> “</a:t>
            </a:r>
            <a:r>
              <a:rPr lang="ru-RU" sz="3400" dirty="0" err="1" smtClean="0"/>
              <a:t>космополитизммен</a:t>
            </a:r>
            <a:r>
              <a:rPr lang="ru-RU" sz="3400" dirty="0" smtClean="0"/>
              <a:t>”, </a:t>
            </a:r>
            <a:r>
              <a:rPr lang="ru-RU" sz="3400" dirty="0" err="1" smtClean="0"/>
              <a:t>яғни шетел</a:t>
            </a:r>
            <a:r>
              <a:rPr lang="ru-RU" sz="3400" dirty="0" smtClean="0"/>
              <a:t> </a:t>
            </a:r>
            <a:r>
              <a:rPr lang="ru-RU" sz="3400" dirty="0" err="1" smtClean="0"/>
              <a:t>мемлекетерінің мәдениетіне көңіл бөлушілермен күрес науқаны басталды</a:t>
            </a:r>
            <a:r>
              <a:rPr lang="ru-RU" sz="3400" dirty="0" smtClean="0"/>
              <a:t>. Космополитизм </a:t>
            </a:r>
            <a:r>
              <a:rPr lang="ru-RU" sz="3400" dirty="0" err="1" smtClean="0"/>
              <a:t>науқанында Қазан төңкерісіне дейінгі</a:t>
            </a:r>
            <a:r>
              <a:rPr lang="ru-RU" sz="3400" dirty="0" smtClean="0"/>
              <a:t> </a:t>
            </a:r>
            <a:r>
              <a:rPr lang="ru-RU" sz="3400" dirty="0" err="1" smtClean="0"/>
              <a:t>қазақ халқының мақтанышы болып</a:t>
            </a:r>
            <a:r>
              <a:rPr lang="ru-RU" sz="3400" dirty="0" smtClean="0"/>
              <a:t> </a:t>
            </a:r>
            <a:r>
              <a:rPr lang="ru-RU" sz="3400" dirty="0" err="1" smtClean="0"/>
              <a:t>келген</a:t>
            </a:r>
            <a:r>
              <a:rPr lang="ru-RU" sz="3400" dirty="0" smtClean="0"/>
              <a:t> </a:t>
            </a:r>
            <a:r>
              <a:rPr lang="ru-RU" sz="3400" dirty="0" err="1" smtClean="0"/>
              <a:t>Шортанбай</a:t>
            </a:r>
            <a:r>
              <a:rPr lang="ru-RU" sz="3400" dirty="0" smtClean="0"/>
              <a:t>, </a:t>
            </a:r>
            <a:r>
              <a:rPr lang="ru-RU" sz="3400" dirty="0" err="1" smtClean="0"/>
              <a:t>Шәңгерей</a:t>
            </a:r>
            <a:r>
              <a:rPr lang="ru-RU" sz="3400" dirty="0" smtClean="0"/>
              <a:t>, О.</a:t>
            </a:r>
            <a:r>
              <a:rPr lang="ru-RU" sz="3400" dirty="0" err="1" smtClean="0"/>
              <a:t>Қарашев феодалдық-реакцияшылдар деп</a:t>
            </a:r>
            <a:r>
              <a:rPr lang="ru-RU" sz="3400" dirty="0" smtClean="0"/>
              <a:t> </a:t>
            </a:r>
            <a:r>
              <a:rPr lang="ru-RU" sz="3400" dirty="0" err="1" smtClean="0"/>
              <a:t>танылып</a:t>
            </a:r>
            <a:r>
              <a:rPr lang="ru-RU" sz="3400" dirty="0" smtClean="0"/>
              <a:t>, ал </a:t>
            </a:r>
            <a:r>
              <a:rPr lang="ru-RU" sz="3400" dirty="0" err="1" smtClean="0"/>
              <a:t>кейінгі</a:t>
            </a:r>
            <a:r>
              <a:rPr lang="ru-RU" sz="3400" dirty="0" smtClean="0"/>
              <a:t> </a:t>
            </a:r>
            <a:r>
              <a:rPr lang="ru-RU" sz="3400" dirty="0" err="1" smtClean="0"/>
              <a:t>кеңес әдебиетшілері </a:t>
            </a:r>
            <a:r>
              <a:rPr lang="ru-RU" sz="3400" dirty="0" smtClean="0"/>
              <a:t>– </a:t>
            </a:r>
            <a:r>
              <a:rPr lang="ru-RU" sz="3400" dirty="0" err="1" smtClean="0"/>
              <a:t>Б.Кенжебаев</a:t>
            </a:r>
            <a:r>
              <a:rPr lang="ru-RU" sz="3400" dirty="0" smtClean="0"/>
              <a:t>, Т.</a:t>
            </a:r>
            <a:r>
              <a:rPr lang="ru-RU" sz="3400" dirty="0" err="1" smtClean="0"/>
              <a:t>Нұртазин</a:t>
            </a:r>
            <a:r>
              <a:rPr lang="ru-RU" sz="3400" dirty="0" smtClean="0"/>
              <a:t>, Ә.</a:t>
            </a:r>
            <a:r>
              <a:rPr lang="ru-RU" sz="3400" dirty="0" err="1" smtClean="0"/>
              <a:t>Қоңыратбаев</a:t>
            </a:r>
            <a:r>
              <a:rPr lang="ru-RU" sz="3400" dirty="0" smtClean="0"/>
              <a:t>, </a:t>
            </a:r>
            <a:r>
              <a:rPr lang="ru-RU" sz="3400" dirty="0" err="1" smtClean="0"/>
              <a:t>Е.Ысмайылов</a:t>
            </a:r>
            <a:r>
              <a:rPr lang="ru-RU" sz="3400" dirty="0" smtClean="0"/>
              <a:t> </a:t>
            </a:r>
            <a:r>
              <a:rPr lang="ru-RU" sz="3400" dirty="0" err="1" smtClean="0"/>
              <a:t>ұлтшылдар ретінде</a:t>
            </a:r>
            <a:r>
              <a:rPr lang="ru-RU" sz="3400" dirty="0" smtClean="0"/>
              <a:t> </a:t>
            </a:r>
            <a:r>
              <a:rPr lang="ru-RU" sz="3400" dirty="0" err="1" smtClean="0"/>
              <a:t>қудаланды</a:t>
            </a:r>
            <a:r>
              <a:rPr lang="ru-RU" sz="3400" dirty="0" smtClean="0"/>
              <a:t>.</a:t>
            </a:r>
          </a:p>
          <a:p>
            <a:pPr algn="just"/>
            <a:endParaRPr lang="ru-RU" sz="3400" dirty="0" smtClean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Autofit/>
          </a:bodyPr>
          <a:lstStyle/>
          <a:p>
            <a:r>
              <a:rPr lang="kk-KZ" sz="1800" dirty="0" smtClean="0"/>
              <a:t>10 -бет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435280" cy="5433467"/>
          </a:xfrm>
        </p:spPr>
        <p:txBody>
          <a:bodyPr>
            <a:normAutofit fontScale="25000" lnSpcReduction="20000"/>
          </a:bodyPr>
          <a:lstStyle/>
          <a:p>
            <a:pPr marL="0" indent="0" algn="just"/>
            <a:r>
              <a:rPr lang="ru-RU" sz="6400" dirty="0" err="1" smtClean="0"/>
              <a:t>Жеңіл өнеркәсіп саласында</a:t>
            </a:r>
            <a:r>
              <a:rPr lang="ru-RU" sz="6400" dirty="0" smtClean="0"/>
              <a:t> </a:t>
            </a:r>
            <a:r>
              <a:rPr lang="ru-RU" sz="6400" dirty="0" err="1" smtClean="0"/>
              <a:t>Петропавлдағы тігін</a:t>
            </a:r>
            <a:r>
              <a:rPr lang="ru-RU" sz="6400" dirty="0" smtClean="0"/>
              <a:t> </a:t>
            </a:r>
            <a:r>
              <a:rPr lang="ru-RU" sz="6400" dirty="0" err="1" smtClean="0"/>
              <a:t>фабрикасы</a:t>
            </a:r>
            <a:r>
              <a:rPr lang="ru-RU" sz="6400" dirty="0" smtClean="0"/>
              <a:t>, </a:t>
            </a:r>
            <a:r>
              <a:rPr lang="ru-RU" sz="6400" dirty="0" err="1" smtClean="0"/>
              <a:t>Жамбылдағы, Қызылордадағы, Павлодардағы тері</a:t>
            </a:r>
            <a:r>
              <a:rPr lang="ru-RU" sz="6400" dirty="0" smtClean="0"/>
              <a:t> </a:t>
            </a:r>
            <a:r>
              <a:rPr lang="ru-RU" sz="6400" dirty="0" err="1" smtClean="0"/>
              <a:t>заводтары</a:t>
            </a:r>
            <a:r>
              <a:rPr lang="ru-RU" sz="6400" dirty="0" smtClean="0"/>
              <a:t> </a:t>
            </a:r>
            <a:r>
              <a:rPr lang="ru-RU" sz="6400" dirty="0" err="1" smtClean="0"/>
              <a:t>өз өнімдерін бере</a:t>
            </a:r>
            <a:r>
              <a:rPr lang="ru-RU" sz="6400" dirty="0" smtClean="0"/>
              <a:t> </a:t>
            </a:r>
            <a:r>
              <a:rPr lang="ru-RU" sz="6400" dirty="0" err="1" smtClean="0"/>
              <a:t>бастады</a:t>
            </a:r>
            <a:r>
              <a:rPr lang="ru-RU" sz="6400" dirty="0" smtClean="0"/>
              <a:t>. </a:t>
            </a:r>
            <a:r>
              <a:rPr lang="ru-RU" sz="6400" dirty="0" err="1" smtClean="0"/>
              <a:t>Осыған қарамастан тұтыну тауарлары</a:t>
            </a:r>
            <a:r>
              <a:rPr lang="ru-RU" sz="6400" dirty="0" smtClean="0"/>
              <a:t> </a:t>
            </a:r>
            <a:r>
              <a:rPr lang="ru-RU" sz="6400" dirty="0" err="1" smtClean="0"/>
              <a:t>халықтың сұранысын қанағаттандыра алмады</a:t>
            </a:r>
            <a:r>
              <a:rPr lang="ru-RU" sz="6400" dirty="0" smtClean="0"/>
              <a:t>. 1950 </a:t>
            </a:r>
            <a:r>
              <a:rPr lang="ru-RU" sz="6400" dirty="0" err="1" smtClean="0"/>
              <a:t>жылғы мәлімет бойынша</a:t>
            </a:r>
            <a:r>
              <a:rPr lang="ru-RU" sz="6400" dirty="0" smtClean="0"/>
              <a:t> </a:t>
            </a:r>
            <a:r>
              <a:rPr lang="ru-RU" sz="6400" dirty="0" err="1" smtClean="0"/>
              <a:t>Қазақстанда тұтыну заттарын</a:t>
            </a:r>
            <a:r>
              <a:rPr lang="ru-RU" sz="6400" dirty="0" smtClean="0"/>
              <a:t> </a:t>
            </a:r>
            <a:r>
              <a:rPr lang="ru-RU" sz="6400" dirty="0" err="1" smtClean="0"/>
              <a:t>өндіретін </a:t>
            </a:r>
            <a:r>
              <a:rPr lang="ru-RU" sz="6400" dirty="0" smtClean="0"/>
              <a:t>65 </a:t>
            </a:r>
            <a:r>
              <a:rPr lang="ru-RU" sz="6400" dirty="0" err="1" smtClean="0"/>
              <a:t>қана өнеркәсіп орны</a:t>
            </a:r>
            <a:r>
              <a:rPr lang="ru-RU" sz="6400" dirty="0" smtClean="0"/>
              <a:t> </a:t>
            </a:r>
            <a:r>
              <a:rPr lang="ru-RU" sz="6400" dirty="0" err="1" smtClean="0"/>
              <a:t>болды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Республикада</a:t>
            </a:r>
            <a:r>
              <a:rPr lang="ru-RU" sz="6400" dirty="0" smtClean="0"/>
              <a:t> </a:t>
            </a:r>
            <a:r>
              <a:rPr lang="ru-RU" sz="6400" dirty="0" err="1" smtClean="0"/>
              <a:t>мақта, түбіт, тері</a:t>
            </a:r>
            <a:r>
              <a:rPr lang="ru-RU" sz="6400" dirty="0" smtClean="0"/>
              <a:t> </a:t>
            </a:r>
            <a:r>
              <a:rPr lang="ru-RU" sz="6400" dirty="0" err="1" smtClean="0"/>
              <a:t>көп мөлшерде орталыққа жіберіліп</a:t>
            </a:r>
            <a:r>
              <a:rPr lang="ru-RU" sz="6400" dirty="0" smtClean="0"/>
              <a:t>, </a:t>
            </a:r>
            <a:r>
              <a:rPr lang="ru-RU" sz="6400" dirty="0" err="1" smtClean="0"/>
              <a:t>одан</a:t>
            </a:r>
            <a:r>
              <a:rPr lang="ru-RU" sz="6400" dirty="0" smtClean="0"/>
              <a:t> </a:t>
            </a:r>
            <a:r>
              <a:rPr lang="ru-RU" sz="6400" dirty="0" err="1" smtClean="0"/>
              <a:t>дайындалған дайын</a:t>
            </a:r>
            <a:r>
              <a:rPr lang="ru-RU" sz="6400" dirty="0" smtClean="0"/>
              <a:t> </a:t>
            </a:r>
            <a:r>
              <a:rPr lang="ru-RU" sz="6400" dirty="0" err="1" smtClean="0"/>
              <a:t>мақта өнімінің </a:t>
            </a:r>
            <a:r>
              <a:rPr lang="ru-RU" sz="6400" dirty="0" smtClean="0"/>
              <a:t>0,1%, </a:t>
            </a:r>
            <a:r>
              <a:rPr lang="ru-RU" sz="6400" dirty="0" err="1" smtClean="0"/>
              <a:t>түбіт өнімінің </a:t>
            </a:r>
            <a:r>
              <a:rPr lang="ru-RU" sz="6400" dirty="0" smtClean="0"/>
              <a:t>1,4%, </a:t>
            </a:r>
            <a:r>
              <a:rPr lang="ru-RU" sz="6400" dirty="0" err="1" smtClean="0"/>
              <a:t>тері</a:t>
            </a:r>
            <a:r>
              <a:rPr lang="ru-RU" sz="6400" dirty="0" smtClean="0"/>
              <a:t> </a:t>
            </a:r>
            <a:r>
              <a:rPr lang="ru-RU" sz="6400" dirty="0" err="1" smtClean="0"/>
              <a:t>аяқ-киімнің </a:t>
            </a:r>
            <a:r>
              <a:rPr lang="ru-RU" sz="6400" dirty="0" smtClean="0"/>
              <a:t>1,7% </a:t>
            </a:r>
            <a:r>
              <a:rPr lang="ru-RU" sz="6400" dirty="0" err="1" smtClean="0"/>
              <a:t>ғана пайдаланды</a:t>
            </a:r>
            <a:r>
              <a:rPr lang="ru-RU" sz="6400" dirty="0" smtClean="0"/>
              <a:t>. </a:t>
            </a:r>
            <a:r>
              <a:rPr lang="ru-RU" sz="6400" dirty="0" err="1" smtClean="0"/>
              <a:t>Өйткені, қаржының басым</a:t>
            </a:r>
            <a:r>
              <a:rPr lang="ru-RU" sz="6400" dirty="0" smtClean="0"/>
              <a:t> </a:t>
            </a:r>
            <a:r>
              <a:rPr lang="ru-RU" sz="6400" dirty="0" err="1" smtClean="0"/>
              <a:t>бөлігі бұрынғысынша әскери-өнеркәсіп салаларына</a:t>
            </a:r>
            <a:r>
              <a:rPr lang="ru-RU" sz="6400" dirty="0" smtClean="0"/>
              <a:t> </a:t>
            </a:r>
            <a:r>
              <a:rPr lang="ru-RU" sz="6400" dirty="0" err="1" smtClean="0"/>
              <a:t>жұмсалды.</a:t>
            </a:r>
            <a:endParaRPr lang="ru-RU" sz="6400" dirty="0" smtClean="0"/>
          </a:p>
          <a:p>
            <a:pPr marL="0" indent="0" algn="just"/>
            <a:r>
              <a:rPr lang="ru-RU" sz="6400" dirty="0" smtClean="0"/>
              <a:t>50-ші </a:t>
            </a:r>
            <a:r>
              <a:rPr lang="ru-RU" sz="6400" dirty="0" err="1" smtClean="0"/>
              <a:t>жылдардың екінші</a:t>
            </a:r>
            <a:r>
              <a:rPr lang="ru-RU" sz="6400" dirty="0" smtClean="0"/>
              <a:t> </a:t>
            </a:r>
            <a:r>
              <a:rPr lang="ru-RU" sz="6400" dirty="0" err="1" smtClean="0"/>
              <a:t>жартысынан</a:t>
            </a:r>
            <a:r>
              <a:rPr lang="ru-RU" sz="6400" dirty="0" smtClean="0"/>
              <a:t> </a:t>
            </a:r>
            <a:r>
              <a:rPr lang="ru-RU" sz="6400" dirty="0" err="1" smtClean="0"/>
              <a:t>кейінгі</a:t>
            </a:r>
            <a:r>
              <a:rPr lang="ru-RU" sz="6400" dirty="0" smtClean="0"/>
              <a:t> </a:t>
            </a:r>
            <a:r>
              <a:rPr lang="ru-RU" sz="6400" dirty="0" err="1" smtClean="0"/>
              <a:t>жылдардағы Қазақстанның индустриялық дамуының негізгі</a:t>
            </a:r>
            <a:r>
              <a:rPr lang="ru-RU" sz="6400" dirty="0" smtClean="0"/>
              <a:t> </a:t>
            </a:r>
            <a:r>
              <a:rPr lang="ru-RU" sz="6400" dirty="0" err="1" smtClean="0"/>
              <a:t>бағыттары </a:t>
            </a:r>
            <a:r>
              <a:rPr lang="ru-RU" sz="6400" dirty="0" smtClean="0"/>
              <a:t>1956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</a:t>
            </a:r>
            <a:r>
              <a:rPr lang="ru-RU" sz="6400" dirty="0" err="1" smtClean="0"/>
              <a:t>өткен КОКП-ның </a:t>
            </a:r>
            <a:r>
              <a:rPr lang="ru-RU" sz="6400" dirty="0" smtClean="0"/>
              <a:t>ХХ </a:t>
            </a:r>
            <a:r>
              <a:rPr lang="ru-RU" sz="6400" dirty="0" err="1" smtClean="0"/>
              <a:t>съезінде</a:t>
            </a:r>
            <a:r>
              <a:rPr lang="ru-RU" sz="6400" dirty="0" smtClean="0"/>
              <a:t> </a:t>
            </a:r>
            <a:r>
              <a:rPr lang="ru-RU" sz="6400" dirty="0" err="1" smtClean="0"/>
              <a:t>қабылданған халық шаруашылығын дамытудың </a:t>
            </a:r>
            <a:r>
              <a:rPr lang="ru-RU" sz="6400" dirty="0" smtClean="0"/>
              <a:t>6-шы </a:t>
            </a:r>
            <a:r>
              <a:rPr lang="ru-RU" sz="6400" dirty="0" err="1" smtClean="0"/>
              <a:t>бесжылдық</a:t>
            </a:r>
            <a:r>
              <a:rPr lang="ru-RU" sz="6400" dirty="0" smtClean="0"/>
              <a:t>, 1959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ХХІ съезде </a:t>
            </a:r>
            <a:r>
              <a:rPr lang="ru-RU" sz="6400" dirty="0" err="1" smtClean="0"/>
              <a:t>қабылданған </a:t>
            </a:r>
            <a:r>
              <a:rPr lang="ru-RU" sz="6400" dirty="0" smtClean="0"/>
              <a:t>1959- 1965 </a:t>
            </a:r>
            <a:r>
              <a:rPr lang="ru-RU" sz="6400" dirty="0" err="1" smtClean="0"/>
              <a:t>жылдарға арналған жетіжылдық және </a:t>
            </a:r>
            <a:r>
              <a:rPr lang="ru-RU" sz="6400" dirty="0" smtClean="0"/>
              <a:t>1966 ж. </a:t>
            </a:r>
            <a:r>
              <a:rPr lang="en-US" sz="6400" dirty="0" smtClean="0"/>
              <a:t>XX</a:t>
            </a:r>
            <a:r>
              <a:rPr lang="ru-RU" sz="6400" dirty="0" smtClean="0"/>
              <a:t>ІІІ съезде </a:t>
            </a:r>
            <a:r>
              <a:rPr lang="ru-RU" sz="6400" dirty="0" err="1" smtClean="0"/>
              <a:t>қабылданған </a:t>
            </a:r>
            <a:r>
              <a:rPr lang="ru-RU" sz="6400" dirty="0" smtClean="0"/>
              <a:t>8-ші </a:t>
            </a:r>
            <a:r>
              <a:rPr lang="ru-RU" sz="6400" dirty="0" err="1" smtClean="0"/>
              <a:t>бесжылдық жоспарлармен</a:t>
            </a:r>
            <a:r>
              <a:rPr lang="ru-RU" sz="6400" dirty="0" smtClean="0"/>
              <a:t> </a:t>
            </a:r>
            <a:r>
              <a:rPr lang="ru-RU" sz="6400" dirty="0" err="1" smtClean="0"/>
              <a:t>белгіленді</a:t>
            </a:r>
            <a:r>
              <a:rPr lang="ru-RU" sz="6400" dirty="0" smtClean="0"/>
              <a:t>. 60-шы </a:t>
            </a:r>
            <a:r>
              <a:rPr lang="ru-RU" sz="6400" dirty="0" err="1" smtClean="0"/>
              <a:t>жылдардың өзінде ғана </a:t>
            </a:r>
            <a:r>
              <a:rPr lang="ru-RU" sz="6400" dirty="0" smtClean="0"/>
              <a:t>700-дей </a:t>
            </a:r>
            <a:r>
              <a:rPr lang="ru-RU" sz="6400" dirty="0" err="1" smtClean="0"/>
              <a:t>кәсіпорын қатарға қосылды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Оның ішінде</a:t>
            </a:r>
            <a:r>
              <a:rPr lang="ru-RU" sz="6400" dirty="0" smtClean="0"/>
              <a:t> </a:t>
            </a:r>
            <a:r>
              <a:rPr lang="ru-RU" sz="6400" dirty="0" err="1" smtClean="0"/>
              <a:t>Жезқазған байыту</a:t>
            </a:r>
            <a:r>
              <a:rPr lang="ru-RU" sz="6400" dirty="0" smtClean="0"/>
              <a:t> комбинаты, </a:t>
            </a:r>
            <a:r>
              <a:rPr lang="ru-RU" sz="6400" dirty="0" err="1" smtClean="0"/>
              <a:t>Өскемен су-электр</a:t>
            </a:r>
            <a:r>
              <a:rPr lang="ru-RU" sz="6400" dirty="0" smtClean="0"/>
              <a:t> </a:t>
            </a:r>
            <a:r>
              <a:rPr lang="ru-RU" sz="6400" dirty="0" err="1" smtClean="0"/>
              <a:t>станциясы</a:t>
            </a:r>
            <a:r>
              <a:rPr lang="ru-RU" sz="6400" dirty="0" smtClean="0"/>
              <a:t>, </a:t>
            </a:r>
            <a:r>
              <a:rPr lang="ru-RU" sz="6400" dirty="0" err="1" smtClean="0"/>
              <a:t>Бұқтырма су-электр</a:t>
            </a:r>
            <a:r>
              <a:rPr lang="ru-RU" sz="6400" dirty="0" smtClean="0"/>
              <a:t> </a:t>
            </a:r>
            <a:r>
              <a:rPr lang="ru-RU" sz="6400" dirty="0" err="1" smtClean="0"/>
              <a:t>станциясының бірінші</a:t>
            </a:r>
            <a:r>
              <a:rPr lang="ru-RU" sz="6400" dirty="0" smtClean="0"/>
              <a:t> </a:t>
            </a:r>
            <a:r>
              <a:rPr lang="ru-RU" sz="6400" dirty="0" err="1" smtClean="0"/>
              <a:t>кезегі</a:t>
            </a:r>
            <a:r>
              <a:rPr lang="ru-RU" sz="6400" dirty="0" smtClean="0"/>
              <a:t>, </a:t>
            </a:r>
            <a:r>
              <a:rPr lang="ru-RU" sz="6400" dirty="0" err="1" smtClean="0"/>
              <a:t>Қарағанды </a:t>
            </a:r>
            <a:r>
              <a:rPr lang="ru-RU" sz="6400" dirty="0" smtClean="0"/>
              <a:t>2-жылу </a:t>
            </a:r>
            <a:r>
              <a:rPr lang="ru-RU" sz="6400" dirty="0" err="1" smtClean="0"/>
              <a:t>электр</a:t>
            </a:r>
            <a:r>
              <a:rPr lang="ru-RU" sz="6400" dirty="0" smtClean="0"/>
              <a:t> </a:t>
            </a:r>
            <a:r>
              <a:rPr lang="ru-RU" sz="6400" dirty="0" err="1" smtClean="0"/>
              <a:t>станциясы</a:t>
            </a:r>
            <a:r>
              <a:rPr lang="ru-RU" sz="6400" dirty="0" smtClean="0"/>
              <a:t>, </a:t>
            </a:r>
            <a:r>
              <a:rPr lang="ru-RU" sz="6400" dirty="0" err="1" smtClean="0"/>
              <a:t>салдарынан</a:t>
            </a:r>
            <a:r>
              <a:rPr lang="ru-RU" sz="6400" dirty="0" smtClean="0"/>
              <a:t> </a:t>
            </a:r>
            <a:r>
              <a:rPr lang="ru-RU" sz="6400" dirty="0" err="1" smtClean="0"/>
              <a:t>ұсақ </a:t>
            </a:r>
            <a:r>
              <a:rPr lang="ru-RU" sz="6400" dirty="0" smtClean="0"/>
              <a:t>мал </a:t>
            </a:r>
            <a:r>
              <a:rPr lang="ru-RU" sz="6400" dirty="0" err="1" smtClean="0"/>
              <a:t>өсіру қарқыны </a:t>
            </a:r>
            <a:r>
              <a:rPr lang="ru-RU" sz="6400" dirty="0" smtClean="0"/>
              <a:t>3 </a:t>
            </a:r>
            <a:r>
              <a:rPr lang="ru-RU" sz="6400" dirty="0" err="1" smtClean="0"/>
              <a:t>есе</a:t>
            </a:r>
            <a:r>
              <a:rPr lang="ru-RU" sz="6400" dirty="0" smtClean="0"/>
              <a:t> </a:t>
            </a:r>
            <a:r>
              <a:rPr lang="ru-RU" sz="6400" dirty="0" err="1" smtClean="0"/>
              <a:t>азайды</a:t>
            </a:r>
            <a:r>
              <a:rPr lang="ru-RU" sz="6400" dirty="0" smtClean="0"/>
              <a:t>, </a:t>
            </a:r>
            <a:r>
              <a:rPr lang="ru-RU" sz="6400" dirty="0" err="1" smtClean="0"/>
              <a:t>жылқы </a:t>
            </a:r>
            <a:r>
              <a:rPr lang="ru-RU" sz="6400" dirty="0" smtClean="0"/>
              <a:t>1916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4 340 </a:t>
            </a:r>
            <a:r>
              <a:rPr lang="ru-RU" sz="6400" dirty="0" err="1" smtClean="0"/>
              <a:t>мың болса</a:t>
            </a:r>
            <a:r>
              <a:rPr lang="ru-RU" sz="6400" dirty="0" smtClean="0"/>
              <a:t>, 1961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– 1158 </a:t>
            </a:r>
            <a:r>
              <a:rPr lang="ru-RU" sz="6400" dirty="0" err="1" smtClean="0"/>
              <a:t>мыңға дейін</a:t>
            </a:r>
            <a:r>
              <a:rPr lang="ru-RU" sz="6400" dirty="0" smtClean="0"/>
              <a:t>, ал </a:t>
            </a:r>
            <a:r>
              <a:rPr lang="ru-RU" sz="6400" dirty="0" err="1" smtClean="0"/>
              <a:t>түйе </a:t>
            </a:r>
            <a:r>
              <a:rPr lang="ru-RU" sz="6400" dirty="0" smtClean="0"/>
              <a:t>1928 </a:t>
            </a:r>
            <a:r>
              <a:rPr lang="ru-RU" sz="6400" dirty="0" err="1" smtClean="0"/>
              <a:t>жылғы санынан</a:t>
            </a:r>
            <a:r>
              <a:rPr lang="ru-RU" sz="6400" dirty="0" smtClean="0"/>
              <a:t> 8 </a:t>
            </a:r>
            <a:r>
              <a:rPr lang="ru-RU" sz="6400" dirty="0" err="1" smtClean="0"/>
              <a:t>есе</a:t>
            </a:r>
            <a:r>
              <a:rPr lang="ru-RU" sz="6400" dirty="0" smtClean="0"/>
              <a:t> </a:t>
            </a:r>
            <a:r>
              <a:rPr lang="ru-RU" sz="6400" dirty="0" err="1" smtClean="0"/>
              <a:t>кеміді</a:t>
            </a:r>
            <a:r>
              <a:rPr lang="ru-RU" sz="6400" dirty="0" smtClean="0"/>
              <a:t>.</a:t>
            </a:r>
          </a:p>
          <a:p>
            <a:pPr marL="0" indent="0" algn="just"/>
            <a:r>
              <a:rPr lang="ru-RU" sz="6400" dirty="0" smtClean="0"/>
              <a:t>60-шы </a:t>
            </a:r>
            <a:r>
              <a:rPr lang="ru-RU" sz="6400" dirty="0" err="1" smtClean="0"/>
              <a:t>жылдардағы ауыл</a:t>
            </a:r>
            <a:r>
              <a:rPr lang="ru-RU" sz="6400" dirty="0" smtClean="0"/>
              <a:t> </a:t>
            </a:r>
            <a:r>
              <a:rPr lang="ru-RU" sz="6400" dirty="0" err="1" smtClean="0"/>
              <a:t>шаруашылығының жағдайы қайтадан ауырлап</a:t>
            </a:r>
            <a:r>
              <a:rPr lang="ru-RU" sz="6400" dirty="0" smtClean="0"/>
              <a:t>, </a:t>
            </a:r>
            <a:r>
              <a:rPr lang="ru-RU" sz="6400" dirty="0" err="1" smtClean="0"/>
              <a:t>өзінің өсу деңгейін тоқтатқан болатын</a:t>
            </a:r>
            <a:r>
              <a:rPr lang="ru-RU" sz="6400" dirty="0" smtClean="0"/>
              <a:t>. </a:t>
            </a:r>
            <a:r>
              <a:rPr lang="ru-RU" sz="6400" dirty="0" err="1" smtClean="0"/>
              <a:t>Себебі</a:t>
            </a:r>
            <a:r>
              <a:rPr lang="ru-RU" sz="6400" dirty="0" smtClean="0"/>
              <a:t>, </a:t>
            </a:r>
            <a:r>
              <a:rPr lang="ru-RU" sz="6400" dirty="0" err="1" smtClean="0"/>
              <a:t>жаңадан игерілген</a:t>
            </a:r>
            <a:r>
              <a:rPr lang="ru-RU" sz="6400" dirty="0" smtClean="0"/>
              <a:t> </a:t>
            </a:r>
            <a:r>
              <a:rPr lang="ru-RU" sz="6400" dirty="0" err="1" smtClean="0"/>
              <a:t>жерлер</a:t>
            </a:r>
            <a:r>
              <a:rPr lang="ru-RU" sz="6400" dirty="0" smtClean="0"/>
              <a:t> </a:t>
            </a:r>
            <a:r>
              <a:rPr lang="ru-RU" sz="6400" dirty="0" err="1" smtClean="0"/>
              <a:t>өз мүмкіндіктерін сарқыды, колхозшылар</a:t>
            </a:r>
            <a:r>
              <a:rPr lang="ru-RU" sz="6400" dirty="0" smtClean="0"/>
              <a:t> мен </a:t>
            </a:r>
            <a:r>
              <a:rPr lang="ru-RU" sz="6400" dirty="0" err="1" smtClean="0"/>
              <a:t>ауыл</a:t>
            </a:r>
            <a:r>
              <a:rPr lang="ru-RU" sz="6400" dirty="0" smtClean="0"/>
              <a:t> </a:t>
            </a:r>
            <a:r>
              <a:rPr lang="ru-RU" sz="6400" dirty="0" err="1" smtClean="0"/>
              <a:t>шаруашылығы еңбеккерлерінің материалдық жағдайы төмен болғандықтан еңбекке ынтасы</a:t>
            </a:r>
            <a:r>
              <a:rPr lang="ru-RU" sz="6400" dirty="0" smtClean="0"/>
              <a:t> </a:t>
            </a:r>
            <a:r>
              <a:rPr lang="ru-RU" sz="6400" dirty="0" err="1" smtClean="0"/>
              <a:t>болмады</a:t>
            </a:r>
            <a:r>
              <a:rPr lang="ru-RU" sz="6400" dirty="0" smtClean="0"/>
              <a:t>. </a:t>
            </a:r>
            <a:r>
              <a:rPr lang="ru-RU" sz="6400" dirty="0" err="1" smtClean="0"/>
              <a:t>Сонымен</a:t>
            </a:r>
            <a:r>
              <a:rPr lang="ru-RU" sz="6400" dirty="0" smtClean="0"/>
              <a:t> </a:t>
            </a:r>
            <a:r>
              <a:rPr lang="ru-RU" sz="6400" dirty="0" err="1" smtClean="0"/>
              <a:t>бірге</a:t>
            </a:r>
            <a:r>
              <a:rPr lang="ru-RU" sz="6400" dirty="0" smtClean="0"/>
              <a:t> </a:t>
            </a:r>
            <a:r>
              <a:rPr lang="ru-RU" sz="6400" dirty="0" err="1" smtClean="0"/>
              <a:t>ауыл</a:t>
            </a:r>
            <a:r>
              <a:rPr lang="ru-RU" sz="6400" dirty="0" smtClean="0"/>
              <a:t> </a:t>
            </a:r>
            <a:r>
              <a:rPr lang="ru-RU" sz="6400" dirty="0" err="1" smtClean="0"/>
              <a:t>шаруашылығы өз деңгейінде қаржыланбады, ауыл</a:t>
            </a:r>
            <a:r>
              <a:rPr lang="ru-RU" sz="6400" dirty="0" smtClean="0"/>
              <a:t> </a:t>
            </a:r>
            <a:r>
              <a:rPr lang="ru-RU" sz="6400" dirty="0" err="1" smtClean="0"/>
              <a:t>шаруашылығы өнімін сату</a:t>
            </a:r>
            <a:r>
              <a:rPr lang="ru-RU" sz="6400" dirty="0" smtClean="0"/>
              <a:t> </a:t>
            </a:r>
            <a:r>
              <a:rPr lang="ru-RU" sz="6400" dirty="0" err="1" smtClean="0"/>
              <a:t>бағасы реттелінбеді</a:t>
            </a:r>
            <a:r>
              <a:rPr lang="ru-RU" sz="6400" dirty="0" smtClean="0"/>
              <a:t>. </a:t>
            </a:r>
            <a:r>
              <a:rPr lang="ru-RU" sz="6400" dirty="0" err="1" smtClean="0"/>
              <a:t>Жер</a:t>
            </a:r>
            <a:r>
              <a:rPr lang="ru-RU" sz="6400" dirty="0" smtClean="0"/>
              <a:t> </a:t>
            </a:r>
            <a:r>
              <a:rPr lang="ru-RU" sz="6400" dirty="0" err="1" smtClean="0"/>
              <a:t>өңдеу мәдениетін, топырақ құнарлығын көтеру, сумен</a:t>
            </a:r>
            <a:r>
              <a:rPr lang="ru-RU" sz="6400" dirty="0" smtClean="0"/>
              <a:t> </a:t>
            </a:r>
            <a:r>
              <a:rPr lang="ru-RU" sz="6400" dirty="0" err="1" smtClean="0"/>
              <a:t>қамтамасыз ету</a:t>
            </a:r>
            <a:r>
              <a:rPr lang="ru-RU" sz="6400" dirty="0" smtClean="0"/>
              <a:t> </a:t>
            </a:r>
            <a:r>
              <a:rPr lang="ru-RU" sz="6400" dirty="0" err="1" smtClean="0"/>
              <a:t>дұрыс жолға қойылмады.</a:t>
            </a:r>
            <a:r>
              <a:rPr lang="ru-RU" sz="6400" dirty="0" smtClean="0"/>
              <a:t> Мал </a:t>
            </a:r>
            <a:r>
              <a:rPr lang="ru-RU" sz="6400" dirty="0" err="1" smtClean="0"/>
              <a:t>бағу</a:t>
            </a:r>
            <a:r>
              <a:rPr lang="ru-RU" sz="6400" dirty="0" smtClean="0"/>
              <a:t>, </a:t>
            </a:r>
            <a:r>
              <a:rPr lang="ru-RU" sz="6400" dirty="0" err="1" smtClean="0"/>
              <a:t>егін</a:t>
            </a:r>
            <a:r>
              <a:rPr lang="ru-RU" sz="6400" dirty="0" smtClean="0"/>
              <a:t> салу </a:t>
            </a:r>
            <a:r>
              <a:rPr lang="ru-RU" sz="6400" dirty="0" err="1" smtClean="0"/>
              <a:t>барысында</a:t>
            </a:r>
            <a:r>
              <a:rPr lang="ru-RU" sz="6400" dirty="0" smtClean="0"/>
              <a:t> </a:t>
            </a:r>
            <a:r>
              <a:rPr lang="ru-RU" sz="6400" dirty="0" err="1" smtClean="0"/>
              <a:t>жергілікті</a:t>
            </a:r>
            <a:r>
              <a:rPr lang="ru-RU" sz="6400" dirty="0" smtClean="0"/>
              <a:t> </a:t>
            </a:r>
            <a:r>
              <a:rPr lang="ru-RU" sz="6400" dirty="0" err="1" smtClean="0"/>
              <a:t>жердің географиялық</a:t>
            </a:r>
            <a:r>
              <a:rPr lang="ru-RU" sz="6400" dirty="0" smtClean="0"/>
              <a:t>, </a:t>
            </a:r>
            <a:r>
              <a:rPr lang="ru-RU" sz="6400" dirty="0" err="1" smtClean="0"/>
              <a:t>климаттық ерекшеліктері</a:t>
            </a:r>
            <a:r>
              <a:rPr lang="ru-RU" sz="6400" dirty="0" smtClean="0"/>
              <a:t> </a:t>
            </a:r>
            <a:r>
              <a:rPr lang="ru-RU" sz="6400" dirty="0" err="1" smtClean="0"/>
              <a:t>мүлдем ескерілмеді</a:t>
            </a:r>
            <a:r>
              <a:rPr lang="ru-RU" sz="6400" dirty="0" smtClean="0"/>
              <a:t>.</a:t>
            </a:r>
          </a:p>
          <a:p>
            <a:pPr marL="0" indent="0" algn="just"/>
            <a:r>
              <a:rPr lang="ru-RU" sz="6400" dirty="0" err="1" smtClean="0"/>
              <a:t>Тың игеру</a:t>
            </a:r>
            <a:r>
              <a:rPr lang="ru-RU" sz="6400" dirty="0" smtClean="0"/>
              <a:t> </a:t>
            </a:r>
            <a:r>
              <a:rPr lang="ru-RU" sz="6400" dirty="0" err="1" smtClean="0"/>
              <a:t>барысында</a:t>
            </a:r>
            <a:r>
              <a:rPr lang="ru-RU" sz="6400" dirty="0" smtClean="0"/>
              <a:t> </a:t>
            </a:r>
            <a:r>
              <a:rPr lang="ru-RU" sz="6400" dirty="0" err="1" smtClean="0"/>
              <a:t>орын</a:t>
            </a:r>
            <a:r>
              <a:rPr lang="ru-RU" sz="6400" dirty="0" smtClean="0"/>
              <a:t> </a:t>
            </a:r>
            <a:r>
              <a:rPr lang="ru-RU" sz="6400" dirty="0" err="1" smtClean="0"/>
              <a:t>алып</a:t>
            </a:r>
            <a:r>
              <a:rPr lang="ru-RU" sz="6400" dirty="0" smtClean="0"/>
              <a:t> </a:t>
            </a:r>
            <a:r>
              <a:rPr lang="ru-RU" sz="6400" dirty="0" err="1" smtClean="0"/>
              <a:t>отырған кемшіліктердің бірқатары </a:t>
            </a:r>
            <a:r>
              <a:rPr lang="ru-RU" sz="6400" dirty="0" smtClean="0"/>
              <a:t>КОКП ОК 1965 </a:t>
            </a:r>
            <a:r>
              <a:rPr lang="ru-RU" sz="6400" dirty="0" err="1" smtClean="0"/>
              <a:t>жылдың наурыз</a:t>
            </a:r>
            <a:r>
              <a:rPr lang="ru-RU" sz="6400" dirty="0" smtClean="0"/>
              <a:t>, 1966 ж. </a:t>
            </a:r>
            <a:r>
              <a:rPr lang="ru-RU" sz="6400" dirty="0" err="1" smtClean="0"/>
              <a:t>мамыр</a:t>
            </a:r>
            <a:r>
              <a:rPr lang="ru-RU" sz="6400" dirty="0" smtClean="0"/>
              <a:t> </a:t>
            </a:r>
            <a:r>
              <a:rPr lang="ru-RU" sz="6400" dirty="0" err="1" smtClean="0"/>
              <a:t>пленумдарында</a:t>
            </a:r>
            <a:r>
              <a:rPr lang="ru-RU" sz="6400" dirty="0" smtClean="0"/>
              <a:t> </a:t>
            </a:r>
            <a:r>
              <a:rPr lang="ru-RU" sz="6400" dirty="0" err="1" smtClean="0"/>
              <a:t>ашылып</a:t>
            </a:r>
            <a:r>
              <a:rPr lang="ru-RU" sz="6400" dirty="0" smtClean="0"/>
              <a:t>, </a:t>
            </a:r>
            <a:r>
              <a:rPr lang="ru-RU" sz="6400" dirty="0" err="1" smtClean="0"/>
              <a:t>оларды</a:t>
            </a:r>
            <a:r>
              <a:rPr lang="ru-RU" sz="6400" dirty="0" smtClean="0"/>
              <a:t> </a:t>
            </a:r>
            <a:r>
              <a:rPr lang="ru-RU" sz="6400" dirty="0" err="1" smtClean="0"/>
              <a:t>жоюдың шаралары</a:t>
            </a:r>
            <a:r>
              <a:rPr lang="ru-RU" sz="6400" dirty="0" smtClean="0"/>
              <a:t> </a:t>
            </a:r>
            <a:r>
              <a:rPr lang="ru-RU" sz="6400" dirty="0" err="1" smtClean="0"/>
              <a:t>белгіленді</a:t>
            </a:r>
            <a:r>
              <a:rPr lang="ru-RU" sz="6400" dirty="0" smtClean="0"/>
              <a:t>. </a:t>
            </a:r>
            <a:r>
              <a:rPr lang="ru-RU" sz="6400" dirty="0" err="1" smtClean="0"/>
              <a:t>Ауыл</a:t>
            </a:r>
            <a:r>
              <a:rPr lang="ru-RU" sz="6400" dirty="0" smtClean="0"/>
              <a:t> </a:t>
            </a:r>
            <a:r>
              <a:rPr lang="ru-RU" sz="6400" dirty="0" err="1" smtClean="0"/>
              <a:t>шаруалышығының берік</a:t>
            </a:r>
            <a:r>
              <a:rPr lang="ru-RU" sz="6400" dirty="0" smtClean="0"/>
              <a:t> </a:t>
            </a:r>
            <a:r>
              <a:rPr lang="ru-RU" sz="6400" dirty="0" err="1" smtClean="0"/>
              <a:t>негізін</a:t>
            </a:r>
            <a:r>
              <a:rPr lang="ru-RU" sz="6400" dirty="0" smtClean="0"/>
              <a:t> </a:t>
            </a:r>
            <a:r>
              <a:rPr lang="ru-RU" sz="6400" dirty="0" err="1" smtClean="0"/>
              <a:t>жасау</a:t>
            </a:r>
            <a:r>
              <a:rPr lang="ru-RU" sz="6400" dirty="0" smtClean="0"/>
              <a:t>, </a:t>
            </a:r>
            <a:r>
              <a:rPr lang="ru-RU" sz="6400" dirty="0" err="1" smtClean="0"/>
              <a:t>жоспарлауды</a:t>
            </a:r>
            <a:r>
              <a:rPr lang="ru-RU" sz="6400" dirty="0" smtClean="0"/>
              <a:t> </a:t>
            </a:r>
            <a:r>
              <a:rPr lang="ru-RU" sz="6400" dirty="0" err="1" smtClean="0"/>
              <a:t>жақсарту, колхоздар</a:t>
            </a:r>
            <a:r>
              <a:rPr lang="ru-RU" sz="6400" dirty="0" smtClean="0"/>
              <a:t> мен </a:t>
            </a:r>
            <a:r>
              <a:rPr lang="ru-RU" sz="6400" dirty="0" err="1" smtClean="0"/>
              <a:t>совхоздарда</a:t>
            </a:r>
            <a:r>
              <a:rPr lang="ru-RU" sz="6400" dirty="0" smtClean="0"/>
              <a:t> </a:t>
            </a:r>
            <a:r>
              <a:rPr lang="ru-RU" sz="6400" dirty="0" err="1" smtClean="0"/>
              <a:t>шаруашылық есепті</a:t>
            </a:r>
            <a:r>
              <a:rPr lang="ru-RU" sz="6400" dirty="0" smtClean="0"/>
              <a:t> </a:t>
            </a:r>
            <a:r>
              <a:rPr lang="ru-RU" sz="6400" dirty="0" err="1" smtClean="0"/>
              <a:t>енгізу</a:t>
            </a:r>
            <a:r>
              <a:rPr lang="ru-RU" sz="6400" dirty="0" smtClean="0"/>
              <a:t>, </a:t>
            </a:r>
            <a:r>
              <a:rPr lang="ru-RU" sz="6400" dirty="0" err="1" smtClean="0"/>
              <a:t>еңбектің материалдық және моральдік</a:t>
            </a:r>
            <a:r>
              <a:rPr lang="ru-RU" sz="6400" dirty="0" smtClean="0"/>
              <a:t> </a:t>
            </a:r>
            <a:r>
              <a:rPr lang="ru-RU" sz="6400" dirty="0" err="1" smtClean="0"/>
              <a:t>қызығушылығын ұштастыру міндеттері</a:t>
            </a:r>
            <a:r>
              <a:rPr lang="ru-RU" sz="6400" dirty="0" smtClean="0"/>
              <a:t> </a:t>
            </a:r>
            <a:r>
              <a:rPr lang="ru-RU" sz="6400" dirty="0" err="1" smtClean="0"/>
              <a:t>қойылды</a:t>
            </a:r>
            <a:r>
              <a:rPr lang="ru-RU" sz="6400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kk-KZ" sz="1600" dirty="0" smtClean="0"/>
              <a:t>2 -бет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507288" cy="5904656"/>
          </a:xfrm>
        </p:spPr>
        <p:txBody>
          <a:bodyPr>
            <a:noAutofit/>
          </a:bodyPr>
          <a:lstStyle/>
          <a:p>
            <a:pPr marL="0" indent="0" algn="just"/>
            <a:r>
              <a:rPr lang="ru-RU" sz="1600" dirty="0" err="1" smtClean="0"/>
              <a:t>Ғылым Академиясының президенті</a:t>
            </a:r>
            <a:r>
              <a:rPr lang="ru-RU" sz="1600" dirty="0" smtClean="0"/>
              <a:t> </a:t>
            </a:r>
            <a:r>
              <a:rPr lang="ru-RU" sz="1600" dirty="0" err="1" smtClean="0"/>
              <a:t>Қ.Сәтбаев </a:t>
            </a:r>
            <a:r>
              <a:rPr lang="ru-RU" sz="1600" dirty="0" smtClean="0"/>
              <a:t>“</a:t>
            </a:r>
            <a:r>
              <a:rPr lang="ru-RU" sz="1600" dirty="0" err="1" smtClean="0"/>
              <a:t>Едіге</a:t>
            </a:r>
            <a:r>
              <a:rPr lang="ru-RU" sz="1600" dirty="0" smtClean="0"/>
              <a:t> </a:t>
            </a:r>
            <a:r>
              <a:rPr lang="ru-RU" sz="1600" dirty="0" err="1" smtClean="0"/>
              <a:t>батырға” алғысөз жазғаны үшін “ұлтшыл” атанса</a:t>
            </a:r>
            <a:r>
              <a:rPr lang="ru-RU" sz="1600" dirty="0" smtClean="0"/>
              <a:t>, </a:t>
            </a:r>
            <a:r>
              <a:rPr lang="ru-RU" sz="1600" dirty="0" err="1" smtClean="0"/>
              <a:t>М.Әуэзов </a:t>
            </a:r>
            <a:r>
              <a:rPr lang="ru-RU" sz="1600" dirty="0" smtClean="0"/>
              <a:t>1945 ж. </a:t>
            </a:r>
            <a:r>
              <a:rPr lang="ru-RU" sz="1600" dirty="0" err="1" smtClean="0"/>
              <a:t>жарық көрген </a:t>
            </a:r>
            <a:r>
              <a:rPr lang="ru-RU" sz="1600" dirty="0" smtClean="0"/>
              <a:t>“Абай </a:t>
            </a:r>
            <a:r>
              <a:rPr lang="ru-RU" sz="1600" dirty="0" err="1" smtClean="0"/>
              <a:t>өмірінің және творчествосының биографиялық очеркі</a:t>
            </a:r>
            <a:r>
              <a:rPr lang="ru-RU" sz="1600" dirty="0" smtClean="0"/>
              <a:t>” </a:t>
            </a:r>
            <a:r>
              <a:rPr lang="ru-RU" sz="1600" dirty="0" err="1" smtClean="0"/>
              <a:t>еңбегінде Абайды</a:t>
            </a:r>
            <a:r>
              <a:rPr lang="ru-RU" sz="1600" dirty="0" smtClean="0"/>
              <a:t> “</a:t>
            </a:r>
            <a:r>
              <a:rPr lang="ru-RU" sz="1600" dirty="0" err="1" smtClean="0"/>
              <a:t>феодалдық ақындар Шортанбай</a:t>
            </a:r>
            <a:r>
              <a:rPr lang="ru-RU" sz="1600" dirty="0" smtClean="0"/>
              <a:t>, </a:t>
            </a:r>
            <a:r>
              <a:rPr lang="ru-RU" sz="1600" dirty="0" err="1" smtClean="0"/>
              <a:t>Мәшһүр Жүсіп Көпеев ортасында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суреттегені</a:t>
            </a:r>
            <a:r>
              <a:rPr lang="ru-RU" sz="1600" dirty="0" smtClean="0"/>
              <a:t> </a:t>
            </a:r>
            <a:r>
              <a:rPr lang="ru-RU" sz="1600" dirty="0" err="1" smtClean="0"/>
              <a:t>үшін</a:t>
            </a:r>
            <a:r>
              <a:rPr lang="ru-RU" sz="1600" dirty="0" smtClean="0"/>
              <a:t>” </a:t>
            </a:r>
            <a:r>
              <a:rPr lang="ru-RU" sz="1600" dirty="0" err="1" smtClean="0"/>
              <a:t>қудаланады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Екі</a:t>
            </a:r>
            <a:r>
              <a:rPr lang="ru-RU" sz="1600" dirty="0" smtClean="0"/>
              <a:t> </a:t>
            </a:r>
            <a:r>
              <a:rPr lang="ru-RU" sz="1600" dirty="0" err="1" smtClean="0"/>
              <a:t>зиялыға </a:t>
            </a:r>
            <a:r>
              <a:rPr lang="ru-RU" sz="1600" dirty="0" smtClean="0"/>
              <a:t>да </a:t>
            </a:r>
            <a:r>
              <a:rPr lang="ru-RU" sz="1600" dirty="0" err="1" smtClean="0"/>
              <a:t>осындай</a:t>
            </a:r>
            <a:r>
              <a:rPr lang="ru-RU" sz="1600" dirty="0" smtClean="0"/>
              <a:t> </a:t>
            </a:r>
            <a:r>
              <a:rPr lang="ru-RU" sz="1600" dirty="0" err="1" smtClean="0"/>
              <a:t>орынсыз</a:t>
            </a:r>
            <a:r>
              <a:rPr lang="ru-RU" sz="1600" dirty="0" smtClean="0"/>
              <a:t> </a:t>
            </a:r>
            <a:r>
              <a:rPr lang="ru-RU" sz="1600" dirty="0" err="1" smtClean="0"/>
              <a:t>кінәлар тағылғаннан кейін</a:t>
            </a:r>
            <a:r>
              <a:rPr lang="ru-RU" sz="1600" dirty="0" smtClean="0"/>
              <a:t>, </a:t>
            </a:r>
            <a:r>
              <a:rPr lang="ru-RU" sz="1600" dirty="0" err="1" smtClean="0"/>
              <a:t>Москваға қоныс аударуға мәжбүр болды</a:t>
            </a:r>
            <a:r>
              <a:rPr lang="ru-RU" sz="1600" dirty="0" smtClean="0"/>
              <a:t>. “</a:t>
            </a:r>
            <a:r>
              <a:rPr lang="ru-RU" sz="1600" dirty="0" err="1" smtClean="0"/>
              <a:t>Космополиттер</a:t>
            </a:r>
            <a:r>
              <a:rPr lang="ru-RU" sz="1600" dirty="0" smtClean="0"/>
              <a:t>” </a:t>
            </a:r>
            <a:r>
              <a:rPr lang="ru-RU" sz="1600" dirty="0" err="1" smtClean="0"/>
              <a:t>қатарына белгілі</a:t>
            </a:r>
            <a:r>
              <a:rPr lang="ru-RU" sz="1600" dirty="0" smtClean="0"/>
              <a:t> </a:t>
            </a:r>
            <a:r>
              <a:rPr lang="ru-RU" sz="1600" dirty="0" err="1" smtClean="0"/>
              <a:t>шығыстанушы, </a:t>
            </a:r>
            <a:r>
              <a:rPr lang="ru-RU" sz="1600" dirty="0" smtClean="0"/>
              <a:t>академик </a:t>
            </a:r>
            <a:r>
              <a:rPr lang="ru-RU" sz="1600" dirty="0" err="1" smtClean="0"/>
              <a:t>В.В.Бартольд</a:t>
            </a:r>
            <a:r>
              <a:rPr lang="ru-RU" sz="1600" dirty="0" smtClean="0"/>
              <a:t> та </a:t>
            </a:r>
            <a:r>
              <a:rPr lang="ru-RU" sz="1600" dirty="0" err="1" smtClean="0"/>
              <a:t>енгізілді</a:t>
            </a:r>
            <a:r>
              <a:rPr lang="ru-RU" sz="1600" dirty="0" smtClean="0"/>
              <a:t>. </a:t>
            </a:r>
            <a:r>
              <a:rPr lang="ru-RU" sz="1600" dirty="0" err="1" smtClean="0"/>
              <a:t>Оған </a:t>
            </a:r>
            <a:r>
              <a:rPr lang="ru-RU" sz="1600" dirty="0" smtClean="0"/>
              <a:t>“араб, </a:t>
            </a:r>
            <a:r>
              <a:rPr lang="ru-RU" sz="1600" dirty="0" err="1" smtClean="0"/>
              <a:t>иран</a:t>
            </a:r>
            <a:r>
              <a:rPr lang="ru-RU" sz="1600" dirty="0" smtClean="0"/>
              <a:t>, </a:t>
            </a:r>
            <a:r>
              <a:rPr lang="ru-RU" sz="1600" dirty="0" err="1" smtClean="0"/>
              <a:t>қытай мәдениеттерін жоғары көтерген” деген</a:t>
            </a:r>
            <a:r>
              <a:rPr lang="ru-RU" sz="1600" dirty="0" smtClean="0"/>
              <a:t> </a:t>
            </a:r>
            <a:r>
              <a:rPr lang="ru-RU" sz="1600" dirty="0" err="1" smtClean="0"/>
              <a:t>мағынадағы кінә тағылды.</a:t>
            </a:r>
            <a:r>
              <a:rPr lang="ru-RU" sz="1600" dirty="0" smtClean="0"/>
              <a:t> </a:t>
            </a:r>
          </a:p>
          <a:p>
            <a:pPr marL="0" indent="0" algn="just"/>
            <a:r>
              <a:rPr lang="ru-RU" sz="1600" dirty="0" err="1" smtClean="0"/>
              <a:t>Осылайша</a:t>
            </a:r>
            <a:r>
              <a:rPr lang="ru-RU" sz="1600" dirty="0" smtClean="0"/>
              <a:t> </a:t>
            </a:r>
            <a:r>
              <a:rPr lang="ru-RU" sz="1600" dirty="0" err="1" smtClean="0"/>
              <a:t>соғыстан кейінгі</a:t>
            </a:r>
            <a:r>
              <a:rPr lang="ru-RU" sz="1600" dirty="0" smtClean="0"/>
              <a:t> </a:t>
            </a:r>
            <a:r>
              <a:rPr lang="ru-RU" sz="1600" dirty="0" err="1" smtClean="0"/>
              <a:t>жылдарда</a:t>
            </a:r>
            <a:r>
              <a:rPr lang="ru-RU" sz="1600" dirty="0" smtClean="0"/>
              <a:t> </a:t>
            </a:r>
            <a:r>
              <a:rPr lang="ru-RU" sz="1600" dirty="0" err="1" smtClean="0"/>
              <a:t>пісіп-жетіліп</a:t>
            </a:r>
            <a:r>
              <a:rPr lang="ru-RU" sz="1600" dirty="0" smtClean="0"/>
              <a:t> </a:t>
            </a:r>
            <a:r>
              <a:rPr lang="ru-RU" sz="1600" dirty="0" err="1" smtClean="0"/>
              <a:t>келе</a:t>
            </a:r>
            <a:r>
              <a:rPr lang="ru-RU" sz="1600" dirty="0" smtClean="0"/>
              <a:t> </a:t>
            </a:r>
            <a:r>
              <a:rPr lang="ru-RU" sz="1600" dirty="0" err="1" smtClean="0"/>
              <a:t>жатқан қоғамда өзгеріс қажет  деген</a:t>
            </a:r>
            <a:r>
              <a:rPr lang="ru-RU" sz="1600" dirty="0" smtClean="0"/>
              <a:t> </a:t>
            </a:r>
            <a:r>
              <a:rPr lang="ru-RU" sz="1600" dirty="0" err="1" smtClean="0"/>
              <a:t>ұғымды әкімшіл-әміршілдік жүйе тұншықтырып тастады</a:t>
            </a:r>
            <a:r>
              <a:rPr lang="ru-RU" sz="1600" dirty="0" smtClean="0"/>
              <a:t>. 1953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Сталин </a:t>
            </a:r>
            <a:r>
              <a:rPr lang="ru-RU" sz="1600" dirty="0" err="1" smtClean="0"/>
              <a:t>қайтыс болғаннан кейін</a:t>
            </a:r>
            <a:r>
              <a:rPr lang="ru-RU" sz="1600" dirty="0" smtClean="0"/>
              <a:t> </a:t>
            </a:r>
            <a:r>
              <a:rPr lang="ru-RU" sz="1600" dirty="0" err="1" smtClean="0"/>
              <a:t>қуғын-сүргін науқаны біраз</a:t>
            </a:r>
            <a:r>
              <a:rPr lang="ru-RU" sz="1600" dirty="0" smtClean="0"/>
              <a:t> </a:t>
            </a:r>
            <a:r>
              <a:rPr lang="ru-RU" sz="1600" dirty="0" err="1" smtClean="0"/>
              <a:t>баяулады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Сталиннің өз кезінде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жоспарлаған Қазақ </a:t>
            </a:r>
            <a:r>
              <a:rPr lang="ru-RU" sz="1600" dirty="0" smtClean="0"/>
              <a:t>КСР </a:t>
            </a:r>
            <a:r>
              <a:rPr lang="ru-RU" sz="1600" dirty="0" err="1" smtClean="0"/>
              <a:t>Ғалым Академиясының тарих</a:t>
            </a:r>
            <a:r>
              <a:rPr lang="ru-RU" sz="1600" dirty="0" smtClean="0"/>
              <a:t>, археология, этнография </a:t>
            </a:r>
            <a:r>
              <a:rPr lang="ru-RU" sz="1600" dirty="0" err="1" smtClean="0"/>
              <a:t>институтын</a:t>
            </a:r>
            <a:r>
              <a:rPr lang="ru-RU" sz="1600" dirty="0" smtClean="0"/>
              <a:t>, </a:t>
            </a:r>
            <a:r>
              <a:rPr lang="ru-RU" sz="1600" dirty="0" err="1" smtClean="0"/>
              <a:t>тіл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 мәдениет институтын</a:t>
            </a:r>
            <a:r>
              <a:rPr lang="ru-RU" sz="1600" dirty="0" smtClean="0"/>
              <a:t>, </a:t>
            </a:r>
            <a:r>
              <a:rPr lang="ru-RU" sz="1600" dirty="0" err="1" smtClean="0"/>
              <a:t>Кеңестік жазушылар</a:t>
            </a:r>
            <a:r>
              <a:rPr lang="ru-RU" sz="1600" dirty="0" smtClean="0"/>
              <a:t> </a:t>
            </a:r>
            <a:r>
              <a:rPr lang="ru-RU" sz="1600" dirty="0" err="1" smtClean="0"/>
              <a:t>Одағын </a:t>
            </a:r>
            <a:r>
              <a:rPr lang="ru-RU" sz="1600" dirty="0" smtClean="0"/>
              <a:t>“</a:t>
            </a:r>
            <a:r>
              <a:rPr lang="ru-RU" sz="1600" dirty="0" err="1" smtClean="0"/>
              <a:t>ұлтшылдардан</a:t>
            </a:r>
            <a:r>
              <a:rPr lang="ru-RU" sz="1600" dirty="0" smtClean="0"/>
              <a:t>” </a:t>
            </a:r>
            <a:r>
              <a:rPr lang="ru-RU" sz="1600" dirty="0" err="1" smtClean="0"/>
              <a:t>тазалау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саясаты</a:t>
            </a:r>
            <a:r>
              <a:rPr lang="ru-RU" sz="1600" dirty="0" smtClean="0"/>
              <a:t> </a:t>
            </a:r>
            <a:r>
              <a:rPr lang="ru-RU" sz="1600" dirty="0" err="1" smtClean="0"/>
              <a:t>тоқтатылды</a:t>
            </a:r>
            <a:r>
              <a:rPr lang="ru-RU" sz="1600" dirty="0" smtClean="0"/>
              <a:t>. 1953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мамыр</a:t>
            </a:r>
            <a:r>
              <a:rPr lang="ru-RU" sz="1600" dirty="0" smtClean="0"/>
              <a:t> </a:t>
            </a:r>
            <a:r>
              <a:rPr lang="ru-RU" sz="1600" dirty="0" err="1" smtClean="0"/>
              <a:t>айынан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бастап</a:t>
            </a:r>
            <a:r>
              <a:rPr lang="ru-RU" sz="1600" dirty="0" smtClean="0"/>
              <a:t> </a:t>
            </a:r>
            <a:r>
              <a:rPr lang="ru-RU" sz="1600" dirty="0" err="1" smtClean="0"/>
              <a:t>социалистік</a:t>
            </a:r>
            <a:r>
              <a:rPr lang="ru-RU" sz="1600" dirty="0" smtClean="0"/>
              <a:t> </a:t>
            </a:r>
            <a:r>
              <a:rPr lang="ru-RU" sz="1600" dirty="0" err="1" smtClean="0"/>
              <a:t>қоғамдағы қайшылықтар</a:t>
            </a:r>
            <a:r>
              <a:rPr lang="ru-RU" sz="1600" dirty="0" smtClean="0"/>
              <a:t>, </a:t>
            </a:r>
            <a:r>
              <a:rPr lang="ru-RU" sz="1600" dirty="0" err="1" smtClean="0"/>
              <a:t>жеке</a:t>
            </a:r>
            <a:r>
              <a:rPr lang="ru-RU" sz="1600" dirty="0" smtClean="0"/>
              <a:t> </a:t>
            </a:r>
            <a:r>
              <a:rPr lang="ru-RU" sz="1600" dirty="0" err="1" smtClean="0"/>
              <a:t>тұлға </a:t>
            </a:r>
            <a:r>
              <a:rPr lang="ru-RU" sz="1600" dirty="0" smtClean="0"/>
              <a:t>мен </a:t>
            </a:r>
            <a:r>
              <a:rPr lang="ru-RU" sz="1600" dirty="0" err="1" smtClean="0"/>
              <a:t>халықтың тарихтағы рөлі</a:t>
            </a:r>
            <a:r>
              <a:rPr lang="ru-RU" sz="1600" dirty="0" smtClean="0"/>
              <a:t>, </a:t>
            </a:r>
            <a:r>
              <a:rPr lang="ru-RU" sz="1600" dirty="0" err="1" smtClean="0"/>
              <a:t>Сталиннің жеке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басына</a:t>
            </a:r>
            <a:r>
              <a:rPr lang="ru-RU" sz="1600" dirty="0" smtClean="0"/>
              <a:t> </a:t>
            </a:r>
            <a:r>
              <a:rPr lang="ru-RU" sz="1600" dirty="0" err="1" smtClean="0"/>
              <a:t>табыну</a:t>
            </a:r>
            <a:r>
              <a:rPr lang="ru-RU" sz="1600" dirty="0" smtClean="0"/>
              <a:t> </a:t>
            </a:r>
            <a:r>
              <a:rPr lang="ru-RU" sz="1600" dirty="0" err="1" smtClean="0"/>
              <a:t>мәселелері төңірегінде алғашқы пікірлер</a:t>
            </a:r>
            <a:r>
              <a:rPr lang="ru-RU" sz="1600" dirty="0" smtClean="0"/>
              <a:t> </a:t>
            </a:r>
            <a:r>
              <a:rPr lang="ru-RU" sz="1600" dirty="0" err="1" smtClean="0"/>
              <a:t>айтыла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Кезінде</a:t>
            </a:r>
            <a:r>
              <a:rPr lang="ru-RU" sz="1600" dirty="0" smtClean="0"/>
              <a:t> ОГПУ, </a:t>
            </a:r>
            <a:r>
              <a:rPr lang="ru-RU" sz="1600" dirty="0" err="1" smtClean="0"/>
              <a:t>НКВД-ні</a:t>
            </a:r>
            <a:r>
              <a:rPr lang="ru-RU" sz="1600" dirty="0" smtClean="0"/>
              <a:t> </a:t>
            </a:r>
            <a:r>
              <a:rPr lang="ru-RU" sz="1600" dirty="0" err="1" smtClean="0"/>
              <a:t>басқарып, әкімшіл-әміршіл жүйенің адамзатқа қарсы жасалған қылмыстарын заңдастырған </a:t>
            </a:r>
            <a:r>
              <a:rPr lang="ru-RU" sz="1600" dirty="0" smtClean="0"/>
              <a:t>Берия ату </a:t>
            </a:r>
            <a:r>
              <a:rPr lang="ru-RU" sz="1600" dirty="0" err="1" smtClean="0"/>
              <a:t>жазасына</a:t>
            </a:r>
            <a:r>
              <a:rPr lang="ru-RU" sz="1600" dirty="0" smtClean="0"/>
              <a:t> </a:t>
            </a:r>
            <a:r>
              <a:rPr lang="ru-RU" sz="1600" dirty="0" err="1" smtClean="0"/>
              <a:t>кесілді</a:t>
            </a:r>
            <a:r>
              <a:rPr lang="ru-RU" sz="1600" dirty="0" smtClean="0"/>
              <a:t>. </a:t>
            </a:r>
            <a:r>
              <a:rPr lang="ru-RU" sz="1600" dirty="0" err="1" smtClean="0"/>
              <a:t>“Үштіктер”, </a:t>
            </a:r>
            <a:r>
              <a:rPr lang="ru-RU" sz="1600" dirty="0" smtClean="0"/>
              <a:t>“</a:t>
            </a:r>
            <a:r>
              <a:rPr lang="ru-RU" sz="1600" dirty="0" err="1" smtClean="0"/>
              <a:t>Бестіктер</a:t>
            </a:r>
            <a:r>
              <a:rPr lang="ru-RU" sz="1600" dirty="0" smtClean="0"/>
              <a:t>”, “</a:t>
            </a:r>
            <a:r>
              <a:rPr lang="ru-RU" sz="1600" dirty="0" err="1" smtClean="0"/>
              <a:t>Ерекше</a:t>
            </a:r>
            <a:r>
              <a:rPr lang="ru-RU" sz="1600" dirty="0" smtClean="0"/>
              <a:t> </a:t>
            </a:r>
            <a:r>
              <a:rPr lang="ru-RU" sz="1600" dirty="0" err="1" smtClean="0"/>
              <a:t>кеңес” жойылып</a:t>
            </a:r>
            <a:r>
              <a:rPr lang="ru-RU" sz="1600" dirty="0" smtClean="0"/>
              <a:t>, ГУЛАГ </a:t>
            </a:r>
            <a:r>
              <a:rPr lang="ru-RU" sz="1600" dirty="0" err="1" smtClean="0"/>
              <a:t>МҚК-не берілді</a:t>
            </a:r>
            <a:r>
              <a:rPr lang="ru-RU" sz="1600" dirty="0" smtClean="0"/>
              <a:t>. </a:t>
            </a:r>
            <a:r>
              <a:rPr lang="ru-RU" sz="1600" dirty="0" err="1" smtClean="0"/>
              <a:t>Л.П.Берияның қылмыстық іс-әрекетін үзілді-кесілді тоқтату қоғамдық өмірді демократияландыру</a:t>
            </a:r>
            <a:r>
              <a:rPr lang="ru-RU" sz="1600" dirty="0" smtClean="0"/>
              <a:t> </a:t>
            </a:r>
            <a:r>
              <a:rPr lang="ru-RU" sz="1600" dirty="0" err="1" smtClean="0"/>
              <a:t>жолындағы маңызды кезең 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Бірақ бұл </a:t>
            </a:r>
            <a:r>
              <a:rPr lang="ru-RU" sz="1600" dirty="0" smtClean="0"/>
              <a:t>- </a:t>
            </a:r>
            <a:r>
              <a:rPr lang="ru-RU" sz="1600" dirty="0" err="1" smtClean="0"/>
              <a:t>әкімшіл-әміршіл жүйенің күйреуі емес</a:t>
            </a:r>
            <a:r>
              <a:rPr lang="ru-RU" sz="1600" dirty="0" smtClean="0"/>
              <a:t> </a:t>
            </a:r>
            <a:r>
              <a:rPr lang="ru-RU" sz="1600" dirty="0" err="1" smtClean="0"/>
              <a:t>еді</a:t>
            </a:r>
            <a:r>
              <a:rPr lang="ru-RU" sz="1600" dirty="0" smtClean="0"/>
              <a:t>.  </a:t>
            </a:r>
          </a:p>
          <a:p>
            <a:pPr marL="0" indent="0" algn="just"/>
            <a:r>
              <a:rPr lang="ru-RU" sz="1600" dirty="0" smtClean="0"/>
              <a:t>1954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Қазақстандағы тың және тыңайған жерлерді</a:t>
            </a:r>
            <a:r>
              <a:rPr lang="ru-RU" sz="1600" dirty="0" smtClean="0"/>
              <a:t> </a:t>
            </a:r>
            <a:r>
              <a:rPr lang="ru-RU" sz="1600" dirty="0" err="1" smtClean="0"/>
              <a:t>игерудің басталуы</a:t>
            </a:r>
            <a:r>
              <a:rPr lang="ru-RU" sz="1600" dirty="0" smtClean="0"/>
              <a:t> </a:t>
            </a:r>
            <a:r>
              <a:rPr lang="ru-RU" sz="1600" dirty="0" err="1" smtClean="0"/>
              <a:t>республикадағы қоғамдық өмірге үлкен әсерін тигізді</a:t>
            </a:r>
            <a:r>
              <a:rPr lang="ru-RU" sz="1600" dirty="0" smtClean="0"/>
              <a:t>. </a:t>
            </a:r>
            <a:r>
              <a:rPr lang="ru-RU" sz="1600" dirty="0" err="1" smtClean="0"/>
              <a:t>Тың жерлерді</a:t>
            </a:r>
            <a:r>
              <a:rPr lang="ru-RU" sz="1600" dirty="0" smtClean="0"/>
              <a:t> </a:t>
            </a:r>
            <a:r>
              <a:rPr lang="ru-RU" sz="1600" dirty="0" err="1" smtClean="0"/>
              <a:t>игеру</a:t>
            </a:r>
            <a:r>
              <a:rPr lang="ru-RU" sz="1600" dirty="0" smtClean="0"/>
              <a:t> </a:t>
            </a:r>
            <a:r>
              <a:rPr lang="ru-RU" sz="1600" dirty="0" err="1" smtClean="0"/>
              <a:t>науқаны барысында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кадрлар</a:t>
            </a:r>
            <a:r>
              <a:rPr lang="ru-RU" sz="1600" dirty="0" smtClean="0"/>
              <a:t> </a:t>
            </a:r>
            <a:r>
              <a:rPr lang="ru-RU" sz="1600" dirty="0" err="1" smtClean="0"/>
              <a:t>өрескел түрде алмастырылды</a:t>
            </a:r>
            <a:r>
              <a:rPr lang="ru-RU" sz="1600" dirty="0" smtClean="0"/>
              <a:t>. Он </a:t>
            </a:r>
            <a:r>
              <a:rPr lang="ru-RU" sz="1600" dirty="0" err="1" smtClean="0"/>
              <a:t>жылдың ішінде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 Компартиясының Орталық Комитетінің бірінші</a:t>
            </a:r>
            <a:r>
              <a:rPr lang="ru-RU" sz="1600" dirty="0" smtClean="0"/>
              <a:t> </a:t>
            </a:r>
            <a:r>
              <a:rPr lang="ru-RU" sz="1600" dirty="0" err="1" smtClean="0"/>
              <a:t>хатшысы</a:t>
            </a:r>
            <a:r>
              <a:rPr lang="ru-RU" sz="1600" dirty="0" smtClean="0"/>
              <a:t> </a:t>
            </a:r>
            <a:r>
              <a:rPr lang="ru-RU" sz="1600" dirty="0" err="1" smtClean="0"/>
              <a:t>алты</a:t>
            </a:r>
            <a:r>
              <a:rPr lang="ru-RU" sz="1600" dirty="0" smtClean="0"/>
              <a:t> </a:t>
            </a:r>
            <a:r>
              <a:rPr lang="ru-RU" sz="1600" dirty="0" err="1" smtClean="0"/>
              <a:t>рет</a:t>
            </a:r>
            <a:r>
              <a:rPr lang="ru-RU" sz="1600" dirty="0" smtClean="0"/>
              <a:t> </a:t>
            </a:r>
            <a:r>
              <a:rPr lang="ru-RU" sz="1600" dirty="0" err="1" smtClean="0"/>
              <a:t>өзгертілді</a:t>
            </a:r>
            <a:r>
              <a:rPr lang="ru-RU" sz="1600" dirty="0" smtClean="0"/>
              <a:t>. </a:t>
            </a:r>
            <a:r>
              <a:rPr lang="ru-RU" sz="1600" dirty="0" err="1" smtClean="0"/>
              <a:t>Бірінші</a:t>
            </a:r>
            <a:r>
              <a:rPr lang="ru-RU" sz="1600" dirty="0" smtClean="0"/>
              <a:t> </a:t>
            </a:r>
            <a:r>
              <a:rPr lang="ru-RU" sz="1600" dirty="0" err="1" smtClean="0"/>
              <a:t>хатшы</a:t>
            </a:r>
            <a:r>
              <a:rPr lang="ru-RU" sz="1600" dirty="0" smtClean="0"/>
              <a:t> </a:t>
            </a:r>
            <a:r>
              <a:rPr lang="ru-RU" sz="1600" dirty="0" err="1" smtClean="0"/>
              <a:t>Ж.Шаяхметовтің орнына</a:t>
            </a:r>
            <a:r>
              <a:rPr lang="ru-RU" sz="1600" dirty="0" smtClean="0"/>
              <a:t> КСРО </a:t>
            </a:r>
            <a:r>
              <a:rPr lang="ru-RU" sz="1600" dirty="0" err="1" smtClean="0"/>
              <a:t>мәдениет министрі</a:t>
            </a:r>
            <a:r>
              <a:rPr lang="ru-RU" sz="1600" dirty="0" smtClean="0"/>
              <a:t> </a:t>
            </a:r>
            <a:r>
              <a:rPr lang="ru-RU" sz="1600" dirty="0" err="1" smtClean="0"/>
              <a:t>П.Понаморенко</a:t>
            </a:r>
            <a:r>
              <a:rPr lang="ru-RU" sz="1600" dirty="0" smtClean="0"/>
              <a:t> </a:t>
            </a:r>
            <a:r>
              <a:rPr lang="ru-RU" sz="1600" dirty="0" err="1" smtClean="0"/>
              <a:t>тағайындалды</a:t>
            </a:r>
            <a:r>
              <a:rPr lang="ru-RU" sz="1600" dirty="0" smtClean="0"/>
              <a:t>. Ал </a:t>
            </a:r>
            <a:r>
              <a:rPr lang="ru-RU" sz="1600" dirty="0" err="1" smtClean="0"/>
              <a:t>үкімет басындағы </a:t>
            </a:r>
            <a:r>
              <a:rPr lang="ru-RU" sz="1600" dirty="0" smtClean="0"/>
              <a:t>Н.</a:t>
            </a:r>
            <a:r>
              <a:rPr lang="ru-RU" sz="1600" dirty="0" err="1" smtClean="0"/>
              <a:t>Оңдасынов орнына</a:t>
            </a:r>
            <a:r>
              <a:rPr lang="ru-RU" sz="1600" dirty="0" smtClean="0"/>
              <a:t> Д.</a:t>
            </a:r>
            <a:r>
              <a:rPr lang="ru-RU" sz="1600" dirty="0" err="1" smtClean="0"/>
              <a:t>Қонаев келді</a:t>
            </a:r>
            <a:r>
              <a:rPr lang="ru-RU" sz="1600" dirty="0" smtClean="0"/>
              <a:t>. </a:t>
            </a:r>
          </a:p>
          <a:p>
            <a:pPr marL="0" indent="0" algn="just"/>
            <a:endParaRPr lang="ru-RU" sz="1600" dirty="0" smtClean="0"/>
          </a:p>
          <a:p>
            <a:pPr algn="just"/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kk-KZ" sz="1600" dirty="0" smtClean="0"/>
              <a:t>3 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620688"/>
            <a:ext cx="8229600" cy="5832648"/>
          </a:xfrm>
        </p:spPr>
        <p:txBody>
          <a:bodyPr>
            <a:normAutofit fontScale="25000" lnSpcReduction="20000"/>
          </a:bodyPr>
          <a:lstStyle/>
          <a:p>
            <a:pPr marL="0" indent="0" algn="just"/>
            <a:r>
              <a:rPr lang="ru-RU" sz="6400" dirty="0" smtClean="0"/>
              <a:t>1955-1957 </a:t>
            </a:r>
            <a:r>
              <a:rPr lang="ru-RU" sz="6400" dirty="0" err="1" smtClean="0"/>
              <a:t>жылдары</a:t>
            </a:r>
            <a:r>
              <a:rPr lang="ru-RU" sz="6400" dirty="0" smtClean="0"/>
              <a:t> </a:t>
            </a:r>
            <a:r>
              <a:rPr lang="ru-RU" sz="6400" dirty="0" err="1" smtClean="0"/>
              <a:t>Қазақстан компартиясы</a:t>
            </a:r>
            <a:r>
              <a:rPr lang="ru-RU" sz="6400" dirty="0" smtClean="0"/>
              <a:t> </a:t>
            </a:r>
            <a:r>
              <a:rPr lang="ru-RU" sz="6400" dirty="0" err="1" smtClean="0"/>
              <a:t>Орталық Комитетінің екінші</a:t>
            </a:r>
            <a:r>
              <a:rPr lang="ru-RU" sz="6400" dirty="0" smtClean="0"/>
              <a:t> </a:t>
            </a:r>
            <a:r>
              <a:rPr lang="ru-RU" sz="6400" dirty="0" err="1" smtClean="0"/>
              <a:t>хатшысы</a:t>
            </a:r>
            <a:r>
              <a:rPr lang="ru-RU" sz="6400" dirty="0" smtClean="0"/>
              <a:t> </a:t>
            </a:r>
            <a:r>
              <a:rPr lang="ru-RU" sz="6400" dirty="0" err="1" smtClean="0"/>
              <a:t>қызметін атқарған </a:t>
            </a:r>
            <a:r>
              <a:rPr lang="ru-RU" sz="6400" dirty="0" smtClean="0"/>
              <a:t>Л.И.Брежнев П.</a:t>
            </a:r>
            <a:r>
              <a:rPr lang="ru-RU" sz="6400" dirty="0" err="1" smtClean="0"/>
              <a:t>Понаморенконың орнына</a:t>
            </a:r>
            <a:r>
              <a:rPr lang="ru-RU" sz="6400" dirty="0" smtClean="0"/>
              <a:t> </a:t>
            </a:r>
            <a:r>
              <a:rPr lang="ru-RU" sz="6400" dirty="0" err="1" smtClean="0"/>
              <a:t>көтерілді</a:t>
            </a:r>
            <a:r>
              <a:rPr lang="ru-RU" sz="6400" dirty="0" smtClean="0"/>
              <a:t>. </a:t>
            </a:r>
            <a:r>
              <a:rPr lang="ru-RU" sz="6400" dirty="0" err="1" smtClean="0"/>
              <a:t>Кейінгі</a:t>
            </a:r>
            <a:r>
              <a:rPr lang="ru-RU" sz="6400" dirty="0" smtClean="0"/>
              <a:t> </a:t>
            </a:r>
            <a:r>
              <a:rPr lang="ru-RU" sz="6400" dirty="0" err="1" smtClean="0"/>
              <a:t>басшылар</a:t>
            </a:r>
            <a:r>
              <a:rPr lang="ru-RU" sz="6400" dirty="0" smtClean="0"/>
              <a:t>: Н.И. Беляев (1957- 1960), Д.А.</a:t>
            </a:r>
            <a:r>
              <a:rPr lang="ru-RU" sz="6400" dirty="0" err="1" smtClean="0"/>
              <a:t>Қонаев </a:t>
            </a:r>
            <a:r>
              <a:rPr lang="ru-RU" sz="6400" dirty="0" smtClean="0"/>
              <a:t>(1960-1962), И.Юсупов (1962-1964) </a:t>
            </a:r>
            <a:r>
              <a:rPr lang="ru-RU" sz="6400" dirty="0" err="1" smtClean="0"/>
              <a:t>болды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Бұл науқан барысында</a:t>
            </a:r>
            <a:r>
              <a:rPr lang="ru-RU" sz="6400" dirty="0" smtClean="0"/>
              <a:t> </a:t>
            </a:r>
            <a:r>
              <a:rPr lang="ru-RU" sz="6400" dirty="0" err="1" smtClean="0"/>
              <a:t>тағайындалған басшылардың көбі қазақ тарихын</a:t>
            </a:r>
            <a:r>
              <a:rPr lang="ru-RU" sz="6400" dirty="0" smtClean="0"/>
              <a:t>, </a:t>
            </a:r>
            <a:r>
              <a:rPr lang="ru-RU" sz="6400" dirty="0" err="1" smtClean="0"/>
              <a:t>ұлттық табиғи ерекшеліктерін</a:t>
            </a:r>
            <a:r>
              <a:rPr lang="ru-RU" sz="6400" dirty="0" smtClean="0"/>
              <a:t> </a:t>
            </a:r>
            <a:r>
              <a:rPr lang="ru-RU" sz="6400" dirty="0" err="1" smtClean="0"/>
              <a:t>білмейтін</a:t>
            </a:r>
            <a:r>
              <a:rPr lang="ru-RU" sz="6400" dirty="0" smtClean="0"/>
              <a:t>.  </a:t>
            </a:r>
            <a:r>
              <a:rPr lang="ru-RU" sz="6400" dirty="0" err="1" smtClean="0"/>
              <a:t>Сондықтан науқан нәтижесі экологиялық, демографиялық, рухани</a:t>
            </a:r>
            <a:r>
              <a:rPr lang="ru-RU" sz="6400" dirty="0" smtClean="0"/>
              <a:t> </a:t>
            </a:r>
            <a:r>
              <a:rPr lang="ru-RU" sz="6400" dirty="0" err="1" smtClean="0"/>
              <a:t>зардаптар</a:t>
            </a:r>
            <a:r>
              <a:rPr lang="ru-RU" sz="6400" dirty="0" smtClean="0"/>
              <a:t> </a:t>
            </a:r>
            <a:r>
              <a:rPr lang="ru-RU" sz="6400" dirty="0" err="1" smtClean="0"/>
              <a:t>алып</a:t>
            </a:r>
            <a:r>
              <a:rPr lang="ru-RU" sz="6400" dirty="0" smtClean="0"/>
              <a:t> </a:t>
            </a:r>
            <a:r>
              <a:rPr lang="ru-RU" sz="6400" dirty="0" err="1" smtClean="0"/>
              <a:t>келді</a:t>
            </a:r>
            <a:r>
              <a:rPr lang="ru-RU" sz="6400" dirty="0" smtClean="0"/>
              <a:t>. </a:t>
            </a:r>
          </a:p>
          <a:p>
            <a:pPr marL="0" indent="0" algn="just"/>
            <a:r>
              <a:rPr lang="ru-RU" sz="6400" dirty="0" smtClean="0"/>
              <a:t>1956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14 </a:t>
            </a:r>
            <a:r>
              <a:rPr lang="ru-RU" sz="6400" dirty="0" err="1" smtClean="0"/>
              <a:t>ақпанда Москвада</a:t>
            </a:r>
            <a:r>
              <a:rPr lang="ru-RU" sz="6400" dirty="0" smtClean="0"/>
              <a:t> </a:t>
            </a:r>
            <a:r>
              <a:rPr lang="ru-RU" sz="6400" dirty="0" err="1" smtClean="0"/>
              <a:t>КОКП-ның </a:t>
            </a:r>
            <a:r>
              <a:rPr lang="ru-RU" sz="6400" dirty="0" smtClean="0"/>
              <a:t>ХХ </a:t>
            </a:r>
            <a:r>
              <a:rPr lang="ru-RU" sz="6400" dirty="0" err="1" smtClean="0"/>
              <a:t>съезі</a:t>
            </a:r>
            <a:r>
              <a:rPr lang="ru-RU" sz="6400" dirty="0" smtClean="0"/>
              <a:t> </a:t>
            </a:r>
            <a:r>
              <a:rPr lang="ru-RU" sz="6400" dirty="0" err="1" smtClean="0"/>
              <a:t>өтіп</a:t>
            </a:r>
            <a:r>
              <a:rPr lang="ru-RU" sz="6400" dirty="0" smtClean="0"/>
              <a:t>, </a:t>
            </a:r>
            <a:r>
              <a:rPr lang="ru-RU" sz="6400" dirty="0" err="1" smtClean="0"/>
              <a:t>онда</a:t>
            </a:r>
            <a:r>
              <a:rPr lang="ru-RU" sz="6400" dirty="0" smtClean="0"/>
              <a:t> </a:t>
            </a:r>
            <a:r>
              <a:rPr lang="ru-RU" sz="6400" dirty="0" err="1" smtClean="0"/>
              <a:t>Сталиннің жеке</a:t>
            </a:r>
            <a:r>
              <a:rPr lang="ru-RU" sz="6400" dirty="0" smtClean="0"/>
              <a:t> </a:t>
            </a:r>
            <a:r>
              <a:rPr lang="ru-RU" sz="6400" dirty="0" err="1" smtClean="0"/>
              <a:t>басына</a:t>
            </a:r>
            <a:r>
              <a:rPr lang="ru-RU" sz="6400" dirty="0" smtClean="0"/>
              <a:t> </a:t>
            </a:r>
            <a:r>
              <a:rPr lang="ru-RU" sz="6400" dirty="0" err="1" smtClean="0"/>
              <a:t>табыну</a:t>
            </a:r>
            <a:r>
              <a:rPr lang="ru-RU" sz="6400" dirty="0" smtClean="0"/>
              <a:t> </a:t>
            </a:r>
            <a:r>
              <a:rPr lang="ru-RU" sz="6400" dirty="0" err="1" smtClean="0"/>
              <a:t>айыпталды</a:t>
            </a:r>
            <a:r>
              <a:rPr lang="ru-RU" sz="6400" dirty="0" smtClean="0"/>
              <a:t>. КОКП </a:t>
            </a:r>
            <a:r>
              <a:rPr lang="ru-RU" sz="6400" dirty="0" err="1" smtClean="0"/>
              <a:t>Орталық Комитетінің бірінші</a:t>
            </a:r>
            <a:r>
              <a:rPr lang="ru-RU" sz="6400" dirty="0" smtClean="0"/>
              <a:t> </a:t>
            </a:r>
            <a:r>
              <a:rPr lang="ru-RU" sz="6400" dirty="0" err="1" smtClean="0"/>
              <a:t>хатшысы</a:t>
            </a:r>
            <a:r>
              <a:rPr lang="ru-RU" sz="6400" dirty="0" smtClean="0"/>
              <a:t> Н.С.Хрущев </a:t>
            </a:r>
            <a:r>
              <a:rPr lang="ru-RU" sz="6400" dirty="0" err="1" smtClean="0"/>
              <a:t>бастаған коммунистер</a:t>
            </a:r>
            <a:r>
              <a:rPr lang="ru-RU" sz="6400" dirty="0" smtClean="0"/>
              <a:t> </a:t>
            </a:r>
            <a:r>
              <a:rPr lang="ru-RU" sz="6400" dirty="0" err="1" smtClean="0"/>
              <a:t>партиясы</a:t>
            </a:r>
            <a:r>
              <a:rPr lang="ru-RU" sz="6400" dirty="0" smtClean="0"/>
              <a:t> </a:t>
            </a:r>
            <a:r>
              <a:rPr lang="ru-RU" sz="6400" dirty="0" err="1" smtClean="0"/>
              <a:t>сталиндік</a:t>
            </a:r>
            <a:r>
              <a:rPr lang="ru-RU" sz="6400" dirty="0" smtClean="0"/>
              <a:t> диктат </a:t>
            </a:r>
            <a:r>
              <a:rPr lang="ru-RU" sz="6400" dirty="0" err="1" smtClean="0"/>
              <a:t>үстемдігін әшкереледі</a:t>
            </a:r>
            <a:r>
              <a:rPr lang="ru-RU" sz="6400" dirty="0" smtClean="0"/>
              <a:t>. “</a:t>
            </a:r>
            <a:r>
              <a:rPr lang="ru-RU" sz="6400" dirty="0" err="1" smtClean="0"/>
              <a:t>Жеке</a:t>
            </a:r>
            <a:r>
              <a:rPr lang="ru-RU" sz="6400" dirty="0" smtClean="0"/>
              <a:t> </a:t>
            </a:r>
            <a:r>
              <a:rPr lang="ru-RU" sz="6400" dirty="0" err="1" smtClean="0"/>
              <a:t>басқа табынушылық және оның салдары</a:t>
            </a:r>
            <a:r>
              <a:rPr lang="ru-RU" sz="6400" dirty="0" smtClean="0"/>
              <a:t>” </a:t>
            </a:r>
            <a:r>
              <a:rPr lang="ru-RU" sz="6400" dirty="0" err="1" smtClean="0"/>
              <a:t>туралы</a:t>
            </a:r>
            <a:r>
              <a:rPr lang="ru-RU" sz="6400" dirty="0" smtClean="0"/>
              <a:t> </a:t>
            </a:r>
            <a:r>
              <a:rPr lang="ru-RU" sz="6400" dirty="0" err="1" smtClean="0"/>
              <a:t>мәселе </a:t>
            </a:r>
            <a:r>
              <a:rPr lang="ru-RU" sz="6400" dirty="0" smtClean="0"/>
              <a:t>25 </a:t>
            </a:r>
            <a:r>
              <a:rPr lang="ru-RU" sz="6400" dirty="0" err="1" smtClean="0"/>
              <a:t>ақпанда съездің жабық мәжілісінде көтеріліп</a:t>
            </a:r>
            <a:r>
              <a:rPr lang="ru-RU" sz="6400" dirty="0" smtClean="0"/>
              <a:t>, съезд </a:t>
            </a:r>
            <a:r>
              <a:rPr lang="ru-RU" sz="6400" dirty="0" err="1" smtClean="0"/>
              <a:t>өткен соң</a:t>
            </a:r>
            <a:r>
              <a:rPr lang="ru-RU" sz="6400" dirty="0" smtClean="0"/>
              <a:t>, жарты </a:t>
            </a:r>
            <a:r>
              <a:rPr lang="ru-RU" sz="6400" dirty="0" err="1" smtClean="0"/>
              <a:t>жылдан</a:t>
            </a:r>
            <a:r>
              <a:rPr lang="ru-RU" sz="6400" dirty="0" smtClean="0"/>
              <a:t> </a:t>
            </a:r>
            <a:r>
              <a:rPr lang="ru-RU" sz="6400" dirty="0" err="1" smtClean="0"/>
              <a:t>кейін</a:t>
            </a:r>
            <a:r>
              <a:rPr lang="ru-RU" sz="6400" dirty="0" smtClean="0"/>
              <a:t>, 30 </a:t>
            </a:r>
            <a:r>
              <a:rPr lang="ru-RU" sz="6400" dirty="0" err="1" smtClean="0"/>
              <a:t>маусымында</a:t>
            </a:r>
            <a:r>
              <a:rPr lang="ru-RU" sz="6400" dirty="0" smtClean="0"/>
              <a:t> “</a:t>
            </a:r>
            <a:r>
              <a:rPr lang="ru-RU" sz="6400" dirty="0" err="1" smtClean="0"/>
              <a:t>Жеке</a:t>
            </a:r>
            <a:r>
              <a:rPr lang="ru-RU" sz="6400" dirty="0" smtClean="0"/>
              <a:t> </a:t>
            </a:r>
            <a:r>
              <a:rPr lang="ru-RU" sz="6400" dirty="0" err="1" smtClean="0"/>
              <a:t>басқа табынушылықтың зардаптарын</a:t>
            </a:r>
            <a:r>
              <a:rPr lang="ru-RU" sz="6400" dirty="0" smtClean="0"/>
              <a:t> </a:t>
            </a:r>
            <a:r>
              <a:rPr lang="ru-RU" sz="6400" dirty="0" err="1" smtClean="0"/>
              <a:t>жою</a:t>
            </a:r>
            <a:r>
              <a:rPr lang="ru-RU" sz="6400" dirty="0" smtClean="0"/>
              <a:t>” </a:t>
            </a:r>
            <a:r>
              <a:rPr lang="ru-RU" sz="6400" dirty="0" err="1" smtClean="0"/>
              <a:t>жөнінде қаулы қабылданды</a:t>
            </a:r>
            <a:r>
              <a:rPr lang="ru-RU" sz="6400" dirty="0" smtClean="0"/>
              <a:t>. </a:t>
            </a:r>
            <a:r>
              <a:rPr lang="ru-RU" sz="6400" dirty="0" err="1" smtClean="0"/>
              <a:t>Н.С.Хрущевтің </a:t>
            </a:r>
            <a:r>
              <a:rPr lang="ru-RU" sz="6400" dirty="0" smtClean="0"/>
              <a:t>ХХ </a:t>
            </a:r>
            <a:r>
              <a:rPr lang="ru-RU" sz="6400" dirty="0" err="1" smtClean="0"/>
              <a:t>съездегі</a:t>
            </a:r>
            <a:r>
              <a:rPr lang="ru-RU" sz="6400" dirty="0" smtClean="0"/>
              <a:t> «</a:t>
            </a:r>
            <a:r>
              <a:rPr lang="ru-RU" sz="6400" dirty="0" err="1" smtClean="0"/>
              <a:t>Сталиннің жеке</a:t>
            </a:r>
            <a:r>
              <a:rPr lang="ru-RU" sz="6400" dirty="0" smtClean="0"/>
              <a:t> </a:t>
            </a:r>
            <a:r>
              <a:rPr lang="ru-RU" sz="6400" dirty="0" err="1" smtClean="0"/>
              <a:t>басына</a:t>
            </a:r>
            <a:r>
              <a:rPr lang="ru-RU" sz="6400" dirty="0" smtClean="0"/>
              <a:t> </a:t>
            </a:r>
            <a:r>
              <a:rPr lang="ru-RU" sz="6400" dirty="0" err="1" smtClean="0"/>
              <a:t>табынушылығын әшкерелеу</a:t>
            </a:r>
            <a:r>
              <a:rPr lang="ru-RU" sz="6400" dirty="0" smtClean="0"/>
              <a:t>” </a:t>
            </a:r>
            <a:r>
              <a:rPr lang="ru-RU" sz="6400" dirty="0" err="1" smtClean="0"/>
              <a:t>туралы</a:t>
            </a:r>
            <a:r>
              <a:rPr lang="ru-RU" sz="6400" dirty="0" smtClean="0"/>
              <a:t> </a:t>
            </a:r>
            <a:r>
              <a:rPr lang="ru-RU" sz="6400" dirty="0" err="1" smtClean="0"/>
              <a:t>баяндамасының толық мәтіні </a:t>
            </a:r>
            <a:r>
              <a:rPr lang="ru-RU" sz="6400" dirty="0" smtClean="0"/>
              <a:t>33 </a:t>
            </a:r>
            <a:r>
              <a:rPr lang="ru-RU" sz="6400" dirty="0" err="1" smtClean="0"/>
              <a:t>жыл</a:t>
            </a:r>
            <a:r>
              <a:rPr lang="ru-RU" sz="6400" dirty="0" smtClean="0"/>
              <a:t> </a:t>
            </a:r>
            <a:r>
              <a:rPr lang="ru-RU" sz="6400" dirty="0" err="1" smtClean="0"/>
              <a:t>өткен соң ғана </a:t>
            </a:r>
            <a:r>
              <a:rPr lang="ru-RU" sz="6400" dirty="0" smtClean="0"/>
              <a:t>1989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</a:t>
            </a:r>
            <a:r>
              <a:rPr lang="ru-RU" sz="6400" dirty="0" err="1" smtClean="0"/>
              <a:t>жарық көрді</a:t>
            </a:r>
            <a:r>
              <a:rPr lang="ru-RU" sz="6400" dirty="0" smtClean="0"/>
              <a:t>.</a:t>
            </a:r>
          </a:p>
          <a:p>
            <a:pPr marL="0" indent="0" algn="just"/>
            <a:r>
              <a:rPr lang="ru-RU" sz="6400" dirty="0" err="1" smtClean="0"/>
              <a:t>Тарихта</a:t>
            </a:r>
            <a:r>
              <a:rPr lang="ru-RU" sz="6400" dirty="0" smtClean="0"/>
              <a:t> </a:t>
            </a:r>
            <a:r>
              <a:rPr lang="ru-RU" sz="6400" dirty="0" err="1" smtClean="0"/>
              <a:t>“жылымық” деп</a:t>
            </a:r>
            <a:r>
              <a:rPr lang="ru-RU" sz="6400" dirty="0" smtClean="0"/>
              <a:t> </a:t>
            </a:r>
            <a:r>
              <a:rPr lang="ru-RU" sz="6400" dirty="0" err="1" smtClean="0"/>
              <a:t>аталып</a:t>
            </a:r>
            <a:r>
              <a:rPr lang="ru-RU" sz="6400" dirty="0" smtClean="0"/>
              <a:t> </a:t>
            </a:r>
            <a:r>
              <a:rPr lang="ru-RU" sz="6400" dirty="0" err="1" smtClean="0"/>
              <a:t>жүрген </a:t>
            </a:r>
            <a:r>
              <a:rPr lang="ru-RU" sz="6400" dirty="0" smtClean="0"/>
              <a:t>1954-1964 </a:t>
            </a:r>
            <a:r>
              <a:rPr lang="ru-RU" sz="6400" dirty="0" err="1" smtClean="0"/>
              <a:t>жылдары</a:t>
            </a:r>
            <a:r>
              <a:rPr lang="ru-RU" sz="6400" dirty="0" smtClean="0"/>
              <a:t> </a:t>
            </a:r>
            <a:r>
              <a:rPr lang="ru-RU" sz="6400" dirty="0" err="1" smtClean="0"/>
              <a:t>біршама</a:t>
            </a:r>
            <a:r>
              <a:rPr lang="ru-RU" sz="6400" dirty="0" smtClean="0"/>
              <a:t> </a:t>
            </a:r>
            <a:r>
              <a:rPr lang="ru-RU" sz="6400" dirty="0" err="1" smtClean="0"/>
              <a:t>басшылықтың ұжымдық принциптері</a:t>
            </a:r>
            <a:r>
              <a:rPr lang="ru-RU" sz="6400" dirty="0" smtClean="0"/>
              <a:t> </a:t>
            </a:r>
            <a:r>
              <a:rPr lang="ru-RU" sz="6400" dirty="0" err="1" smtClean="0"/>
              <a:t>енгізіліп</a:t>
            </a:r>
            <a:r>
              <a:rPr lang="ru-RU" sz="6400" dirty="0" smtClean="0"/>
              <a:t>, </a:t>
            </a:r>
            <a:r>
              <a:rPr lang="ru-RU" sz="6400" dirty="0" err="1" smtClean="0"/>
              <a:t>әміршіл-әкімшіл басқару жүйесі босаңси бастады</a:t>
            </a:r>
            <a:r>
              <a:rPr lang="ru-RU" sz="6400" dirty="0" smtClean="0"/>
              <a:t>. </a:t>
            </a:r>
            <a:r>
              <a:rPr lang="ru-RU" sz="6400" dirty="0" err="1" smtClean="0"/>
              <a:t>Қоғамдағы кеңес және қоғамдық ұйымдардың рөлі біршама</a:t>
            </a:r>
            <a:r>
              <a:rPr lang="ru-RU" sz="6400" dirty="0" smtClean="0"/>
              <a:t> </a:t>
            </a:r>
            <a:r>
              <a:rPr lang="ru-RU" sz="6400" dirty="0" err="1" smtClean="0"/>
              <a:t>өсті.</a:t>
            </a:r>
            <a:r>
              <a:rPr lang="ru-RU" sz="6400" dirty="0" smtClean="0"/>
              <a:t> </a:t>
            </a:r>
            <a:r>
              <a:rPr lang="ru-RU" sz="6400" dirty="0" err="1" smtClean="0"/>
              <a:t>Нәтижесінде мыңдаған кінәсіз сотталған адамдар</a:t>
            </a:r>
            <a:r>
              <a:rPr lang="ru-RU" sz="6400" dirty="0" smtClean="0"/>
              <a:t> </a:t>
            </a:r>
            <a:r>
              <a:rPr lang="ru-RU" sz="6400" dirty="0" err="1" smtClean="0"/>
              <a:t>лагерлерден</a:t>
            </a:r>
            <a:r>
              <a:rPr lang="ru-RU" sz="6400" dirty="0" smtClean="0"/>
              <a:t> </a:t>
            </a:r>
            <a:r>
              <a:rPr lang="ru-RU" sz="6400" dirty="0" err="1" smtClean="0"/>
              <a:t>босатылып</a:t>
            </a:r>
            <a:r>
              <a:rPr lang="ru-RU" sz="6400" dirty="0" smtClean="0"/>
              <a:t>, </a:t>
            </a:r>
            <a:r>
              <a:rPr lang="ru-RU" sz="6400" dirty="0" err="1" smtClean="0"/>
              <a:t>партияның кейбір</a:t>
            </a:r>
            <a:r>
              <a:rPr lang="ru-RU" sz="6400" dirty="0" smtClean="0"/>
              <a:t> </a:t>
            </a:r>
            <a:r>
              <a:rPr lang="ru-RU" sz="6400" dirty="0" err="1" smtClean="0"/>
              <a:t>көрнекті қайраткерлері ақталды.</a:t>
            </a:r>
            <a:r>
              <a:rPr lang="ru-RU" sz="6400" dirty="0" smtClean="0"/>
              <a:t> 1930-1950 </a:t>
            </a:r>
            <a:r>
              <a:rPr lang="ru-RU" sz="6400" dirty="0" err="1" smtClean="0"/>
              <a:t>жылдары</a:t>
            </a:r>
            <a:r>
              <a:rPr lang="ru-RU" sz="6400" dirty="0" smtClean="0"/>
              <a:t> </a:t>
            </a:r>
            <a:r>
              <a:rPr lang="ru-RU" sz="6400" dirty="0" err="1" smtClean="0"/>
              <a:t>істі</a:t>
            </a:r>
            <a:r>
              <a:rPr lang="ru-RU" sz="6400" dirty="0" smtClean="0"/>
              <a:t> </a:t>
            </a:r>
            <a:r>
              <a:rPr lang="ru-RU" sz="6400" dirty="0" err="1" smtClean="0"/>
              <a:t>болған зиялылардың істері</a:t>
            </a:r>
            <a:r>
              <a:rPr lang="ru-RU" sz="6400" dirty="0" smtClean="0"/>
              <a:t> </a:t>
            </a:r>
            <a:r>
              <a:rPr lang="ru-RU" sz="6400" dirty="0" err="1" smtClean="0"/>
              <a:t>қайта қаралып</a:t>
            </a:r>
            <a:r>
              <a:rPr lang="ru-RU" sz="6400" dirty="0" smtClean="0"/>
              <a:t>, 1953-1956 </a:t>
            </a:r>
            <a:r>
              <a:rPr lang="ru-RU" sz="6400" dirty="0" err="1" smtClean="0"/>
              <a:t>жылдары</a:t>
            </a:r>
            <a:r>
              <a:rPr lang="ru-RU" sz="6400" dirty="0" smtClean="0"/>
              <a:t> партия </a:t>
            </a:r>
            <a:r>
              <a:rPr lang="ru-RU" sz="6400" dirty="0" err="1" smtClean="0"/>
              <a:t>қатарынан шығарылған </a:t>
            </a:r>
            <a:r>
              <a:rPr lang="ru-RU" sz="6400" dirty="0" smtClean="0"/>
              <a:t>5456 </a:t>
            </a:r>
            <a:r>
              <a:rPr lang="ru-RU" sz="6400" dirty="0" err="1" smtClean="0"/>
              <a:t>адам</a:t>
            </a:r>
            <a:r>
              <a:rPr lang="ru-RU" sz="6400" dirty="0" smtClean="0"/>
              <a:t>, </a:t>
            </a:r>
            <a:r>
              <a:rPr lang="ru-RU" sz="6400" dirty="0" err="1" smtClean="0"/>
              <a:t>Ұлы Отан</a:t>
            </a:r>
            <a:r>
              <a:rPr lang="ru-RU" sz="6400" dirty="0" smtClean="0"/>
              <a:t> </a:t>
            </a:r>
            <a:r>
              <a:rPr lang="ru-RU" sz="6400" dirty="0" err="1" smtClean="0"/>
              <a:t>соғысы жылдары</a:t>
            </a:r>
            <a:r>
              <a:rPr lang="ru-RU" sz="6400" dirty="0" smtClean="0"/>
              <a:t> </a:t>
            </a:r>
            <a:r>
              <a:rPr lang="ru-RU" sz="6400" dirty="0" err="1" smtClean="0"/>
              <a:t>жау</a:t>
            </a:r>
            <a:r>
              <a:rPr lang="ru-RU" sz="6400" dirty="0" smtClean="0"/>
              <a:t> </a:t>
            </a:r>
            <a:r>
              <a:rPr lang="ru-RU" sz="6400" dirty="0" err="1" smtClean="0"/>
              <a:t>басып</a:t>
            </a:r>
            <a:r>
              <a:rPr lang="ru-RU" sz="6400" dirty="0" smtClean="0"/>
              <a:t> </a:t>
            </a:r>
            <a:r>
              <a:rPr lang="ru-RU" sz="6400" dirty="0" err="1" smtClean="0"/>
              <a:t>алған территорияларда</a:t>
            </a:r>
            <a:r>
              <a:rPr lang="ru-RU" sz="6400" dirty="0" smtClean="0"/>
              <a:t> </a:t>
            </a:r>
            <a:r>
              <a:rPr lang="ru-RU" sz="6400" dirty="0" err="1" smtClean="0"/>
              <a:t>қалғандары үшін жазаланған </a:t>
            </a:r>
            <a:r>
              <a:rPr lang="ru-RU" sz="6400" dirty="0" smtClean="0"/>
              <a:t>243 коммунист </a:t>
            </a:r>
            <a:r>
              <a:rPr lang="ru-RU" sz="6400" dirty="0" err="1" smtClean="0"/>
              <a:t>ақталды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Сондай-ақ, </a:t>
            </a:r>
            <a:r>
              <a:rPr lang="ru-RU" sz="6400" dirty="0" smtClean="0"/>
              <a:t>1954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</a:t>
            </a:r>
            <a:r>
              <a:rPr lang="ru-RU" sz="6400" dirty="0" err="1" smtClean="0"/>
              <a:t>Е.Бекмаханов</a:t>
            </a:r>
            <a:r>
              <a:rPr lang="ru-RU" sz="6400" dirty="0" smtClean="0"/>
              <a:t>, Қ.</a:t>
            </a:r>
            <a:r>
              <a:rPr lang="ru-RU" sz="6400" dirty="0" err="1" smtClean="0"/>
              <a:t>Сәтбаев</a:t>
            </a:r>
            <a:r>
              <a:rPr lang="ru-RU" sz="6400" dirty="0" smtClean="0"/>
              <a:t>, М.</a:t>
            </a:r>
            <a:r>
              <a:rPr lang="ru-RU" sz="6400" dirty="0" err="1" smtClean="0"/>
              <a:t>Әуезов еліне</a:t>
            </a:r>
            <a:r>
              <a:rPr lang="ru-RU" sz="6400" dirty="0" smtClean="0"/>
              <a:t> </a:t>
            </a:r>
            <a:r>
              <a:rPr lang="ru-RU" sz="6400" dirty="0" err="1" smtClean="0"/>
              <a:t>оралды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К.Бекхожин</a:t>
            </a:r>
            <a:r>
              <a:rPr lang="ru-RU" sz="6400" dirty="0" smtClean="0"/>
              <a:t>, </a:t>
            </a:r>
            <a:r>
              <a:rPr lang="ru-RU" sz="6400" dirty="0" err="1" smtClean="0"/>
              <a:t>С.Мұқанов, С.Кенебаев</a:t>
            </a:r>
            <a:r>
              <a:rPr lang="ru-RU" sz="6400" dirty="0" smtClean="0"/>
              <a:t> партия </a:t>
            </a:r>
            <a:r>
              <a:rPr lang="ru-RU" sz="6400" dirty="0" err="1" smtClean="0"/>
              <a:t>қатарына қайтадан алынды</a:t>
            </a:r>
            <a:r>
              <a:rPr lang="ru-RU" sz="6400" dirty="0" smtClean="0"/>
              <a:t>. </a:t>
            </a:r>
            <a:r>
              <a:rPr lang="ru-RU" sz="6400" dirty="0" err="1" smtClean="0"/>
              <a:t>Әйтсе </a:t>
            </a:r>
            <a:r>
              <a:rPr lang="ru-RU" sz="6400" dirty="0" smtClean="0"/>
              <a:t>де, </a:t>
            </a:r>
            <a:r>
              <a:rPr lang="ru-RU" sz="6400" dirty="0" err="1" smtClean="0"/>
              <a:t>Н.С.Хрушев</a:t>
            </a:r>
            <a:r>
              <a:rPr lang="ru-RU" sz="6400" dirty="0" smtClean="0"/>
              <a:t> пен </a:t>
            </a:r>
            <a:r>
              <a:rPr lang="ru-RU" sz="6400" dirty="0" err="1" smtClean="0"/>
              <a:t>оның төңірегіндегілердің Сталиндік</a:t>
            </a:r>
            <a:r>
              <a:rPr lang="ru-RU" sz="6400" dirty="0" smtClean="0"/>
              <a:t> </a:t>
            </a:r>
            <a:r>
              <a:rPr lang="ru-RU" sz="6400" dirty="0" err="1" smtClean="0"/>
              <a:t>тәртіпті сынға алуы</a:t>
            </a:r>
            <a:r>
              <a:rPr lang="ru-RU" sz="6400" dirty="0" smtClean="0"/>
              <a:t> </a:t>
            </a:r>
            <a:r>
              <a:rPr lang="ru-RU" sz="6400" dirty="0" err="1" smtClean="0"/>
              <a:t>үлкен ерлік</a:t>
            </a:r>
            <a:r>
              <a:rPr lang="ru-RU" sz="6400" dirty="0" smtClean="0"/>
              <a:t> </a:t>
            </a:r>
            <a:r>
              <a:rPr lang="ru-RU" sz="6400" dirty="0" err="1" smtClean="0"/>
              <a:t>болғанымен</a:t>
            </a:r>
            <a:r>
              <a:rPr lang="ru-RU" sz="6400" dirty="0" smtClean="0"/>
              <a:t>, </a:t>
            </a:r>
            <a:r>
              <a:rPr lang="ru-RU" sz="6400" dirty="0" err="1" smtClean="0"/>
              <a:t>олар</a:t>
            </a:r>
            <a:r>
              <a:rPr lang="ru-RU" sz="6400" dirty="0" smtClean="0"/>
              <a:t> </a:t>
            </a:r>
            <a:r>
              <a:rPr lang="ru-RU" sz="6400" dirty="0" err="1" smtClean="0"/>
              <a:t>әбден орныққан әміршіл-әкімшілдік жүйені толық жойған жоқ</a:t>
            </a:r>
            <a:r>
              <a:rPr lang="ru-RU" sz="6400" dirty="0" smtClean="0"/>
              <a:t>. </a:t>
            </a:r>
            <a:r>
              <a:rPr lang="ru-RU" sz="6400" dirty="0" err="1" smtClean="0"/>
              <a:t>Әлі </a:t>
            </a:r>
            <a:r>
              <a:rPr lang="ru-RU" sz="6400" dirty="0" smtClean="0"/>
              <a:t>де </a:t>
            </a:r>
            <a:r>
              <a:rPr lang="ru-RU" sz="6400" dirty="0" err="1" smtClean="0"/>
              <a:t>кінәсіз сотталған адамдар</a:t>
            </a:r>
            <a:r>
              <a:rPr lang="ru-RU" sz="6400" dirty="0" smtClean="0"/>
              <a:t> </a:t>
            </a:r>
            <a:r>
              <a:rPr lang="ru-RU" sz="6400" dirty="0" err="1" smtClean="0"/>
              <a:t>түрмелерде қалды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Ресейлік</a:t>
            </a:r>
            <a:r>
              <a:rPr lang="ru-RU" sz="6400" dirty="0" smtClean="0"/>
              <a:t> </a:t>
            </a:r>
            <a:r>
              <a:rPr lang="ru-RU" sz="6400" dirty="0" err="1" smtClean="0"/>
              <a:t>патша</a:t>
            </a:r>
            <a:r>
              <a:rPr lang="ru-RU" sz="6400" dirty="0" smtClean="0"/>
              <a:t> </a:t>
            </a:r>
            <a:r>
              <a:rPr lang="ru-RU" sz="6400" dirty="0" err="1" smtClean="0"/>
              <a:t>өкіметінің отарлау</a:t>
            </a:r>
            <a:r>
              <a:rPr lang="ru-RU" sz="6400" dirty="0" smtClean="0"/>
              <a:t> </a:t>
            </a:r>
            <a:r>
              <a:rPr lang="ru-RU" sz="6400" dirty="0" err="1" smtClean="0"/>
              <a:t>саясатын</a:t>
            </a:r>
            <a:r>
              <a:rPr lang="ru-RU" sz="6400" dirty="0" smtClean="0"/>
              <a:t> </a:t>
            </a:r>
            <a:r>
              <a:rPr lang="ru-RU" sz="6400" dirty="0" err="1" smtClean="0"/>
              <a:t>ақтау мақсатында, Қазақстанның Ресейге</a:t>
            </a:r>
            <a:r>
              <a:rPr lang="ru-RU" sz="6400" dirty="0" smtClean="0"/>
              <a:t> </a:t>
            </a:r>
            <a:r>
              <a:rPr lang="ru-RU" sz="6400" dirty="0" err="1" smtClean="0"/>
              <a:t>өз еркімен</a:t>
            </a:r>
            <a:r>
              <a:rPr lang="ru-RU" sz="6400" dirty="0" smtClean="0"/>
              <a:t> </a:t>
            </a:r>
            <a:r>
              <a:rPr lang="ru-RU" sz="6400" dirty="0" err="1" smtClean="0"/>
              <a:t>қосылғандығы кеңінен насихатталып</a:t>
            </a:r>
            <a:r>
              <a:rPr lang="ru-RU" sz="6400" dirty="0" smtClean="0"/>
              <a:t>, </a:t>
            </a:r>
            <a:r>
              <a:rPr lang="ru-RU" sz="6400" dirty="0" err="1" smtClean="0"/>
              <a:t>қазақтардан бірыңғай коммунистік</a:t>
            </a:r>
            <a:r>
              <a:rPr lang="ru-RU" sz="6400" dirty="0" smtClean="0"/>
              <a:t> </a:t>
            </a:r>
            <a:r>
              <a:rPr lang="ru-RU" sz="6400" dirty="0" err="1" smtClean="0"/>
              <a:t>ұлт шығаруға бағыт алынды</a:t>
            </a:r>
            <a:r>
              <a:rPr lang="ru-RU" sz="6400" dirty="0" smtClean="0"/>
              <a:t>. </a:t>
            </a:r>
            <a:r>
              <a:rPr lang="ru-RU" sz="6400" dirty="0" err="1" smtClean="0"/>
              <a:t>Тарихи</a:t>
            </a:r>
            <a:r>
              <a:rPr lang="ru-RU" sz="6400" dirty="0" smtClean="0"/>
              <a:t> </a:t>
            </a:r>
            <a:r>
              <a:rPr lang="ru-RU" sz="6400" dirty="0" err="1" smtClean="0"/>
              <a:t>шындық ақтандақ қалпында қалып, кеңестер жүргізген қанды қырғын біржақты көрсетілді.</a:t>
            </a:r>
            <a:r>
              <a:rPr lang="ru-RU" sz="6400" dirty="0" smtClean="0"/>
              <a:t> </a:t>
            </a:r>
            <a:r>
              <a:rPr lang="ru-RU" sz="6400" dirty="0" err="1" smtClean="0"/>
              <a:t>А.Байтұрсынов, Ә.Бөкейханов, М.Жұмабаев, М.Дулатов</a:t>
            </a:r>
            <a:r>
              <a:rPr lang="ru-RU" sz="6400" dirty="0" smtClean="0"/>
              <a:t>, </a:t>
            </a:r>
            <a:r>
              <a:rPr lang="ru-RU" sz="6400" dirty="0" err="1" smtClean="0"/>
              <a:t>Ж.Аймауытов</a:t>
            </a:r>
            <a:r>
              <a:rPr lang="ru-RU" sz="6400" dirty="0" smtClean="0"/>
              <a:t> </a:t>
            </a:r>
            <a:r>
              <a:rPr lang="ru-RU" sz="6400" dirty="0" err="1" smtClean="0"/>
              <a:t>және </a:t>
            </a:r>
            <a:r>
              <a:rPr lang="ru-RU" sz="6400" dirty="0" smtClean="0"/>
              <a:t>т.б. </a:t>
            </a:r>
            <a:r>
              <a:rPr lang="ru-RU" sz="6400" dirty="0" err="1" smtClean="0"/>
              <a:t>алаш</a:t>
            </a:r>
            <a:r>
              <a:rPr lang="ru-RU" sz="6400" dirty="0" smtClean="0"/>
              <a:t> </a:t>
            </a:r>
            <a:r>
              <a:rPr lang="ru-RU" sz="6400" dirty="0" err="1" smtClean="0"/>
              <a:t>қайраткерлерінің қызметіне саяси</a:t>
            </a:r>
            <a:r>
              <a:rPr lang="ru-RU" sz="6400" dirty="0" smtClean="0"/>
              <a:t> </a:t>
            </a:r>
            <a:r>
              <a:rPr lang="ru-RU" sz="6400" dirty="0" err="1" smtClean="0"/>
              <a:t>әділ баға берілген</a:t>
            </a:r>
            <a:r>
              <a:rPr lang="ru-RU" sz="6400" dirty="0" smtClean="0"/>
              <a:t> </a:t>
            </a:r>
            <a:r>
              <a:rPr lang="ru-RU" sz="6400" dirty="0" err="1" smtClean="0"/>
              <a:t>жоқ.</a:t>
            </a:r>
            <a:endParaRPr lang="ru-RU" sz="6400" dirty="0" smtClean="0"/>
          </a:p>
          <a:p>
            <a:pPr marL="0" indent="0" algn="just"/>
            <a:endParaRPr lang="ru-RU" sz="6400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kk-KZ" sz="1600" dirty="0" smtClean="0"/>
              <a:t>4 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363272" cy="5832648"/>
          </a:xfrm>
        </p:spPr>
        <p:txBody>
          <a:bodyPr>
            <a:normAutofit fontScale="25000" lnSpcReduction="20000"/>
          </a:bodyPr>
          <a:lstStyle/>
          <a:p>
            <a:pPr marL="0" indent="0" algn="just"/>
            <a:r>
              <a:rPr lang="ru-RU" sz="3400" dirty="0" smtClean="0"/>
              <a:t> </a:t>
            </a:r>
            <a:r>
              <a:rPr lang="ru-RU" sz="6400" dirty="0" smtClean="0"/>
              <a:t>1959-1960 </a:t>
            </a:r>
            <a:r>
              <a:rPr lang="ru-RU" sz="6400" dirty="0" err="1" smtClean="0"/>
              <a:t>жылдары</a:t>
            </a:r>
            <a:r>
              <a:rPr lang="ru-RU" sz="6400" dirty="0" smtClean="0"/>
              <a:t> 155 </a:t>
            </a:r>
            <a:r>
              <a:rPr lang="ru-RU" sz="6400" dirty="0" err="1" smtClean="0"/>
              <a:t>еңбектің жариялануына</a:t>
            </a:r>
            <a:r>
              <a:rPr lang="ru-RU" sz="6400" dirty="0" smtClean="0"/>
              <a:t> партия </a:t>
            </a:r>
            <a:r>
              <a:rPr lang="ru-RU" sz="6400" dirty="0" err="1" smtClean="0"/>
              <a:t>тарапынан</a:t>
            </a:r>
            <a:r>
              <a:rPr lang="ru-RU" sz="6400" dirty="0" smtClean="0"/>
              <a:t> </a:t>
            </a:r>
            <a:r>
              <a:rPr lang="ru-RU" sz="6400" dirty="0" err="1" smtClean="0"/>
              <a:t>тыйым</a:t>
            </a:r>
            <a:r>
              <a:rPr lang="ru-RU" sz="6400" dirty="0" smtClean="0"/>
              <a:t> </a:t>
            </a:r>
            <a:r>
              <a:rPr lang="ru-RU" sz="6400" dirty="0" err="1" smtClean="0"/>
              <a:t>салынды</a:t>
            </a:r>
            <a:r>
              <a:rPr lang="ru-RU" sz="6400" dirty="0" smtClean="0"/>
              <a:t>. 1960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</a:t>
            </a:r>
            <a:r>
              <a:rPr lang="ru-RU" sz="6400" dirty="0" err="1" smtClean="0"/>
              <a:t>Қазақстан жазушылар</a:t>
            </a:r>
            <a:r>
              <a:rPr lang="ru-RU" sz="6400" dirty="0" smtClean="0"/>
              <a:t> </a:t>
            </a:r>
            <a:r>
              <a:rPr lang="ru-RU" sz="6400" dirty="0" err="1" smtClean="0"/>
              <a:t>одағы </a:t>
            </a:r>
            <a:r>
              <a:rPr lang="ru-RU" sz="6400" dirty="0" smtClean="0"/>
              <a:t>республика </a:t>
            </a:r>
            <a:r>
              <a:rPr lang="ru-RU" sz="6400" dirty="0" err="1" smtClean="0"/>
              <a:t>компартиясының төрағасына </a:t>
            </a:r>
            <a:r>
              <a:rPr lang="ru-RU" sz="6400" dirty="0" smtClean="0"/>
              <a:t>С.</a:t>
            </a:r>
            <a:r>
              <a:rPr lang="ru-RU" sz="6400" dirty="0" err="1" smtClean="0"/>
              <a:t>Торайғыровтың </a:t>
            </a:r>
            <a:r>
              <a:rPr lang="ru-RU" sz="6400" dirty="0" smtClean="0"/>
              <a:t>, </a:t>
            </a:r>
            <a:r>
              <a:rPr lang="ru-RU" sz="6400" dirty="0" err="1" smtClean="0"/>
              <a:t>Шәкәрім творчествосын</a:t>
            </a:r>
            <a:r>
              <a:rPr lang="ru-RU" sz="6400" dirty="0" smtClean="0"/>
              <a:t> </a:t>
            </a:r>
            <a:r>
              <a:rPr lang="ru-RU" sz="6400" dirty="0" err="1" smtClean="0"/>
              <a:t>қайта қарауға рұқсат сұрады</a:t>
            </a:r>
            <a:r>
              <a:rPr lang="ru-RU" sz="6400" dirty="0" smtClean="0"/>
              <a:t>. </a:t>
            </a:r>
            <a:r>
              <a:rPr lang="ru-RU" sz="6400" dirty="0" err="1" smtClean="0"/>
              <a:t>Бұған жауап</a:t>
            </a:r>
            <a:r>
              <a:rPr lang="ru-RU" sz="6400" dirty="0" smtClean="0"/>
              <a:t> </a:t>
            </a:r>
            <a:r>
              <a:rPr lang="ru-RU" sz="6400" dirty="0" err="1" smtClean="0"/>
              <a:t>ретінде</a:t>
            </a:r>
            <a:r>
              <a:rPr lang="ru-RU" sz="6400" dirty="0" smtClean="0"/>
              <a:t> республика </a:t>
            </a:r>
            <a:r>
              <a:rPr lang="ru-RU" sz="6400" dirty="0" err="1" smtClean="0"/>
              <a:t>компартиясы</a:t>
            </a:r>
            <a:r>
              <a:rPr lang="ru-RU" sz="6400" dirty="0" smtClean="0"/>
              <a:t> 1961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</a:t>
            </a:r>
            <a:r>
              <a:rPr lang="ru-RU" sz="6400" dirty="0" err="1" smtClean="0"/>
              <a:t>Қазақстан жазушылар</a:t>
            </a:r>
            <a:r>
              <a:rPr lang="ru-RU" sz="6400" dirty="0" smtClean="0"/>
              <a:t> </a:t>
            </a:r>
            <a:r>
              <a:rPr lang="ru-RU" sz="6400" dirty="0" err="1" smtClean="0"/>
              <a:t>одағының қызметін қанағатсыз деп</a:t>
            </a:r>
            <a:r>
              <a:rPr lang="ru-RU" sz="6400" dirty="0" smtClean="0"/>
              <a:t> </a:t>
            </a:r>
            <a:r>
              <a:rPr lang="ru-RU" sz="6400" dirty="0" err="1" smtClean="0"/>
              <a:t>тауып</a:t>
            </a:r>
            <a:r>
              <a:rPr lang="ru-RU" sz="6400" dirty="0" smtClean="0"/>
              <a:t>, </a:t>
            </a:r>
            <a:r>
              <a:rPr lang="ru-RU" sz="6400" dirty="0" err="1" smtClean="0"/>
              <a:t>ұлт мәселесін көтерушілермен күресті жандандырды</a:t>
            </a:r>
            <a:r>
              <a:rPr lang="ru-RU" sz="6400" dirty="0" smtClean="0"/>
              <a:t>. Осы </a:t>
            </a:r>
            <a:r>
              <a:rPr lang="ru-RU" sz="6400" dirty="0" err="1" smtClean="0"/>
              <a:t>жылдары</a:t>
            </a:r>
            <a:r>
              <a:rPr lang="ru-RU" sz="6400" dirty="0" smtClean="0"/>
              <a:t>, </a:t>
            </a:r>
            <a:r>
              <a:rPr lang="ru-RU" sz="6400" dirty="0" err="1" smtClean="0"/>
              <a:t>керісінше</a:t>
            </a:r>
            <a:r>
              <a:rPr lang="ru-RU" sz="6400" dirty="0" smtClean="0"/>
              <a:t>, </a:t>
            </a:r>
            <a:r>
              <a:rPr lang="ru-RU" sz="6400" dirty="0" err="1" smtClean="0"/>
              <a:t>орыс</a:t>
            </a:r>
            <a:r>
              <a:rPr lang="ru-RU" sz="6400" dirty="0" smtClean="0"/>
              <a:t> </a:t>
            </a:r>
            <a:r>
              <a:rPr lang="ru-RU" sz="6400" dirty="0" err="1" smtClean="0"/>
              <a:t>тілі</a:t>
            </a:r>
            <a:r>
              <a:rPr lang="ru-RU" sz="6400" dirty="0" smtClean="0"/>
              <a:t> </a:t>
            </a:r>
            <a:r>
              <a:rPr lang="ru-RU" sz="6400" dirty="0" err="1" smtClean="0"/>
              <a:t>рөлін ұлтаралық тіл</a:t>
            </a:r>
            <a:r>
              <a:rPr lang="ru-RU" sz="6400" dirty="0" smtClean="0"/>
              <a:t> </a:t>
            </a:r>
            <a:r>
              <a:rPr lang="ru-RU" sz="6400" dirty="0" err="1" smtClean="0"/>
              <a:t>ретінде</a:t>
            </a:r>
            <a:r>
              <a:rPr lang="ru-RU" sz="6400" dirty="0" smtClean="0"/>
              <a:t> </a:t>
            </a:r>
            <a:r>
              <a:rPr lang="ru-RU" sz="6400" dirty="0" err="1" smtClean="0"/>
              <a:t>көтеру мәселесі өте маңызды болды</a:t>
            </a:r>
            <a:r>
              <a:rPr lang="ru-RU" sz="6400" dirty="0" smtClean="0"/>
              <a:t>.</a:t>
            </a:r>
          </a:p>
          <a:p>
            <a:pPr marL="0" indent="0" algn="just"/>
            <a:r>
              <a:rPr lang="ru-RU" sz="6400" dirty="0" err="1" smtClean="0"/>
              <a:t>Коммунистік</a:t>
            </a:r>
            <a:r>
              <a:rPr lang="ru-RU" sz="6400" dirty="0" smtClean="0"/>
              <a:t> </a:t>
            </a:r>
            <a:r>
              <a:rPr lang="ru-RU" sz="6400" dirty="0" err="1" smtClean="0"/>
              <a:t>идеологияны</a:t>
            </a:r>
            <a:r>
              <a:rPr lang="ru-RU" sz="6400" dirty="0" smtClean="0"/>
              <a:t> </a:t>
            </a:r>
            <a:r>
              <a:rPr lang="ru-RU" sz="6400" dirty="0" err="1" smtClean="0"/>
              <a:t>басшылыққа алған </a:t>
            </a:r>
            <a:r>
              <a:rPr lang="ru-RU" sz="6400" dirty="0" smtClean="0"/>
              <a:t>Н.С.Хрущев </a:t>
            </a:r>
            <a:r>
              <a:rPr lang="ru-RU" sz="6400" dirty="0" err="1" smtClean="0"/>
              <a:t>республиканың барлық өміріне тікелей</a:t>
            </a:r>
            <a:r>
              <a:rPr lang="ru-RU" sz="6400" dirty="0" smtClean="0"/>
              <a:t> </a:t>
            </a:r>
            <a:r>
              <a:rPr lang="ru-RU" sz="6400" dirty="0" err="1" smtClean="0"/>
              <a:t>араласты</a:t>
            </a:r>
            <a:r>
              <a:rPr lang="ru-RU" sz="6400" dirty="0" smtClean="0"/>
              <a:t>. </a:t>
            </a:r>
            <a:r>
              <a:rPr lang="ru-RU" sz="6400" dirty="0" err="1" smtClean="0"/>
              <a:t>Қазақстанның оңтүстік аудандары</a:t>
            </a:r>
            <a:r>
              <a:rPr lang="ru-RU" sz="6400" dirty="0" smtClean="0"/>
              <a:t> </a:t>
            </a:r>
            <a:r>
              <a:rPr lang="ru-RU" sz="6400" dirty="0" err="1" smtClean="0"/>
              <a:t>Өзбекстанға берілді</a:t>
            </a:r>
            <a:r>
              <a:rPr lang="ru-RU" sz="6400" dirty="0" smtClean="0"/>
              <a:t>. </a:t>
            </a:r>
            <a:r>
              <a:rPr lang="ru-RU" sz="6400" dirty="0" err="1" smtClean="0"/>
              <a:t>Тың өлкесінде </a:t>
            </a:r>
            <a:r>
              <a:rPr lang="ru-RU" sz="6400" dirty="0" smtClean="0"/>
              <a:t>6 </a:t>
            </a:r>
            <a:r>
              <a:rPr lang="ru-RU" sz="6400" dirty="0" err="1" smtClean="0"/>
              <a:t>облыстың өлкелік </a:t>
            </a:r>
            <a:r>
              <a:rPr lang="ru-RU" sz="6400" dirty="0" smtClean="0"/>
              <a:t>партия </a:t>
            </a:r>
            <a:r>
              <a:rPr lang="ru-RU" sz="6400" dirty="0" err="1" smtClean="0"/>
              <a:t>комитеті</a:t>
            </a:r>
            <a:r>
              <a:rPr lang="ru-RU" sz="6400" dirty="0" smtClean="0"/>
              <a:t> </a:t>
            </a:r>
            <a:r>
              <a:rPr lang="ru-RU" sz="6400" dirty="0" err="1" smtClean="0"/>
              <a:t>біріктіріліп</a:t>
            </a:r>
            <a:r>
              <a:rPr lang="ru-RU" sz="6400" dirty="0" smtClean="0"/>
              <a:t>, </a:t>
            </a:r>
            <a:r>
              <a:rPr lang="ru-RU" sz="6400" dirty="0" err="1" smtClean="0"/>
              <a:t>тікелей</a:t>
            </a:r>
            <a:r>
              <a:rPr lang="ru-RU" sz="6400" dirty="0" smtClean="0"/>
              <a:t> </a:t>
            </a:r>
            <a:r>
              <a:rPr lang="ru-RU" sz="6400" dirty="0" err="1" smtClean="0"/>
              <a:t>Мәскеуге бағындырылды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Ақмола </a:t>
            </a:r>
            <a:r>
              <a:rPr lang="ru-RU" sz="6400" dirty="0" smtClean="0"/>
              <a:t>– </a:t>
            </a:r>
            <a:r>
              <a:rPr lang="ru-RU" sz="6400" dirty="0" err="1" smtClean="0"/>
              <a:t>Целиноградқа, Батыс</a:t>
            </a:r>
            <a:r>
              <a:rPr lang="ru-RU" sz="6400" dirty="0" smtClean="0"/>
              <a:t> </a:t>
            </a:r>
            <a:r>
              <a:rPr lang="ru-RU" sz="6400" dirty="0" err="1" smtClean="0"/>
              <a:t>Қазақстан </a:t>
            </a:r>
            <a:r>
              <a:rPr lang="ru-RU" sz="6400" dirty="0" smtClean="0"/>
              <a:t>– Орал </a:t>
            </a:r>
            <a:r>
              <a:rPr lang="ru-RU" sz="6400" dirty="0" err="1" smtClean="0"/>
              <a:t>облысына</a:t>
            </a:r>
            <a:r>
              <a:rPr lang="ru-RU" sz="6400" dirty="0" smtClean="0"/>
              <a:t> </a:t>
            </a:r>
            <a:r>
              <a:rPr lang="ru-RU" sz="6400" dirty="0" err="1" smtClean="0"/>
              <a:t>айналды</a:t>
            </a:r>
            <a:r>
              <a:rPr lang="ru-RU" sz="6400" dirty="0" smtClean="0"/>
              <a:t>.</a:t>
            </a:r>
          </a:p>
          <a:p>
            <a:pPr marL="0" indent="0" algn="just"/>
            <a:r>
              <a:rPr lang="ru-RU" sz="6400" dirty="0" err="1" smtClean="0"/>
              <a:t>Ұлт саясатындағы бұрмалаушылықтар халық арасында</a:t>
            </a:r>
            <a:r>
              <a:rPr lang="ru-RU" sz="6400" dirty="0" smtClean="0"/>
              <a:t>, </a:t>
            </a:r>
            <a:r>
              <a:rPr lang="ru-RU" sz="6400" dirty="0" err="1" smtClean="0"/>
              <a:t>әсіресе, зиялылар</a:t>
            </a:r>
            <a:r>
              <a:rPr lang="ru-RU" sz="6400" dirty="0" smtClean="0"/>
              <a:t> мен </a:t>
            </a:r>
            <a:r>
              <a:rPr lang="ru-RU" sz="6400" dirty="0" err="1" smtClean="0"/>
              <a:t>жастар</a:t>
            </a:r>
            <a:r>
              <a:rPr lang="ru-RU" sz="6400" dirty="0" smtClean="0"/>
              <a:t> </a:t>
            </a:r>
            <a:r>
              <a:rPr lang="ru-RU" sz="6400" dirty="0" err="1" smtClean="0"/>
              <a:t>арасында</a:t>
            </a:r>
            <a:r>
              <a:rPr lang="ru-RU" sz="6400" dirty="0" smtClean="0"/>
              <a:t> </a:t>
            </a:r>
            <a:r>
              <a:rPr lang="ru-RU" sz="6400" dirty="0" err="1" smtClean="0"/>
              <a:t>түрлі наразылықтар туғызды</a:t>
            </a:r>
            <a:r>
              <a:rPr lang="ru-RU" sz="6400" dirty="0" smtClean="0"/>
              <a:t>. </a:t>
            </a:r>
            <a:r>
              <a:rPr lang="ru-RU" sz="6400" dirty="0" err="1" smtClean="0"/>
              <a:t>Кеңестік жүйе оларды</a:t>
            </a:r>
            <a:r>
              <a:rPr lang="ru-RU" sz="6400" dirty="0" smtClean="0"/>
              <a:t> </a:t>
            </a:r>
            <a:r>
              <a:rPr lang="ru-RU" sz="6400" dirty="0" err="1" smtClean="0"/>
              <a:t>барынша</a:t>
            </a:r>
            <a:r>
              <a:rPr lang="ru-RU" sz="6400" dirty="0" smtClean="0"/>
              <a:t> </a:t>
            </a:r>
            <a:r>
              <a:rPr lang="ru-RU" sz="6400" dirty="0" err="1" smtClean="0"/>
              <a:t>жасырып</a:t>
            </a:r>
            <a:r>
              <a:rPr lang="ru-RU" sz="6400" dirty="0" smtClean="0"/>
              <a:t>, </a:t>
            </a:r>
            <a:r>
              <a:rPr lang="ru-RU" sz="6400" dirty="0" err="1" smtClean="0"/>
              <a:t>бүркемеледі.</a:t>
            </a:r>
            <a:r>
              <a:rPr lang="ru-RU" sz="6400" dirty="0" smtClean="0"/>
              <a:t> </a:t>
            </a:r>
            <a:r>
              <a:rPr lang="ru-RU" sz="6400" dirty="0" err="1" smtClean="0"/>
              <a:t>Теміртаудағы толқу кезінде</a:t>
            </a:r>
            <a:r>
              <a:rPr lang="ru-RU" sz="6400" dirty="0" smtClean="0"/>
              <a:t> </a:t>
            </a:r>
            <a:r>
              <a:rPr lang="ru-RU" sz="6400" dirty="0" err="1" smtClean="0"/>
              <a:t>тәртіпсіздіктің салдары</a:t>
            </a:r>
            <a:r>
              <a:rPr lang="ru-RU" sz="6400" dirty="0" smtClean="0"/>
              <a:t> </a:t>
            </a:r>
            <a:r>
              <a:rPr lang="ru-RU" sz="6400" dirty="0" err="1" smtClean="0"/>
              <a:t>ретінде</a:t>
            </a:r>
            <a:r>
              <a:rPr lang="ru-RU" sz="6400" dirty="0" smtClean="0"/>
              <a:t> </a:t>
            </a:r>
            <a:r>
              <a:rPr lang="ru-RU" sz="6400" dirty="0" err="1" smtClean="0"/>
              <a:t>бағаланды.</a:t>
            </a:r>
            <a:r>
              <a:rPr lang="ru-RU" sz="6400" dirty="0" smtClean="0"/>
              <a:t> 1963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</a:t>
            </a:r>
            <a:r>
              <a:rPr lang="ru-RU" sz="6400" dirty="0" err="1" smtClean="0"/>
              <a:t>Мәскеуде оқитын қазақ жастарының бір</a:t>
            </a:r>
            <a:r>
              <a:rPr lang="ru-RU" sz="6400" dirty="0" smtClean="0"/>
              <a:t> </a:t>
            </a:r>
            <a:r>
              <a:rPr lang="ru-RU" sz="6400" dirty="0" err="1" smtClean="0"/>
              <a:t>тобы</a:t>
            </a:r>
            <a:r>
              <a:rPr lang="ru-RU" sz="6400" dirty="0" smtClean="0"/>
              <a:t> </a:t>
            </a:r>
            <a:r>
              <a:rPr lang="ru-RU" sz="6400" dirty="0" err="1" smtClean="0"/>
              <a:t>Б.Тайжанов</a:t>
            </a:r>
            <a:r>
              <a:rPr lang="ru-RU" sz="6400" dirty="0" smtClean="0"/>
              <a:t>, С.</a:t>
            </a:r>
            <a:r>
              <a:rPr lang="ru-RU" sz="6400" dirty="0" err="1" smtClean="0"/>
              <a:t>Ақатаев</a:t>
            </a:r>
            <a:r>
              <a:rPr lang="ru-RU" sz="6400" dirty="0" smtClean="0"/>
              <a:t>, М.</a:t>
            </a:r>
            <a:r>
              <a:rPr lang="ru-RU" sz="6400" dirty="0" err="1" smtClean="0"/>
              <a:t>Тәтімов</a:t>
            </a:r>
            <a:r>
              <a:rPr lang="ru-RU" sz="6400" dirty="0" smtClean="0"/>
              <a:t>, </a:t>
            </a:r>
            <a:r>
              <a:rPr lang="ru-RU" sz="6400" dirty="0" err="1" smtClean="0"/>
              <a:t>М.Ауэзов</a:t>
            </a:r>
            <a:r>
              <a:rPr lang="ru-RU" sz="6400" dirty="0" smtClean="0"/>
              <a:t> бас </a:t>
            </a:r>
            <a:r>
              <a:rPr lang="ru-RU" sz="6400" dirty="0" err="1" smtClean="0"/>
              <a:t>болып</a:t>
            </a:r>
            <a:r>
              <a:rPr lang="ru-RU" sz="6400" dirty="0" smtClean="0"/>
              <a:t> “</a:t>
            </a:r>
            <a:r>
              <a:rPr lang="ru-RU" sz="6400" dirty="0" err="1" smtClean="0"/>
              <a:t>Жас</a:t>
            </a:r>
            <a:r>
              <a:rPr lang="ru-RU" sz="6400" dirty="0" smtClean="0"/>
              <a:t> </a:t>
            </a:r>
            <a:r>
              <a:rPr lang="ru-RU" sz="6400" dirty="0" err="1" smtClean="0"/>
              <a:t>тұлпар</a:t>
            </a:r>
            <a:r>
              <a:rPr lang="ru-RU" sz="6400" dirty="0" smtClean="0"/>
              <a:t>” </a:t>
            </a:r>
            <a:r>
              <a:rPr lang="ru-RU" sz="6400" dirty="0" err="1" smtClean="0"/>
              <a:t>атты</a:t>
            </a:r>
            <a:r>
              <a:rPr lang="ru-RU" sz="6400" dirty="0" smtClean="0"/>
              <a:t> </a:t>
            </a:r>
            <a:r>
              <a:rPr lang="ru-RU" sz="6400" dirty="0" err="1" smtClean="0"/>
              <a:t>ұйым құрды</a:t>
            </a:r>
            <a:r>
              <a:rPr lang="ru-RU" sz="6400" dirty="0" smtClean="0"/>
              <a:t>. </a:t>
            </a:r>
            <a:r>
              <a:rPr lang="ru-RU" sz="6400" dirty="0" err="1" smtClean="0"/>
              <a:t>Мақсаты </a:t>
            </a:r>
            <a:r>
              <a:rPr lang="ru-RU" sz="6400" dirty="0" smtClean="0"/>
              <a:t>– </a:t>
            </a:r>
            <a:r>
              <a:rPr lang="ru-RU" sz="6400" dirty="0" err="1" smtClean="0"/>
              <a:t>қазақ жастарының ұлттық санасын</a:t>
            </a:r>
            <a:r>
              <a:rPr lang="ru-RU" sz="6400" dirty="0" smtClean="0"/>
              <a:t> </a:t>
            </a:r>
            <a:r>
              <a:rPr lang="ru-RU" sz="6400" dirty="0" err="1" smtClean="0"/>
              <a:t>ояту</a:t>
            </a:r>
            <a:r>
              <a:rPr lang="ru-RU" sz="6400" dirty="0" smtClean="0"/>
              <a:t>. </a:t>
            </a:r>
            <a:r>
              <a:rPr lang="ru-RU" sz="6400" dirty="0" err="1" smtClean="0"/>
              <a:t>Мұндай ұйымдар кейінірек</a:t>
            </a:r>
            <a:r>
              <a:rPr lang="ru-RU" sz="6400" dirty="0" smtClean="0"/>
              <a:t> </a:t>
            </a:r>
            <a:r>
              <a:rPr lang="ru-RU" sz="6400" dirty="0" err="1" smtClean="0"/>
              <a:t>Ленинградта</a:t>
            </a:r>
            <a:r>
              <a:rPr lang="ru-RU" sz="6400" dirty="0" smtClean="0"/>
              <a:t>, </a:t>
            </a:r>
            <a:r>
              <a:rPr lang="ru-RU" sz="6400" dirty="0" err="1" smtClean="0"/>
              <a:t>Киевте</a:t>
            </a:r>
            <a:r>
              <a:rPr lang="ru-RU" sz="6400" dirty="0" smtClean="0"/>
              <a:t>, </a:t>
            </a:r>
            <a:r>
              <a:rPr lang="ru-RU" sz="6400" dirty="0" err="1" smtClean="0"/>
              <a:t>Алматыда</a:t>
            </a:r>
            <a:r>
              <a:rPr lang="ru-RU" sz="6400" dirty="0" smtClean="0"/>
              <a:t>, </a:t>
            </a:r>
            <a:r>
              <a:rPr lang="ru-RU" sz="6400" dirty="0" err="1" smtClean="0"/>
              <a:t>Одессада</a:t>
            </a:r>
            <a:r>
              <a:rPr lang="ru-RU" sz="6400" dirty="0" smtClean="0"/>
              <a:t>, </a:t>
            </a:r>
            <a:r>
              <a:rPr lang="ru-RU" sz="6400" dirty="0" err="1" smtClean="0"/>
              <a:t>Ригада</a:t>
            </a:r>
            <a:r>
              <a:rPr lang="ru-RU" sz="6400" dirty="0" smtClean="0"/>
              <a:t>, </a:t>
            </a:r>
            <a:r>
              <a:rPr lang="ru-RU" sz="6400" dirty="0" err="1" smtClean="0"/>
              <a:t>Павлодарда</a:t>
            </a:r>
            <a:r>
              <a:rPr lang="ru-RU" sz="6400" dirty="0" smtClean="0"/>
              <a:t>, </a:t>
            </a:r>
            <a:r>
              <a:rPr lang="ru-RU" sz="6400" dirty="0" err="1" smtClean="0"/>
              <a:t>Қарағандыда, Ақмолада, Семейде</a:t>
            </a:r>
            <a:r>
              <a:rPr lang="ru-RU" sz="6400" dirty="0" smtClean="0"/>
              <a:t>, </a:t>
            </a:r>
            <a:r>
              <a:rPr lang="ru-RU" sz="6400" dirty="0" err="1" smtClean="0"/>
              <a:t>Шымкентте</a:t>
            </a:r>
            <a:r>
              <a:rPr lang="ru-RU" sz="6400" dirty="0" smtClean="0"/>
              <a:t> </a:t>
            </a:r>
            <a:r>
              <a:rPr lang="ru-RU" sz="6400" dirty="0" err="1" smtClean="0"/>
              <a:t>және басқа жерлерде</a:t>
            </a:r>
            <a:r>
              <a:rPr lang="ru-RU" sz="6400" dirty="0" smtClean="0"/>
              <a:t> </a:t>
            </a:r>
            <a:r>
              <a:rPr lang="ru-RU" sz="6400" dirty="0" err="1" smtClean="0"/>
              <a:t>пайда</a:t>
            </a:r>
            <a:r>
              <a:rPr lang="ru-RU" sz="6400" dirty="0" smtClean="0"/>
              <a:t> </a:t>
            </a:r>
            <a:r>
              <a:rPr lang="ru-RU" sz="6400" dirty="0" err="1" smtClean="0"/>
              <a:t>болды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Қазақстанды орталықтан басқару ұлттық егемендікті</a:t>
            </a:r>
            <a:r>
              <a:rPr lang="ru-RU" sz="6400" dirty="0" smtClean="0"/>
              <a:t> </a:t>
            </a:r>
            <a:r>
              <a:rPr lang="ru-RU" sz="6400" dirty="0" err="1" smtClean="0"/>
              <a:t>толығымен шектеді</a:t>
            </a:r>
            <a:r>
              <a:rPr lang="ru-RU" sz="6400" dirty="0" smtClean="0"/>
              <a:t>. </a:t>
            </a:r>
            <a:r>
              <a:rPr lang="ru-RU" sz="6400" dirty="0" err="1" smtClean="0"/>
              <a:t>Әсіресе, экономиканың әскери сұранысқа сай</a:t>
            </a:r>
            <a:r>
              <a:rPr lang="ru-RU" sz="6400" dirty="0" smtClean="0"/>
              <a:t> </a:t>
            </a:r>
            <a:r>
              <a:rPr lang="ru-RU" sz="6400" dirty="0" err="1" smtClean="0"/>
              <a:t>бейімделуі</a:t>
            </a:r>
            <a:r>
              <a:rPr lang="ru-RU" sz="6400" dirty="0" smtClean="0"/>
              <a:t> </a:t>
            </a:r>
            <a:r>
              <a:rPr lang="ru-RU" sz="6400" dirty="0" err="1" smtClean="0"/>
              <a:t>қоғамға теріс</a:t>
            </a:r>
            <a:r>
              <a:rPr lang="ru-RU" sz="6400" dirty="0" smtClean="0"/>
              <a:t> </a:t>
            </a:r>
            <a:r>
              <a:rPr lang="ru-RU" sz="6400" dirty="0" err="1" smtClean="0"/>
              <a:t>ықпалын тигізді</a:t>
            </a:r>
            <a:r>
              <a:rPr lang="ru-RU" sz="6400" dirty="0" smtClean="0"/>
              <a:t>. 1949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29 </a:t>
            </a:r>
            <a:r>
              <a:rPr lang="ru-RU" sz="6400" dirty="0" err="1" smtClean="0"/>
              <a:t>тамызда</a:t>
            </a:r>
            <a:r>
              <a:rPr lang="ru-RU" sz="6400" dirty="0" smtClean="0"/>
              <a:t> Семей, Павлодар </a:t>
            </a:r>
            <a:r>
              <a:rPr lang="ru-RU" sz="6400" dirty="0" err="1" smtClean="0"/>
              <a:t>және Қарағанды облыстарында</a:t>
            </a:r>
            <a:r>
              <a:rPr lang="ru-RU" sz="6400" dirty="0" smtClean="0"/>
              <a:t> </a:t>
            </a:r>
            <a:r>
              <a:rPr lang="ru-RU" sz="6400" dirty="0" err="1" smtClean="0"/>
              <a:t>салынған ядролық сынақ </a:t>
            </a:r>
            <a:r>
              <a:rPr lang="ru-RU" sz="6400" dirty="0" smtClean="0"/>
              <a:t>полигоны </a:t>
            </a:r>
            <a:r>
              <a:rPr lang="ru-RU" sz="6400" dirty="0" err="1" smtClean="0"/>
              <a:t>орны</a:t>
            </a:r>
            <a:r>
              <a:rPr lang="ru-RU" sz="6400" dirty="0" smtClean="0"/>
              <a:t> </a:t>
            </a:r>
            <a:r>
              <a:rPr lang="ru-RU" sz="6400" dirty="0" err="1" smtClean="0"/>
              <a:t>толмас</a:t>
            </a:r>
            <a:r>
              <a:rPr lang="ru-RU" sz="6400" dirty="0" smtClean="0"/>
              <a:t> </a:t>
            </a:r>
            <a:r>
              <a:rPr lang="ru-RU" sz="6400" dirty="0" err="1" smtClean="0"/>
              <a:t>адам</a:t>
            </a:r>
            <a:r>
              <a:rPr lang="ru-RU" sz="6400" dirty="0" smtClean="0"/>
              <a:t> </a:t>
            </a:r>
            <a:r>
              <a:rPr lang="ru-RU" sz="6400" dirty="0" err="1" smtClean="0"/>
              <a:t>өмірі </a:t>
            </a:r>
            <a:r>
              <a:rPr lang="ru-RU" sz="6400" dirty="0" smtClean="0"/>
              <a:t>мен </a:t>
            </a:r>
            <a:r>
              <a:rPr lang="ru-RU" sz="6400" dirty="0" err="1" smtClean="0"/>
              <a:t>экологиялық және қаржылық шығын әкелді</a:t>
            </a:r>
            <a:r>
              <a:rPr lang="ru-RU" sz="6400" dirty="0" smtClean="0"/>
              <a:t>. 1963 </a:t>
            </a:r>
            <a:r>
              <a:rPr lang="ru-RU" sz="6400" dirty="0" err="1" smtClean="0"/>
              <a:t>жылға дейін</a:t>
            </a:r>
            <a:r>
              <a:rPr lang="ru-RU" sz="6400" dirty="0" smtClean="0"/>
              <a:t> </a:t>
            </a:r>
            <a:r>
              <a:rPr lang="ru-RU" sz="6400" dirty="0" err="1" smtClean="0"/>
              <a:t>полигонда</a:t>
            </a:r>
            <a:r>
              <a:rPr lang="ru-RU" sz="6400" dirty="0" smtClean="0"/>
              <a:t> </a:t>
            </a:r>
            <a:r>
              <a:rPr lang="ru-RU" sz="6400" dirty="0" err="1" smtClean="0"/>
              <a:t>ашық ауада</a:t>
            </a:r>
            <a:r>
              <a:rPr lang="ru-RU" sz="6400" dirty="0" smtClean="0"/>
              <a:t> 113 </a:t>
            </a:r>
            <a:r>
              <a:rPr lang="ru-RU" sz="6400" dirty="0" err="1" smtClean="0"/>
              <a:t>жарылыс</a:t>
            </a:r>
            <a:r>
              <a:rPr lang="ru-RU" sz="6400" dirty="0" smtClean="0"/>
              <a:t> </a:t>
            </a:r>
            <a:r>
              <a:rPr lang="ru-RU" sz="6400" dirty="0" err="1" smtClean="0"/>
              <a:t>жасалса</a:t>
            </a:r>
            <a:r>
              <a:rPr lang="ru-RU" sz="6400" dirty="0" smtClean="0"/>
              <a:t>, 1964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</a:t>
            </a:r>
            <a:r>
              <a:rPr lang="ru-RU" sz="6400" dirty="0" err="1" smtClean="0"/>
              <a:t>жер</a:t>
            </a:r>
            <a:r>
              <a:rPr lang="ru-RU" sz="6400" dirty="0" smtClean="0"/>
              <a:t> </a:t>
            </a:r>
            <a:r>
              <a:rPr lang="ru-RU" sz="6400" dirty="0" err="1" smtClean="0"/>
              <a:t>астына</a:t>
            </a:r>
            <a:r>
              <a:rPr lang="ru-RU" sz="6400" dirty="0" smtClean="0"/>
              <a:t> </a:t>
            </a:r>
            <a:r>
              <a:rPr lang="ru-RU" sz="6400" dirty="0" err="1" smtClean="0"/>
              <a:t>көшіріліп</a:t>
            </a:r>
            <a:r>
              <a:rPr lang="ru-RU" sz="6400" dirty="0" smtClean="0"/>
              <a:t>, 1989 </a:t>
            </a:r>
            <a:r>
              <a:rPr lang="ru-RU" sz="6400" dirty="0" err="1" smtClean="0"/>
              <a:t>жылға дейін</a:t>
            </a:r>
            <a:r>
              <a:rPr lang="ru-RU" sz="6400" dirty="0" smtClean="0"/>
              <a:t> 343 </a:t>
            </a:r>
            <a:r>
              <a:rPr lang="ru-RU" sz="6400" dirty="0" err="1" smtClean="0"/>
              <a:t>сынақ жасалды</a:t>
            </a:r>
            <a:r>
              <a:rPr lang="ru-RU" sz="6400" dirty="0" smtClean="0"/>
              <a:t>. </a:t>
            </a:r>
          </a:p>
          <a:p>
            <a:pPr marL="0" indent="0" algn="just"/>
            <a:r>
              <a:rPr lang="ru-RU" sz="6400" dirty="0" err="1" smtClean="0"/>
              <a:t>Саяси</a:t>
            </a:r>
            <a:r>
              <a:rPr lang="ru-RU" sz="6400" dirty="0" smtClean="0"/>
              <a:t> </a:t>
            </a:r>
            <a:r>
              <a:rPr lang="ru-RU" sz="6400" dirty="0" err="1" smtClean="0"/>
              <a:t>қателікке </a:t>
            </a:r>
            <a:r>
              <a:rPr lang="ru-RU" sz="6400" dirty="0" smtClean="0"/>
              <a:t>толы Хрущев </a:t>
            </a:r>
            <a:r>
              <a:rPr lang="ru-RU" sz="6400" dirty="0" err="1" smtClean="0"/>
              <a:t>қызметінің соңы </a:t>
            </a:r>
            <a:r>
              <a:rPr lang="ru-RU" sz="6400" dirty="0" smtClean="0"/>
              <a:t>1964 </a:t>
            </a:r>
            <a:r>
              <a:rPr lang="ru-RU" sz="6400" dirty="0" err="1" smtClean="0"/>
              <a:t>жылдың қазан айында</a:t>
            </a:r>
            <a:r>
              <a:rPr lang="ru-RU" sz="6400" dirty="0" smtClean="0"/>
              <a:t> </a:t>
            </a:r>
            <a:r>
              <a:rPr lang="ru-RU" sz="6400" dirty="0" err="1" smtClean="0"/>
              <a:t>аяқталды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КОКП-ның Орталық Комитетінің Пленумында</a:t>
            </a:r>
            <a:r>
              <a:rPr lang="ru-RU" sz="6400" dirty="0" smtClean="0"/>
              <a:t> 1-хатшы </a:t>
            </a:r>
            <a:r>
              <a:rPr lang="ru-RU" sz="6400" dirty="0" err="1" smtClean="0"/>
              <a:t>қызметіне </a:t>
            </a:r>
            <a:r>
              <a:rPr lang="ru-RU" sz="6400" dirty="0" smtClean="0"/>
              <a:t>Л.И. Брежнев </a:t>
            </a:r>
            <a:r>
              <a:rPr lang="ru-RU" sz="6400" dirty="0" err="1" smtClean="0"/>
              <a:t>сайланса</a:t>
            </a:r>
            <a:r>
              <a:rPr lang="ru-RU" sz="6400" dirty="0" smtClean="0"/>
              <a:t>, ал </a:t>
            </a:r>
            <a:r>
              <a:rPr lang="ru-RU" sz="6400" dirty="0" err="1" smtClean="0"/>
              <a:t>Министрлер</a:t>
            </a:r>
            <a:r>
              <a:rPr lang="ru-RU" sz="6400" dirty="0" smtClean="0"/>
              <a:t> </a:t>
            </a:r>
            <a:r>
              <a:rPr lang="ru-RU" sz="6400" dirty="0" err="1" smtClean="0"/>
              <a:t>Кеңесінің төрағасы болып</a:t>
            </a:r>
            <a:r>
              <a:rPr lang="ru-RU" sz="6400" dirty="0" smtClean="0"/>
              <a:t> А.Н.Косыгин </a:t>
            </a:r>
            <a:r>
              <a:rPr lang="ru-RU" sz="6400" dirty="0" err="1" smtClean="0"/>
              <a:t>тағайындалды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Олардың ізін</a:t>
            </a:r>
            <a:r>
              <a:rPr lang="ru-RU" sz="6400" dirty="0" smtClean="0"/>
              <a:t> ала </a:t>
            </a:r>
            <a:r>
              <a:rPr lang="ru-RU" sz="6400" dirty="0" err="1" smtClean="0"/>
              <a:t>Қазақстан </a:t>
            </a:r>
            <a:r>
              <a:rPr lang="ru-RU" sz="6400" dirty="0" smtClean="0"/>
              <a:t>КП ОК 1- </a:t>
            </a:r>
            <a:r>
              <a:rPr lang="ru-RU" sz="6400" dirty="0" err="1" smtClean="0"/>
              <a:t>хатшысы</a:t>
            </a:r>
            <a:r>
              <a:rPr lang="ru-RU" sz="6400" dirty="0" smtClean="0"/>
              <a:t> </a:t>
            </a:r>
            <a:r>
              <a:rPr lang="ru-RU" sz="6400" dirty="0" err="1" smtClean="0"/>
              <a:t>болып</a:t>
            </a:r>
            <a:r>
              <a:rPr lang="ru-RU" sz="6400" dirty="0" smtClean="0"/>
              <a:t> Д.А. </a:t>
            </a:r>
            <a:r>
              <a:rPr lang="ru-RU" sz="6400" dirty="0" err="1" smtClean="0"/>
              <a:t>Қонаев сайланды</a:t>
            </a:r>
            <a:r>
              <a:rPr lang="ru-RU" sz="6400" dirty="0" smtClean="0"/>
              <a:t>. </a:t>
            </a:r>
            <a:r>
              <a:rPr lang="ru-RU" sz="6400" dirty="0" err="1" smtClean="0"/>
              <a:t>Соғыстың зардабы</a:t>
            </a:r>
            <a:r>
              <a:rPr lang="ru-RU" sz="6400" dirty="0" smtClean="0"/>
              <a:t> </a:t>
            </a:r>
            <a:r>
              <a:rPr lang="ru-RU" sz="6400" dirty="0" err="1" smtClean="0"/>
              <a:t>мәдениет саласының дамуында</a:t>
            </a:r>
            <a:r>
              <a:rPr lang="ru-RU" sz="6400" dirty="0" smtClean="0"/>
              <a:t> да </a:t>
            </a:r>
            <a:r>
              <a:rPr lang="ru-RU" sz="6400" dirty="0" err="1" smtClean="0"/>
              <a:t>үлкен қиыншылық тудырды</a:t>
            </a:r>
            <a:r>
              <a:rPr lang="ru-RU" sz="6400" dirty="0" smtClean="0"/>
              <a:t>. </a:t>
            </a:r>
            <a:r>
              <a:rPr lang="ru-RU" sz="6400" dirty="0" err="1" smtClean="0"/>
              <a:t>Республиканың</a:t>
            </a:r>
            <a:r>
              <a:rPr lang="ru-RU" sz="6400" dirty="0" smtClean="0"/>
              <a:t> интеллигенция </a:t>
            </a:r>
            <a:r>
              <a:rPr lang="ru-RU" sz="6400" dirty="0" err="1" smtClean="0"/>
              <a:t>өкілдері</a:t>
            </a:r>
            <a:r>
              <a:rPr lang="ru-RU" sz="6400" dirty="0" smtClean="0"/>
              <a:t>, </a:t>
            </a:r>
            <a:r>
              <a:rPr lang="ru-RU" sz="6400" dirty="0" err="1" smtClean="0"/>
              <a:t>мәдениет</a:t>
            </a:r>
            <a:r>
              <a:rPr lang="ru-RU" sz="6400" dirty="0" smtClean="0"/>
              <a:t> </a:t>
            </a:r>
            <a:r>
              <a:rPr lang="ru-RU" sz="6400" dirty="0" err="1" smtClean="0"/>
              <a:t>қайраткерлерінің</a:t>
            </a:r>
            <a:r>
              <a:rPr lang="ru-RU" sz="6400" dirty="0" smtClean="0"/>
              <a:t> </a:t>
            </a:r>
            <a:r>
              <a:rPr lang="ru-RU" sz="6400" dirty="0" err="1" smtClean="0"/>
              <a:t>соғысқа</a:t>
            </a:r>
            <a:r>
              <a:rPr lang="ru-RU" sz="6400" dirty="0" smtClean="0"/>
              <a:t> </a:t>
            </a:r>
            <a:r>
              <a:rPr lang="ru-RU" sz="6400" dirty="0" err="1" smtClean="0"/>
              <a:t>алынуы</a:t>
            </a:r>
            <a:r>
              <a:rPr lang="ru-RU" sz="6400" dirty="0" smtClean="0"/>
              <a:t>, </a:t>
            </a:r>
            <a:r>
              <a:rPr lang="ru-RU" sz="6400" dirty="0" err="1" smtClean="0"/>
              <a:t>мәдени</a:t>
            </a:r>
            <a:r>
              <a:rPr lang="ru-RU" sz="6400" dirty="0" smtClean="0"/>
              <a:t> </a:t>
            </a:r>
            <a:r>
              <a:rPr lang="ru-RU" sz="6400" dirty="0" err="1" smtClean="0"/>
              <a:t>мекемелер</a:t>
            </a:r>
            <a:r>
              <a:rPr lang="ru-RU" sz="6400" dirty="0" smtClean="0"/>
              <a:t>, </a:t>
            </a:r>
            <a:r>
              <a:rPr lang="ru-RU" sz="6400" dirty="0" err="1" smtClean="0"/>
              <a:t>оқу</a:t>
            </a:r>
            <a:r>
              <a:rPr lang="ru-RU" sz="6400" dirty="0" smtClean="0"/>
              <a:t> </a:t>
            </a:r>
            <a:r>
              <a:rPr lang="ru-RU" sz="6400" dirty="0" err="1" smtClean="0"/>
              <a:t>орындары</a:t>
            </a:r>
            <a:r>
              <a:rPr lang="ru-RU" sz="6400" dirty="0" smtClean="0"/>
              <a:t> мен </a:t>
            </a:r>
            <a:r>
              <a:rPr lang="ru-RU" sz="6400" dirty="0" err="1" smtClean="0"/>
              <a:t>мектептердің</a:t>
            </a:r>
            <a:r>
              <a:rPr lang="ru-RU" sz="6400" dirty="0" smtClean="0"/>
              <a:t> </a:t>
            </a:r>
            <a:r>
              <a:rPr lang="ru-RU" sz="6400" dirty="0" err="1" smtClean="0"/>
              <a:t>санының</a:t>
            </a:r>
            <a:r>
              <a:rPr lang="ru-RU" sz="6400" dirty="0" smtClean="0"/>
              <a:t> </a:t>
            </a:r>
            <a:r>
              <a:rPr lang="ru-RU" sz="6400" dirty="0" err="1" smtClean="0"/>
              <a:t>азаюы</a:t>
            </a:r>
            <a:r>
              <a:rPr lang="ru-RU" sz="6400" dirty="0" smtClean="0"/>
              <a:t> </a:t>
            </a:r>
            <a:r>
              <a:rPr lang="ru-RU" sz="6400" dirty="0" err="1" smtClean="0"/>
              <a:t>елдің</a:t>
            </a:r>
            <a:r>
              <a:rPr lang="ru-RU" sz="6400" dirty="0" smtClean="0"/>
              <a:t> </a:t>
            </a:r>
            <a:r>
              <a:rPr lang="ru-RU" sz="6400" dirty="0" err="1" smtClean="0"/>
              <a:t>мәдени</a:t>
            </a:r>
            <a:r>
              <a:rPr lang="ru-RU" sz="6400" dirty="0" smtClean="0"/>
              <a:t> даму </a:t>
            </a:r>
            <a:r>
              <a:rPr lang="ru-RU" sz="6400" dirty="0" err="1" smtClean="0"/>
              <a:t>үрдісіне</a:t>
            </a:r>
            <a:r>
              <a:rPr lang="ru-RU" sz="6400" dirty="0" smtClean="0"/>
              <a:t> </a:t>
            </a:r>
            <a:r>
              <a:rPr lang="ru-RU" sz="6400" dirty="0" err="1" smtClean="0"/>
              <a:t>кедергі</a:t>
            </a:r>
            <a:r>
              <a:rPr lang="ru-RU" sz="6400" dirty="0" smtClean="0"/>
              <a:t> </a:t>
            </a:r>
            <a:r>
              <a:rPr lang="ru-RU" sz="6400" dirty="0" err="1" smtClean="0"/>
              <a:t>келдірді</a:t>
            </a:r>
            <a:r>
              <a:rPr lang="ru-RU" sz="6400" dirty="0" smtClean="0"/>
              <a:t>.</a:t>
            </a:r>
            <a:r>
              <a:rPr lang="en-CA" sz="6400" dirty="0" smtClean="0"/>
              <a:t> </a:t>
            </a:r>
            <a:endParaRPr lang="ru-RU" sz="6400" dirty="0" smtClean="0"/>
          </a:p>
          <a:p>
            <a:pPr marL="0" indent="0" algn="just"/>
            <a:endParaRPr lang="ru-RU" sz="6400" dirty="0" smtClean="0"/>
          </a:p>
          <a:p>
            <a:pPr marL="0" indent="0" algn="just"/>
            <a:endParaRPr lang="ru-RU" sz="6400" dirty="0" smtClean="0"/>
          </a:p>
          <a:p>
            <a:pPr marL="0" indent="0" algn="just"/>
            <a:endParaRPr lang="ru-RU" sz="6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kk-KZ" sz="1600" dirty="0" smtClean="0"/>
              <a:t>5 лекция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507288" cy="5832648"/>
          </a:xfrm>
        </p:spPr>
        <p:txBody>
          <a:bodyPr>
            <a:noAutofit/>
          </a:bodyPr>
          <a:lstStyle/>
          <a:p>
            <a:pPr marL="0" indent="0" algn="just"/>
            <a:r>
              <a:rPr lang="ru-RU" sz="1600" dirty="0" smtClean="0"/>
              <a:t>1946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ҚазКСР Ғылым Академиясы</a:t>
            </a:r>
            <a:r>
              <a:rPr lang="ru-RU" sz="1600" dirty="0" smtClean="0"/>
              <a:t> </a:t>
            </a:r>
            <a:r>
              <a:rPr lang="ru-RU" sz="1600" dirty="0" err="1" smtClean="0"/>
              <a:t>ашылып</a:t>
            </a:r>
            <a:r>
              <a:rPr lang="ru-RU" sz="1600" dirty="0" smtClean="0"/>
              <a:t>, </a:t>
            </a:r>
            <a:r>
              <a:rPr lang="ru-RU" sz="1600" dirty="0" err="1" smtClean="0"/>
              <a:t>оның тұңғыш президенті</a:t>
            </a:r>
            <a:r>
              <a:rPr lang="ru-RU" sz="1600" dirty="0" smtClean="0"/>
              <a:t> </a:t>
            </a:r>
            <a:r>
              <a:rPr lang="ru-RU" sz="1600" dirty="0" err="1" smtClean="0"/>
              <a:t>болып</a:t>
            </a:r>
            <a:r>
              <a:rPr lang="ru-RU" sz="1600" dirty="0" smtClean="0"/>
              <a:t> Қ.И.</a:t>
            </a:r>
            <a:r>
              <a:rPr lang="ru-RU" sz="1600" dirty="0" err="1" smtClean="0"/>
              <a:t>Сәтбаев сайланды</a:t>
            </a:r>
            <a:r>
              <a:rPr lang="ru-RU" sz="1600" dirty="0" smtClean="0"/>
              <a:t>. </a:t>
            </a:r>
            <a:r>
              <a:rPr lang="ru-RU" sz="1600" dirty="0" err="1" smtClean="0"/>
              <a:t>Ғылым Академиясының толық мүшелері болып</a:t>
            </a:r>
            <a:r>
              <a:rPr lang="ru-RU" sz="1600" dirty="0" smtClean="0"/>
              <a:t> </a:t>
            </a:r>
            <a:r>
              <a:rPr lang="ru-RU" sz="1600" dirty="0" err="1" smtClean="0"/>
              <a:t>көрнекті ғалымдар </a:t>
            </a:r>
            <a:r>
              <a:rPr lang="ru-RU" sz="1600" dirty="0" smtClean="0"/>
              <a:t>– </a:t>
            </a:r>
            <a:r>
              <a:rPr lang="ru-RU" sz="1600" dirty="0" err="1" smtClean="0"/>
              <a:t>М.Әуезов, Ә.Бектұров, </a:t>
            </a:r>
            <a:r>
              <a:rPr lang="ru-RU" sz="1600" dirty="0" smtClean="0"/>
              <a:t>М.И.Горяев, </a:t>
            </a:r>
            <a:r>
              <a:rPr lang="ru-RU" sz="1600" dirty="0" err="1" smtClean="0"/>
              <a:t>А.Қ.Жұбанов, Н.Г.Кассин</a:t>
            </a:r>
            <a:r>
              <a:rPr lang="ru-RU" sz="1600" dirty="0" smtClean="0"/>
              <a:t>, </a:t>
            </a:r>
            <a:r>
              <a:rPr lang="ru-RU" sz="1600" dirty="0" err="1" smtClean="0"/>
              <a:t>Н.Т.Сауранбаев</a:t>
            </a:r>
            <a:r>
              <a:rPr lang="ru-RU" sz="1600" dirty="0" smtClean="0"/>
              <a:t>, </a:t>
            </a:r>
            <a:r>
              <a:rPr lang="ru-RU" sz="1600" dirty="0" err="1" smtClean="0"/>
              <a:t>мүше- корреспонденттеріне</a:t>
            </a:r>
            <a:r>
              <a:rPr lang="ru-RU" sz="1600" dirty="0" smtClean="0"/>
              <a:t> </a:t>
            </a:r>
            <a:r>
              <a:rPr lang="ru-RU" sz="1600" dirty="0" err="1" smtClean="0"/>
              <a:t>Н.О.Базанова</a:t>
            </a:r>
            <a:r>
              <a:rPr lang="ru-RU" sz="1600" dirty="0" smtClean="0"/>
              <a:t>, Р.А. </a:t>
            </a:r>
            <a:r>
              <a:rPr lang="ru-RU" sz="1600" dirty="0" err="1" smtClean="0"/>
              <a:t>Барукаев</a:t>
            </a:r>
            <a:r>
              <a:rPr lang="ru-RU" sz="1600" dirty="0" smtClean="0"/>
              <a:t>, </a:t>
            </a:r>
            <a:r>
              <a:rPr lang="ru-RU" sz="1600" dirty="0" err="1" smtClean="0"/>
              <a:t>Ә.Х.Марғұлан, М.И.Усанович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 </a:t>
            </a:r>
            <a:r>
              <a:rPr lang="ru-RU" sz="1600" dirty="0" smtClean="0"/>
              <a:t>т.б. </a:t>
            </a:r>
            <a:r>
              <a:rPr lang="ru-RU" sz="1600" dirty="0" err="1" smtClean="0"/>
              <a:t>сайланды</a:t>
            </a:r>
            <a:r>
              <a:rPr lang="ru-RU" sz="1600" dirty="0" smtClean="0"/>
              <a:t>. 50-шы </a:t>
            </a:r>
            <a:r>
              <a:rPr lang="ru-RU" sz="1600" dirty="0" err="1" smtClean="0"/>
              <a:t>жылдардың аяғында Қазақстан Ғылым Академиясының жүйесінде </a:t>
            </a:r>
            <a:r>
              <a:rPr lang="ru-RU" sz="1600" dirty="0" smtClean="0"/>
              <a:t>50 </a:t>
            </a:r>
            <a:r>
              <a:rPr lang="ru-RU" sz="1600" dirty="0" err="1" smtClean="0"/>
              <a:t>ғылыми зерттеу</a:t>
            </a:r>
            <a:r>
              <a:rPr lang="ru-RU" sz="1600" dirty="0" smtClean="0"/>
              <a:t> институты </a:t>
            </a:r>
            <a:r>
              <a:rPr lang="ru-RU" sz="1600" dirty="0" err="1" smtClean="0"/>
              <a:t>жұмыс жасады</a:t>
            </a:r>
            <a:r>
              <a:rPr lang="ru-RU" sz="1600" dirty="0" smtClean="0"/>
              <a:t>. 1958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Орталық Қазақстанның комплексті</a:t>
            </a:r>
            <a:r>
              <a:rPr lang="ru-RU" sz="1600" dirty="0" smtClean="0"/>
              <a:t> </a:t>
            </a:r>
            <a:r>
              <a:rPr lang="ru-RU" sz="1600" dirty="0" err="1" smtClean="0"/>
              <a:t>металлогендік</a:t>
            </a:r>
            <a:r>
              <a:rPr lang="ru-RU" sz="1600" dirty="0" smtClean="0"/>
              <a:t> </a:t>
            </a:r>
            <a:r>
              <a:rPr lang="ru-RU" sz="1600" dirty="0" err="1" smtClean="0"/>
              <a:t>әрі болжамдық картасын</a:t>
            </a:r>
            <a:r>
              <a:rPr lang="ru-RU" sz="1600" dirty="0" smtClean="0"/>
              <a:t> </a:t>
            </a:r>
            <a:r>
              <a:rPr lang="ru-RU" sz="1600" dirty="0" err="1" smtClean="0"/>
              <a:t>жасағаны және оның методикасын</a:t>
            </a:r>
            <a:r>
              <a:rPr lang="ru-RU" sz="1600" dirty="0" smtClean="0"/>
              <a:t> </a:t>
            </a:r>
            <a:r>
              <a:rPr lang="ru-RU" sz="1600" dirty="0" err="1" smtClean="0"/>
              <a:t>зерттегені</a:t>
            </a:r>
            <a:r>
              <a:rPr lang="ru-RU" sz="1600" dirty="0" smtClean="0"/>
              <a:t> </a:t>
            </a:r>
            <a:r>
              <a:rPr lang="ru-RU" sz="1600" dirty="0" err="1" smtClean="0"/>
              <a:t>үшін ғалымдар</a:t>
            </a:r>
            <a:r>
              <a:rPr lang="ru-RU" sz="1600" dirty="0" smtClean="0"/>
              <a:t>: И.И.Бек, </a:t>
            </a:r>
            <a:r>
              <a:rPr lang="ru-RU" sz="1600" dirty="0" err="1" smtClean="0"/>
              <a:t>Р.А.Борукаев</a:t>
            </a:r>
            <a:r>
              <a:rPr lang="ru-RU" sz="1600" dirty="0" smtClean="0"/>
              <a:t>, </a:t>
            </a:r>
            <a:r>
              <a:rPr lang="ru-RU" sz="1600" dirty="0" err="1" smtClean="0"/>
              <a:t>Г.Ц.Медоев</a:t>
            </a:r>
            <a:r>
              <a:rPr lang="ru-RU" sz="1600" dirty="0" smtClean="0"/>
              <a:t>, </a:t>
            </a:r>
            <a:r>
              <a:rPr lang="ru-RU" sz="1600" dirty="0" err="1" smtClean="0"/>
              <a:t>Д.Н.Казанин</a:t>
            </a:r>
            <a:r>
              <a:rPr lang="ru-RU" sz="1600" dirty="0" smtClean="0"/>
              <a:t>, </a:t>
            </a:r>
            <a:r>
              <a:rPr lang="ru-RU" sz="1600" dirty="0" err="1" smtClean="0"/>
              <a:t>Қ.И.Сәтпаев және басқалары Лениндік</a:t>
            </a:r>
            <a:r>
              <a:rPr lang="ru-RU" sz="1600" dirty="0" smtClean="0"/>
              <a:t> </a:t>
            </a:r>
            <a:r>
              <a:rPr lang="ru-RU" sz="1600" dirty="0" err="1" smtClean="0"/>
              <a:t>сыйлыққа ие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</a:t>
            </a:r>
          </a:p>
          <a:p>
            <a:pPr marL="0" indent="0" algn="just"/>
            <a:r>
              <a:rPr lang="ru-RU" sz="1600" dirty="0" smtClean="0"/>
              <a:t>Ал </a:t>
            </a:r>
            <a:r>
              <a:rPr lang="ru-RU" sz="1600" dirty="0" err="1" smtClean="0"/>
              <a:t>жоғарғы оқу орындарының құрамына тоқталар болсақ</a:t>
            </a:r>
            <a:r>
              <a:rPr lang="ru-RU" sz="1600" dirty="0" smtClean="0"/>
              <a:t>, 50-ші </a:t>
            </a:r>
            <a:r>
              <a:rPr lang="ru-RU" sz="1600" dirty="0" err="1" smtClean="0"/>
              <a:t>жылдары</a:t>
            </a:r>
            <a:r>
              <a:rPr lang="ru-RU" sz="1600" dirty="0" smtClean="0"/>
              <a:t> 13 институт: </a:t>
            </a:r>
            <a:r>
              <a:rPr lang="ru-RU" sz="1600" dirty="0" err="1" smtClean="0"/>
              <a:t>Семейде</a:t>
            </a:r>
            <a:r>
              <a:rPr lang="ru-RU" sz="1600" dirty="0" smtClean="0"/>
              <a:t> – </a:t>
            </a:r>
            <a:r>
              <a:rPr lang="ru-RU" sz="1600" dirty="0" err="1" smtClean="0"/>
              <a:t>малдәрігерлік-зоотехникалық және медициналық, Қарағандыда </a:t>
            </a:r>
            <a:r>
              <a:rPr lang="ru-RU" sz="1600" dirty="0" smtClean="0"/>
              <a:t>– </a:t>
            </a:r>
            <a:r>
              <a:rPr lang="ru-RU" sz="1600" dirty="0" err="1" smtClean="0"/>
              <a:t>медициналық, политехникалық және педагогикалық, Атырауда</a:t>
            </a:r>
            <a:r>
              <a:rPr lang="ru-RU" sz="1600" dirty="0" smtClean="0"/>
              <a:t>, </a:t>
            </a:r>
            <a:r>
              <a:rPr lang="ru-RU" sz="1600" dirty="0" err="1" smtClean="0"/>
              <a:t>Қостанайда, Шымкентте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 басқа жерлерде</a:t>
            </a:r>
            <a:r>
              <a:rPr lang="ru-RU" sz="1600" dirty="0" smtClean="0"/>
              <a:t> </a:t>
            </a:r>
            <a:r>
              <a:rPr lang="ru-RU" sz="1600" dirty="0" err="1" smtClean="0"/>
              <a:t>педагогикалық институттар</a:t>
            </a:r>
            <a:r>
              <a:rPr lang="ru-RU" sz="1600" dirty="0" smtClean="0"/>
              <a:t> </a:t>
            </a:r>
            <a:r>
              <a:rPr lang="ru-RU" sz="1600" dirty="0" err="1" smtClean="0"/>
              <a:t>ашылды</a:t>
            </a:r>
            <a:r>
              <a:rPr lang="ru-RU" sz="1600" dirty="0" smtClean="0"/>
              <a:t>.</a:t>
            </a:r>
          </a:p>
          <a:p>
            <a:pPr marL="0" indent="0" algn="just"/>
            <a:r>
              <a:rPr lang="ru-RU" sz="1600" dirty="0" err="1" smtClean="0"/>
              <a:t>Соғыстан кейінгі</a:t>
            </a:r>
            <a:r>
              <a:rPr lang="ru-RU" sz="1600" dirty="0" smtClean="0"/>
              <a:t> </a:t>
            </a:r>
            <a:r>
              <a:rPr lang="ru-RU" sz="1600" dirty="0" err="1" smtClean="0"/>
              <a:t>жылдарда</a:t>
            </a:r>
            <a:r>
              <a:rPr lang="ru-RU" sz="1600" dirty="0" smtClean="0"/>
              <a:t> </a:t>
            </a:r>
            <a:r>
              <a:rPr lang="ru-RU" sz="1600" dirty="0" err="1" smtClean="0"/>
              <a:t>мектепте</a:t>
            </a:r>
            <a:r>
              <a:rPr lang="ru-RU" sz="1600" dirty="0" smtClean="0"/>
              <a:t> </a:t>
            </a:r>
            <a:r>
              <a:rPr lang="ru-RU" sz="1600" dirty="0" err="1" smtClean="0"/>
              <a:t>білім</a:t>
            </a:r>
            <a:r>
              <a:rPr lang="ru-RU" sz="1600" dirty="0" smtClean="0"/>
              <a:t> беру </a:t>
            </a:r>
            <a:r>
              <a:rPr lang="ru-RU" sz="1600" dirty="0" err="1" smtClean="0"/>
              <a:t>ісі</a:t>
            </a:r>
            <a:r>
              <a:rPr lang="ru-RU" sz="1600" dirty="0" smtClean="0"/>
              <a:t> </a:t>
            </a:r>
            <a:r>
              <a:rPr lang="ru-RU" sz="1600" dirty="0" err="1" smtClean="0"/>
              <a:t>тоталитарлық тәртіптің ықпалынан шықпады</a:t>
            </a:r>
            <a:r>
              <a:rPr lang="ru-RU" sz="1600" dirty="0" smtClean="0"/>
              <a:t>. Партия, комсомол </a:t>
            </a:r>
            <a:r>
              <a:rPr lang="ru-RU" sz="1600" dirty="0" err="1" smtClean="0"/>
              <a:t>және </a:t>
            </a:r>
            <a:r>
              <a:rPr lang="ru-RU" sz="1600" dirty="0" smtClean="0"/>
              <a:t>пионер </a:t>
            </a:r>
            <a:r>
              <a:rPr lang="ru-RU" sz="1600" dirty="0" err="1" smtClean="0"/>
              <a:t>ұйымдары</a:t>
            </a:r>
            <a:r>
              <a:rPr lang="ru-RU" sz="1600" dirty="0" smtClean="0"/>
              <a:t>, </a:t>
            </a:r>
            <a:r>
              <a:rPr lang="ru-RU" sz="1600" dirty="0" err="1" smtClean="0"/>
              <a:t>мұғалімдер жас</a:t>
            </a:r>
            <a:r>
              <a:rPr lang="ru-RU" sz="1600" dirty="0" smtClean="0"/>
              <a:t> </a:t>
            </a:r>
            <a:r>
              <a:rPr lang="ru-RU" sz="1600" dirty="0" err="1" smtClean="0"/>
              <a:t>ұрпақтың санасы</a:t>
            </a:r>
            <a:r>
              <a:rPr lang="ru-RU" sz="1600" dirty="0" smtClean="0"/>
              <a:t> мен </a:t>
            </a:r>
            <a:r>
              <a:rPr lang="ru-RU" sz="1600" dirty="0" err="1" smtClean="0"/>
              <a:t>мінез-құлқын қатаң бақылауда ұстады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Оқу-тәрбие процестерін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саясаттандырумен</a:t>
            </a:r>
            <a:r>
              <a:rPr lang="ru-RU" sz="1600" dirty="0" smtClean="0"/>
              <a:t> </a:t>
            </a:r>
            <a:r>
              <a:rPr lang="ru-RU" sz="1600" dirty="0" err="1" smtClean="0"/>
              <a:t>қатар жалпы</a:t>
            </a:r>
            <a:r>
              <a:rPr lang="ru-RU" sz="1600" dirty="0" smtClean="0"/>
              <a:t> </a:t>
            </a:r>
            <a:r>
              <a:rPr lang="ru-RU" sz="1600" dirty="0" err="1" smtClean="0"/>
              <a:t>көрсеткішті қудалау, оқу процестерін</a:t>
            </a:r>
            <a:r>
              <a:rPr lang="ru-RU" sz="1600" dirty="0" smtClean="0"/>
              <a:t> </a:t>
            </a:r>
            <a:r>
              <a:rPr lang="ru-RU" sz="1600" dirty="0" err="1" smtClean="0"/>
              <a:t>жасанды</a:t>
            </a:r>
            <a:r>
              <a:rPr lang="ru-RU" sz="1600" dirty="0" smtClean="0"/>
              <a:t> </a:t>
            </a:r>
            <a:r>
              <a:rPr lang="ru-RU" sz="1600" dirty="0" err="1" smtClean="0"/>
              <a:t>жүргізу, оқушылардың оқуға немқұрайлы қарауы орын</a:t>
            </a:r>
            <a:r>
              <a:rPr lang="ru-RU" sz="1600" dirty="0" smtClean="0"/>
              <a:t> </a:t>
            </a:r>
            <a:r>
              <a:rPr lang="ru-RU" sz="1600" dirty="0" err="1" smtClean="0"/>
              <a:t>алды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Осының салдарынан</a:t>
            </a:r>
            <a:r>
              <a:rPr lang="ru-RU" sz="1600" dirty="0" smtClean="0"/>
              <a:t> 20 </a:t>
            </a:r>
            <a:r>
              <a:rPr lang="ru-RU" sz="1600" dirty="0" err="1" smtClean="0"/>
              <a:t>жылдың ішінде</a:t>
            </a:r>
            <a:r>
              <a:rPr lang="ru-RU" sz="1600" dirty="0" smtClean="0"/>
              <a:t> (1950-1970) </a:t>
            </a:r>
            <a:r>
              <a:rPr lang="ru-RU" sz="1600" dirty="0" err="1" smtClean="0"/>
              <a:t>қазақ мектептерінің </a:t>
            </a:r>
            <a:r>
              <a:rPr lang="ru-RU" sz="1600" dirty="0" smtClean="0"/>
              <a:t>саны 3891-ден 2577-ге </a:t>
            </a:r>
            <a:r>
              <a:rPr lang="ru-RU" sz="1600" dirty="0" err="1" smtClean="0"/>
              <a:t>дейін</a:t>
            </a:r>
            <a:r>
              <a:rPr lang="ru-RU" sz="1600" dirty="0" smtClean="0"/>
              <a:t> </a:t>
            </a:r>
            <a:r>
              <a:rPr lang="ru-RU" sz="1600" dirty="0" err="1" smtClean="0"/>
              <a:t>азайды</a:t>
            </a:r>
            <a:r>
              <a:rPr lang="ru-RU" sz="1600" dirty="0" smtClean="0"/>
              <a:t>, ал </a:t>
            </a:r>
            <a:r>
              <a:rPr lang="ru-RU" sz="1600" dirty="0" err="1" smtClean="0"/>
              <a:t>сабақ орыс</a:t>
            </a:r>
            <a:r>
              <a:rPr lang="ru-RU" sz="1600" dirty="0" smtClean="0"/>
              <a:t> </a:t>
            </a:r>
            <a:r>
              <a:rPr lang="ru-RU" sz="1600" dirty="0" err="1" smtClean="0"/>
              <a:t>тілінде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жүретін орыс</a:t>
            </a:r>
            <a:r>
              <a:rPr lang="ru-RU" sz="1600" dirty="0" smtClean="0"/>
              <a:t> </a:t>
            </a:r>
            <a:r>
              <a:rPr lang="ru-RU" sz="1600" dirty="0" err="1" smtClean="0"/>
              <a:t>мектептерінің </a:t>
            </a:r>
            <a:r>
              <a:rPr lang="ru-RU" sz="1600" dirty="0" smtClean="0"/>
              <a:t>саны 1,5 </a:t>
            </a:r>
            <a:r>
              <a:rPr lang="ru-RU" sz="1600" dirty="0" err="1" smtClean="0"/>
              <a:t>мыңға көбейді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 тілі</a:t>
            </a:r>
            <a:r>
              <a:rPr lang="ru-RU" sz="1600" dirty="0" smtClean="0"/>
              <a:t> тек </a:t>
            </a:r>
            <a:r>
              <a:rPr lang="ru-RU" sz="1600" dirty="0" err="1" smtClean="0"/>
              <a:t>тұрмыстық қолданыс дәрежесінде сақталса</a:t>
            </a:r>
            <a:r>
              <a:rPr lang="ru-RU" sz="1600" dirty="0" smtClean="0"/>
              <a:t>, </a:t>
            </a:r>
            <a:r>
              <a:rPr lang="ru-RU" sz="1600" dirty="0" err="1" smtClean="0"/>
              <a:t>орыс</a:t>
            </a:r>
            <a:r>
              <a:rPr lang="ru-RU" sz="1600" dirty="0" smtClean="0"/>
              <a:t> </a:t>
            </a:r>
            <a:r>
              <a:rPr lang="ru-RU" sz="1600" dirty="0" err="1" smtClean="0"/>
              <a:t>тілі</a:t>
            </a:r>
            <a:r>
              <a:rPr lang="ru-RU" sz="1600" dirty="0" smtClean="0"/>
              <a:t> </a:t>
            </a:r>
            <a:r>
              <a:rPr lang="ru-RU" sz="1600" dirty="0" err="1" smtClean="0"/>
              <a:t>негізгі</a:t>
            </a:r>
            <a:r>
              <a:rPr lang="ru-RU" sz="1600" dirty="0" smtClean="0"/>
              <a:t> </a:t>
            </a:r>
            <a:r>
              <a:rPr lang="ru-RU" sz="1600" dirty="0" err="1" smtClean="0"/>
              <a:t>мемлекеттік</a:t>
            </a:r>
            <a:r>
              <a:rPr lang="ru-RU" sz="1600" dirty="0" smtClean="0"/>
              <a:t> </a:t>
            </a:r>
            <a:r>
              <a:rPr lang="ru-RU" sz="1600" dirty="0" err="1" smtClean="0"/>
              <a:t>тіл</a:t>
            </a:r>
            <a:r>
              <a:rPr lang="ru-RU" sz="1600" dirty="0" smtClean="0"/>
              <a:t> </a:t>
            </a:r>
            <a:r>
              <a:rPr lang="ru-RU" sz="1600" dirty="0" err="1" smtClean="0"/>
              <a:t>ретінде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қолданылды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Кітаптардың </a:t>
            </a:r>
            <a:r>
              <a:rPr lang="ru-RU" sz="1600" dirty="0" smtClean="0"/>
              <a:t>95 % </a:t>
            </a:r>
            <a:r>
              <a:rPr lang="ru-RU" sz="1600" dirty="0" err="1" smtClean="0"/>
              <a:t>орыс</a:t>
            </a:r>
            <a:r>
              <a:rPr lang="ru-RU" sz="1600" dirty="0" smtClean="0"/>
              <a:t> </a:t>
            </a:r>
            <a:r>
              <a:rPr lang="ru-RU" sz="1600" dirty="0" err="1" smtClean="0"/>
              <a:t>тілінде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басылды</a:t>
            </a:r>
            <a:r>
              <a:rPr lang="ru-RU" sz="1600" dirty="0" smtClean="0"/>
              <a:t>, </a:t>
            </a:r>
            <a:r>
              <a:rPr lang="ru-RU" sz="1600" dirty="0" err="1" smtClean="0"/>
              <a:t>теледидар</a:t>
            </a:r>
            <a:r>
              <a:rPr lang="ru-RU" sz="1600" dirty="0" smtClean="0"/>
              <a:t> </a:t>
            </a:r>
            <a:r>
              <a:rPr lang="ru-RU" sz="1600" dirty="0" err="1" smtClean="0"/>
              <a:t>хабарларының </a:t>
            </a:r>
            <a:r>
              <a:rPr lang="ru-RU" sz="1600" dirty="0" smtClean="0"/>
              <a:t>70 % </a:t>
            </a:r>
            <a:r>
              <a:rPr lang="ru-RU" sz="1600" dirty="0" err="1" smtClean="0"/>
              <a:t>эфирде</a:t>
            </a:r>
            <a:r>
              <a:rPr lang="ru-RU" sz="1600" dirty="0" smtClean="0"/>
              <a:t> тек </a:t>
            </a:r>
            <a:r>
              <a:rPr lang="ru-RU" sz="1600" dirty="0" err="1" smtClean="0"/>
              <a:t>орыс</a:t>
            </a:r>
            <a:r>
              <a:rPr lang="ru-RU" sz="1600" dirty="0" smtClean="0"/>
              <a:t> </a:t>
            </a:r>
            <a:r>
              <a:rPr lang="ru-RU" sz="1600" dirty="0" err="1" smtClean="0"/>
              <a:t>тілінде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жүргізілді</a:t>
            </a:r>
            <a:r>
              <a:rPr lang="ru-RU" sz="1600" dirty="0" smtClean="0"/>
              <a:t>. </a:t>
            </a:r>
            <a:r>
              <a:rPr lang="ru-RU" sz="1600" dirty="0" err="1" smtClean="0"/>
              <a:t>Кеңестік тәртіптің бұл қылмысының нәтижесінде қазақ халқының ұлттық мәдениетінің аясы</a:t>
            </a:r>
            <a:r>
              <a:rPr lang="ru-RU" sz="1600" dirty="0" smtClean="0"/>
              <a:t> </a:t>
            </a:r>
            <a:r>
              <a:rPr lang="ru-RU" sz="1600" dirty="0" err="1" smtClean="0"/>
              <a:t>жылдан</a:t>
            </a:r>
            <a:r>
              <a:rPr lang="ru-RU" sz="1600" dirty="0" smtClean="0"/>
              <a:t> </a:t>
            </a:r>
            <a:r>
              <a:rPr lang="ru-RU" sz="1600" dirty="0" err="1" smtClean="0"/>
              <a:t>жылға тарылтты</a:t>
            </a:r>
            <a:r>
              <a:rPr lang="ru-RU" sz="1600" dirty="0" smtClean="0"/>
              <a:t>. </a:t>
            </a:r>
          </a:p>
          <a:p>
            <a:pPr marL="0" indent="0" algn="just"/>
            <a:r>
              <a:rPr lang="ru-RU" sz="1600" dirty="0" smtClean="0"/>
              <a:t>. </a:t>
            </a:r>
            <a:r>
              <a:rPr lang="ru-RU" sz="1600" dirty="0" err="1" smtClean="0"/>
              <a:t>Ұлттық</a:t>
            </a:r>
            <a:r>
              <a:rPr lang="ru-RU" sz="1600" dirty="0" smtClean="0"/>
              <a:t> </a:t>
            </a:r>
            <a:r>
              <a:rPr lang="ru-RU" sz="1600" dirty="0" err="1" smtClean="0"/>
              <a:t>салт-санадан</a:t>
            </a:r>
            <a:r>
              <a:rPr lang="ru-RU" sz="1600" dirty="0" smtClean="0"/>
              <a:t> </a:t>
            </a:r>
            <a:r>
              <a:rPr lang="ru-RU" sz="1600" dirty="0" err="1" smtClean="0"/>
              <a:t>гөрі</a:t>
            </a:r>
            <a:r>
              <a:rPr lang="ru-RU" sz="1600" dirty="0" smtClean="0"/>
              <a:t> </a:t>
            </a:r>
            <a:r>
              <a:rPr lang="ru-RU" sz="1600" dirty="0" err="1" smtClean="0"/>
              <a:t>кеңестік</a:t>
            </a:r>
            <a:r>
              <a:rPr lang="ru-RU" sz="1600" dirty="0" smtClean="0"/>
              <a:t> </a:t>
            </a:r>
            <a:r>
              <a:rPr lang="ru-RU" sz="1600" dirty="0" err="1" smtClean="0"/>
              <a:t>салт</a:t>
            </a:r>
            <a:r>
              <a:rPr lang="ru-RU" sz="1600" dirty="0" smtClean="0"/>
              <a:t>-сана </a:t>
            </a:r>
            <a:r>
              <a:rPr lang="ru-RU" sz="1600" dirty="0" err="1" smtClean="0"/>
              <a:t>үстемдікке</a:t>
            </a:r>
            <a:r>
              <a:rPr lang="ru-RU" sz="1600" dirty="0" smtClean="0"/>
              <a:t> </a:t>
            </a:r>
            <a:r>
              <a:rPr lang="ru-RU" sz="1600" dirty="0" err="1" smtClean="0"/>
              <a:t>ие</a:t>
            </a:r>
            <a:r>
              <a:rPr lang="ru-RU" sz="1600" dirty="0" smtClean="0"/>
              <a:t> </a:t>
            </a:r>
            <a:r>
              <a:rPr lang="ru-RU" sz="1600" dirty="0" err="1" smtClean="0"/>
              <a:t>болып</a:t>
            </a:r>
            <a:r>
              <a:rPr lang="ru-RU" sz="1600" dirty="0" smtClean="0"/>
              <a:t>, </a:t>
            </a:r>
            <a:r>
              <a:rPr lang="ru-RU" sz="1600" dirty="0" err="1" smtClean="0"/>
              <a:t>көбірек</a:t>
            </a:r>
            <a:r>
              <a:rPr lang="ru-RU" sz="1600" dirty="0" smtClean="0"/>
              <a:t> </a:t>
            </a:r>
            <a:r>
              <a:rPr lang="ru-RU" sz="1600" dirty="0" err="1" smtClean="0"/>
              <a:t>дәріптелді</a:t>
            </a:r>
            <a:r>
              <a:rPr lang="ru-RU" sz="1600" dirty="0" smtClean="0"/>
              <a:t>.</a:t>
            </a:r>
            <a:r>
              <a:rPr lang="en-CA" sz="1600" dirty="0" smtClean="0"/>
              <a:t> </a:t>
            </a:r>
            <a:endParaRPr lang="ru-RU" sz="1600" dirty="0" smtClean="0"/>
          </a:p>
          <a:p>
            <a:pPr marL="0" indent="0" algn="just"/>
            <a:endParaRPr lang="ru-RU" sz="1600" dirty="0" smtClean="0"/>
          </a:p>
          <a:p>
            <a:pPr marL="0" indent="0"/>
            <a:endParaRPr lang="ru-RU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kk-KZ" sz="1600" dirty="0" smtClean="0"/>
              <a:t>6 бет  </a:t>
            </a:r>
            <a:r>
              <a:rPr lang="ru-RU" sz="1600" b="1" i="1" dirty="0" smtClean="0"/>
              <a:t>2. </a:t>
            </a:r>
            <a:r>
              <a:rPr lang="ru-RU" sz="1600" b="1" i="1" dirty="0" err="1" smtClean="0"/>
              <a:t>Халық шаруашылығын дамытудағы сәтсіз реформалар</a:t>
            </a:r>
            <a:r>
              <a:rPr lang="ru-RU" sz="1600" b="1" i="1" dirty="0" smtClean="0"/>
              <a:t/>
            </a:r>
            <a:br>
              <a:rPr lang="ru-RU" sz="1600" b="1" i="1" dirty="0" smtClean="0"/>
            </a:b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435280" cy="5433467"/>
          </a:xfrm>
        </p:spPr>
        <p:txBody>
          <a:bodyPr>
            <a:normAutofit fontScale="62500" lnSpcReduction="20000"/>
          </a:bodyPr>
          <a:lstStyle/>
          <a:p>
            <a:pPr marL="0" indent="0" algn="just"/>
            <a:r>
              <a:rPr lang="ru-RU" sz="2900" dirty="0" err="1" smtClean="0"/>
              <a:t>Соғыстан кейінгі</a:t>
            </a:r>
            <a:r>
              <a:rPr lang="ru-RU" sz="2900" dirty="0" smtClean="0"/>
              <a:t> </a:t>
            </a:r>
            <a:r>
              <a:rPr lang="ru-RU" sz="2900" dirty="0" err="1" smtClean="0"/>
              <a:t>алғашқы </a:t>
            </a:r>
            <a:r>
              <a:rPr lang="ru-RU" sz="2900" dirty="0" smtClean="0"/>
              <a:t>1946 </a:t>
            </a:r>
            <a:r>
              <a:rPr lang="ru-RU" sz="2900" dirty="0" err="1" smtClean="0"/>
              <a:t>жыл</a:t>
            </a:r>
            <a:r>
              <a:rPr lang="ru-RU" sz="2900" dirty="0" smtClean="0"/>
              <a:t> </a:t>
            </a:r>
            <a:r>
              <a:rPr lang="ru-RU" sz="2900" dirty="0" err="1" smtClean="0"/>
              <a:t>ауыл</a:t>
            </a:r>
            <a:r>
              <a:rPr lang="ru-RU" sz="2900" dirty="0" smtClean="0"/>
              <a:t> </a:t>
            </a:r>
            <a:r>
              <a:rPr lang="ru-RU" sz="2900" dirty="0" err="1" smtClean="0"/>
              <a:t>шаруашылығы үшін қиын жыл</a:t>
            </a:r>
            <a:r>
              <a:rPr lang="ru-RU" sz="2900" dirty="0" smtClean="0"/>
              <a:t> </a:t>
            </a:r>
            <a:r>
              <a:rPr lang="ru-RU" sz="2900" dirty="0" err="1" smtClean="0"/>
              <a:t>болды</a:t>
            </a:r>
            <a:r>
              <a:rPr lang="ru-RU" sz="2900" dirty="0" smtClean="0"/>
              <a:t>.</a:t>
            </a:r>
          </a:p>
          <a:p>
            <a:pPr marL="0" indent="0" algn="just"/>
            <a:r>
              <a:rPr lang="ru-RU" sz="2900" dirty="0" err="1" smtClean="0"/>
              <a:t>Соғыстың ауыр</a:t>
            </a:r>
            <a:r>
              <a:rPr lang="ru-RU" sz="2900" dirty="0" smtClean="0"/>
              <a:t> </a:t>
            </a:r>
            <a:r>
              <a:rPr lang="ru-RU" sz="2900" dirty="0" err="1" smtClean="0"/>
              <a:t>зардаптары</a:t>
            </a:r>
            <a:r>
              <a:rPr lang="ru-RU" sz="2900" dirty="0" smtClean="0"/>
              <a:t> </a:t>
            </a:r>
            <a:r>
              <a:rPr lang="ru-RU" sz="2900" dirty="0" err="1" smtClean="0"/>
              <a:t>салдарынан</a:t>
            </a:r>
            <a:r>
              <a:rPr lang="ru-RU" sz="2900" dirty="0" smtClean="0"/>
              <a:t> Молдавия, Украина, орта  </a:t>
            </a:r>
            <a:r>
              <a:rPr lang="ru-RU" sz="2900" dirty="0" err="1" smtClean="0"/>
              <a:t>қаратопырақты аудандарда</a:t>
            </a:r>
            <a:r>
              <a:rPr lang="ru-RU" sz="2900" dirty="0" smtClean="0"/>
              <a:t>, </a:t>
            </a:r>
            <a:r>
              <a:rPr lang="ru-RU" sz="2900" dirty="0" err="1" smtClean="0"/>
              <a:t>Төменгі Поволжьеде</a:t>
            </a:r>
            <a:r>
              <a:rPr lang="ru-RU" sz="2900" dirty="0" smtClean="0"/>
              <a:t> </a:t>
            </a:r>
            <a:r>
              <a:rPr lang="ru-RU" sz="2900" dirty="0" err="1" smtClean="0"/>
              <a:t>және </a:t>
            </a:r>
            <a:r>
              <a:rPr lang="ru-RU" sz="2900" dirty="0" smtClean="0"/>
              <a:t>т.б. </a:t>
            </a:r>
            <a:r>
              <a:rPr lang="ru-RU" sz="2900" dirty="0" err="1" smtClean="0"/>
              <a:t>аудандарда</a:t>
            </a:r>
            <a:r>
              <a:rPr lang="ru-RU" sz="2900" dirty="0" smtClean="0"/>
              <a:t> </a:t>
            </a:r>
            <a:r>
              <a:rPr lang="ru-RU" sz="2900" dirty="0" err="1" smtClean="0"/>
              <a:t>аштық орын</a:t>
            </a:r>
            <a:r>
              <a:rPr lang="ru-RU" sz="2900" dirty="0" smtClean="0"/>
              <a:t> </a:t>
            </a:r>
            <a:r>
              <a:rPr lang="ru-RU" sz="2900" dirty="0" err="1" smtClean="0"/>
              <a:t>алды</a:t>
            </a:r>
            <a:r>
              <a:rPr lang="ru-RU" sz="2900" dirty="0" smtClean="0"/>
              <a:t>. </a:t>
            </a:r>
            <a:r>
              <a:rPr lang="ru-RU" sz="2900" dirty="0" err="1" smtClean="0"/>
              <a:t>Қазақстанда </a:t>
            </a:r>
            <a:r>
              <a:rPr lang="ru-RU" sz="2900" dirty="0" smtClean="0"/>
              <a:t>орта </a:t>
            </a:r>
            <a:r>
              <a:rPr lang="ru-RU" sz="2900" dirty="0" err="1" smtClean="0"/>
              <a:t>есеппен</a:t>
            </a:r>
            <a:r>
              <a:rPr lang="ru-RU" sz="2900" dirty="0" smtClean="0"/>
              <a:t> 1 </a:t>
            </a:r>
            <a:r>
              <a:rPr lang="ru-RU" sz="2900" dirty="0" err="1" smtClean="0"/>
              <a:t>га-дан</a:t>
            </a:r>
            <a:r>
              <a:rPr lang="ru-RU" sz="2900" dirty="0" smtClean="0"/>
              <a:t> 4 </a:t>
            </a:r>
            <a:r>
              <a:rPr lang="ru-RU" sz="2900" dirty="0" err="1" smtClean="0"/>
              <a:t>ц</a:t>
            </a:r>
            <a:r>
              <a:rPr lang="ru-RU" sz="2900" dirty="0" smtClean="0"/>
              <a:t>. </a:t>
            </a:r>
            <a:r>
              <a:rPr lang="ru-RU" sz="2900" dirty="0" err="1" smtClean="0"/>
              <a:t>астық алынып</a:t>
            </a:r>
            <a:r>
              <a:rPr lang="ru-RU" sz="2900" dirty="0" smtClean="0"/>
              <a:t>, </a:t>
            </a:r>
            <a:r>
              <a:rPr lang="ru-RU" sz="2900" dirty="0" err="1" smtClean="0"/>
              <a:t>астық салынбаған аудандардағы шығындар Қазақстан астығы арқасында толықтырылды.</a:t>
            </a:r>
            <a:r>
              <a:rPr lang="ru-RU" sz="2900" dirty="0" smtClean="0"/>
              <a:t> Осы </a:t>
            </a:r>
            <a:r>
              <a:rPr lang="ru-RU" sz="2900" dirty="0" err="1" smtClean="0"/>
              <a:t>жылғы жиналған астықтың </a:t>
            </a:r>
            <a:r>
              <a:rPr lang="ru-RU" sz="2900" dirty="0" smtClean="0"/>
              <a:t>56 % </a:t>
            </a:r>
            <a:r>
              <a:rPr lang="ru-RU" sz="2900" dirty="0" err="1" smtClean="0"/>
              <a:t>мемлекетке</a:t>
            </a:r>
            <a:r>
              <a:rPr lang="ru-RU" sz="2900" dirty="0" smtClean="0"/>
              <a:t> </a:t>
            </a:r>
            <a:r>
              <a:rPr lang="ru-RU" sz="2900" dirty="0" err="1" smtClean="0"/>
              <a:t>тапсырылған</a:t>
            </a:r>
            <a:r>
              <a:rPr lang="ru-RU" sz="2900" dirty="0" smtClean="0"/>
              <a:t>. </a:t>
            </a:r>
            <a:r>
              <a:rPr lang="ru-RU" sz="2900" dirty="0" err="1" smtClean="0"/>
              <a:t>Ауыл</a:t>
            </a:r>
            <a:r>
              <a:rPr lang="ru-RU" sz="2900" dirty="0" smtClean="0"/>
              <a:t> </a:t>
            </a:r>
            <a:r>
              <a:rPr lang="ru-RU" sz="2900" dirty="0" err="1" smtClean="0"/>
              <a:t>шаруашылығындағы қиыншылықтардан арылу</a:t>
            </a:r>
            <a:r>
              <a:rPr lang="ru-RU" sz="2900" dirty="0" smtClean="0"/>
              <a:t> </a:t>
            </a:r>
            <a:r>
              <a:rPr lang="ru-RU" sz="2900" dirty="0" err="1" smtClean="0"/>
              <a:t>мақсатында </a:t>
            </a:r>
            <a:r>
              <a:rPr lang="ru-RU" sz="2900" dirty="0" smtClean="0"/>
              <a:t>1946 </a:t>
            </a:r>
            <a:r>
              <a:rPr lang="ru-RU" sz="2900" dirty="0" err="1" smtClean="0"/>
              <a:t>жылдың желтоқсанында </a:t>
            </a:r>
            <a:r>
              <a:rPr lang="ru-RU" sz="2900" dirty="0" smtClean="0"/>
              <a:t>КСРО </a:t>
            </a:r>
            <a:r>
              <a:rPr lang="ru-RU" sz="2900" dirty="0" err="1" smtClean="0"/>
              <a:t>Министерлер</a:t>
            </a:r>
            <a:r>
              <a:rPr lang="ru-RU" sz="2900" dirty="0" smtClean="0"/>
              <a:t> </a:t>
            </a:r>
            <a:r>
              <a:rPr lang="ru-RU" sz="2900" dirty="0" err="1" smtClean="0"/>
              <a:t>Кеңесі КСРО-ның шығыс аудандарында</a:t>
            </a:r>
            <a:r>
              <a:rPr lang="ru-RU" sz="2900" dirty="0" smtClean="0"/>
              <a:t> </a:t>
            </a:r>
            <a:r>
              <a:rPr lang="ru-RU" sz="2900" dirty="0" err="1" smtClean="0"/>
              <a:t>егін</a:t>
            </a:r>
            <a:r>
              <a:rPr lang="ru-RU" sz="2900" dirty="0" smtClean="0"/>
              <a:t> </a:t>
            </a:r>
            <a:r>
              <a:rPr lang="ru-RU" sz="2900" dirty="0" err="1" smtClean="0"/>
              <a:t>егетін</a:t>
            </a:r>
            <a:r>
              <a:rPr lang="ru-RU" sz="2900" dirty="0" smtClean="0"/>
              <a:t> </a:t>
            </a:r>
            <a:r>
              <a:rPr lang="ru-RU" sz="2900" dirty="0" err="1" smtClean="0"/>
              <a:t>жер</a:t>
            </a:r>
            <a:r>
              <a:rPr lang="ru-RU" sz="2900" dirty="0" smtClean="0"/>
              <a:t> </a:t>
            </a:r>
            <a:r>
              <a:rPr lang="ru-RU" sz="2900" dirty="0" err="1" smtClean="0"/>
              <a:t>көлемін ұлғайту жөнінде қаулы қабылдады</a:t>
            </a:r>
            <a:r>
              <a:rPr lang="ru-RU" sz="2900" dirty="0" smtClean="0"/>
              <a:t>. Осы </a:t>
            </a:r>
            <a:r>
              <a:rPr lang="ru-RU" sz="2900" dirty="0" err="1" smtClean="0"/>
              <a:t>қаулы негізінде</a:t>
            </a:r>
            <a:r>
              <a:rPr lang="ru-RU" sz="2900" dirty="0" smtClean="0"/>
              <a:t> </a:t>
            </a:r>
            <a:r>
              <a:rPr lang="ru-RU" sz="2900" dirty="0" err="1" smtClean="0"/>
              <a:t>егін</a:t>
            </a:r>
            <a:r>
              <a:rPr lang="ru-RU" sz="2900" dirty="0" smtClean="0"/>
              <a:t> </a:t>
            </a:r>
            <a:r>
              <a:rPr lang="ru-RU" sz="2900" dirty="0" err="1" smtClean="0"/>
              <a:t>егетін</a:t>
            </a:r>
            <a:r>
              <a:rPr lang="ru-RU" sz="2900" dirty="0" smtClean="0"/>
              <a:t> </a:t>
            </a:r>
            <a:r>
              <a:rPr lang="ru-RU" sz="2900" dirty="0" err="1" smtClean="0"/>
              <a:t>жер</a:t>
            </a:r>
            <a:r>
              <a:rPr lang="ru-RU" sz="2900" dirty="0" smtClean="0"/>
              <a:t> </a:t>
            </a:r>
            <a:r>
              <a:rPr lang="ru-RU" sz="2900" dirty="0" err="1" smtClean="0"/>
              <a:t>көлемін </a:t>
            </a:r>
            <a:r>
              <a:rPr lang="ru-RU" sz="2900" dirty="0" smtClean="0"/>
              <a:t>10 млн. га </a:t>
            </a:r>
            <a:r>
              <a:rPr lang="ru-RU" sz="2900" dirty="0" err="1" smtClean="0"/>
              <a:t>көбейту көзделді</a:t>
            </a:r>
            <a:r>
              <a:rPr lang="ru-RU" sz="2900" dirty="0" smtClean="0"/>
              <a:t>. 1950 </a:t>
            </a:r>
            <a:r>
              <a:rPr lang="ru-RU" sz="2900" dirty="0" err="1" smtClean="0"/>
              <a:t>жылы</a:t>
            </a:r>
            <a:r>
              <a:rPr lang="ru-RU" sz="2900" dirty="0" smtClean="0"/>
              <a:t> 1946 </a:t>
            </a:r>
            <a:r>
              <a:rPr lang="ru-RU" sz="2900" dirty="0" err="1" smtClean="0"/>
              <a:t>жылмен</a:t>
            </a:r>
            <a:r>
              <a:rPr lang="ru-RU" sz="2900" dirty="0" smtClean="0"/>
              <a:t> </a:t>
            </a:r>
            <a:r>
              <a:rPr lang="ru-RU" sz="2900" dirty="0" err="1" smtClean="0"/>
              <a:t>салыстырғанда Қазақстандағы егістік</a:t>
            </a:r>
            <a:r>
              <a:rPr lang="ru-RU" sz="2900" dirty="0" smtClean="0"/>
              <a:t> </a:t>
            </a:r>
            <a:r>
              <a:rPr lang="ru-RU" sz="2900" dirty="0" err="1" smtClean="0"/>
              <a:t>көлемі </a:t>
            </a:r>
            <a:r>
              <a:rPr lang="ru-RU" sz="2900" dirty="0" smtClean="0"/>
              <a:t>1 млн. 173 000 га. </a:t>
            </a:r>
            <a:r>
              <a:rPr lang="ru-RU" sz="2900" dirty="0" err="1" smtClean="0"/>
              <a:t>артады</a:t>
            </a:r>
            <a:r>
              <a:rPr lang="ru-RU" sz="2900" dirty="0" smtClean="0"/>
              <a:t>. Осы </a:t>
            </a:r>
            <a:r>
              <a:rPr lang="ru-RU" sz="2900" dirty="0" err="1" smtClean="0"/>
              <a:t>шаралардың нәтижесінен кейін</a:t>
            </a:r>
            <a:r>
              <a:rPr lang="ru-RU" sz="2900" dirty="0" smtClean="0"/>
              <a:t> </a:t>
            </a:r>
            <a:r>
              <a:rPr lang="ru-RU" sz="2900" dirty="0" err="1" smtClean="0"/>
              <a:t>Қазақстанда жиналған астық көлемі біршама</a:t>
            </a:r>
            <a:r>
              <a:rPr lang="ru-RU" sz="2900" dirty="0" smtClean="0"/>
              <a:t> </a:t>
            </a:r>
            <a:r>
              <a:rPr lang="ru-RU" sz="2900" dirty="0" err="1" smtClean="0"/>
              <a:t>көтерілді</a:t>
            </a:r>
            <a:r>
              <a:rPr lang="ru-RU" sz="2900" dirty="0" smtClean="0"/>
              <a:t>. </a:t>
            </a:r>
            <a:r>
              <a:rPr lang="ru-RU" sz="2900" dirty="0" err="1" smtClean="0"/>
              <a:t>Бірақ </a:t>
            </a:r>
            <a:r>
              <a:rPr lang="ru-RU" sz="2900" dirty="0" smtClean="0"/>
              <a:t>та </a:t>
            </a:r>
            <a:r>
              <a:rPr lang="ru-RU" sz="2900" dirty="0" err="1" smtClean="0"/>
              <a:t>егістік</a:t>
            </a:r>
            <a:r>
              <a:rPr lang="ru-RU" sz="2900" dirty="0" smtClean="0"/>
              <a:t> </a:t>
            </a:r>
            <a:r>
              <a:rPr lang="ru-RU" sz="2900" dirty="0" err="1" smtClean="0"/>
              <a:t>көлемі көбейгенімен егін</a:t>
            </a:r>
            <a:r>
              <a:rPr lang="ru-RU" sz="2900" dirty="0" smtClean="0"/>
              <a:t> </a:t>
            </a:r>
            <a:r>
              <a:rPr lang="ru-RU" sz="2900" dirty="0" err="1" smtClean="0"/>
              <a:t>егу</a:t>
            </a:r>
            <a:r>
              <a:rPr lang="ru-RU" sz="2900" dirty="0" smtClean="0"/>
              <a:t> </a:t>
            </a:r>
            <a:r>
              <a:rPr lang="ru-RU" sz="2900" dirty="0" err="1" smtClean="0"/>
              <a:t>сапасы</a:t>
            </a:r>
            <a:r>
              <a:rPr lang="ru-RU" sz="2900" dirty="0" smtClean="0"/>
              <a:t> </a:t>
            </a:r>
            <a:r>
              <a:rPr lang="ru-RU" sz="2900" dirty="0" err="1" smtClean="0"/>
              <a:t>төмен күйінде қала берді</a:t>
            </a:r>
            <a:r>
              <a:rPr lang="ru-RU" sz="2900" dirty="0" smtClean="0"/>
              <a:t>. </a:t>
            </a:r>
            <a:r>
              <a:rPr lang="ru-RU" sz="2900" dirty="0" err="1" smtClean="0"/>
              <a:t>Осының салдарынан</a:t>
            </a:r>
            <a:r>
              <a:rPr lang="ru-RU" sz="2900" dirty="0" smtClean="0"/>
              <a:t> 1953 </a:t>
            </a:r>
            <a:r>
              <a:rPr lang="ru-RU" sz="2900" dirty="0" err="1" smtClean="0"/>
              <a:t>жылы</a:t>
            </a:r>
            <a:r>
              <a:rPr lang="ru-RU" sz="2900" dirty="0" smtClean="0"/>
              <a:t> </a:t>
            </a:r>
            <a:r>
              <a:rPr lang="ru-RU" sz="2900" dirty="0" err="1" smtClean="0"/>
              <a:t>жоспарланған </a:t>
            </a:r>
            <a:r>
              <a:rPr lang="ru-RU" sz="2900" dirty="0" smtClean="0"/>
              <a:t>8 млрд. </a:t>
            </a:r>
            <a:r>
              <a:rPr lang="ru-RU" sz="2900" dirty="0" err="1" smtClean="0"/>
              <a:t>пұт орнына</a:t>
            </a:r>
            <a:r>
              <a:rPr lang="ru-RU" sz="2900" dirty="0" smtClean="0"/>
              <a:t> 5,6 млрд. </a:t>
            </a:r>
            <a:r>
              <a:rPr lang="ru-RU" sz="2900" dirty="0" err="1" smtClean="0"/>
              <a:t>пұт қана астық жиналды</a:t>
            </a:r>
            <a:r>
              <a:rPr lang="ru-RU" sz="2900" dirty="0" smtClean="0"/>
              <a:t>.</a:t>
            </a:r>
          </a:p>
          <a:p>
            <a:pPr marL="0" indent="0" algn="just"/>
            <a:r>
              <a:rPr lang="ru-RU" sz="2900" dirty="0" err="1" smtClean="0"/>
              <a:t>Республиканың </a:t>
            </a:r>
            <a:r>
              <a:rPr lang="ru-RU" sz="2900" dirty="0" smtClean="0"/>
              <a:t>мал </a:t>
            </a:r>
            <a:r>
              <a:rPr lang="ru-RU" sz="2900" dirty="0" err="1" smtClean="0"/>
              <a:t>шаруашылығы </a:t>
            </a:r>
            <a:r>
              <a:rPr lang="ru-RU" sz="2900" dirty="0" smtClean="0"/>
              <a:t>да </a:t>
            </a:r>
            <a:r>
              <a:rPr lang="ru-RU" sz="2900" dirty="0" err="1" smtClean="0"/>
              <a:t>ауыр</a:t>
            </a:r>
            <a:r>
              <a:rPr lang="ru-RU" sz="2900" dirty="0" smtClean="0"/>
              <a:t> </a:t>
            </a:r>
            <a:r>
              <a:rPr lang="ru-RU" sz="2900" dirty="0" err="1" smtClean="0"/>
              <a:t>жағдайда болды</a:t>
            </a:r>
            <a:r>
              <a:rPr lang="ru-RU" sz="2900" dirty="0" smtClean="0"/>
              <a:t>. 1951 </a:t>
            </a:r>
            <a:r>
              <a:rPr lang="ru-RU" sz="2900" dirty="0" err="1" smtClean="0"/>
              <a:t>жылдың өзінде ірі</a:t>
            </a:r>
            <a:r>
              <a:rPr lang="ru-RU" sz="2900" dirty="0" smtClean="0"/>
              <a:t> </a:t>
            </a:r>
            <a:r>
              <a:rPr lang="ru-RU" sz="2900" dirty="0" err="1" smtClean="0"/>
              <a:t>қара </a:t>
            </a:r>
            <a:r>
              <a:rPr lang="ru-RU" sz="2900" dirty="0" smtClean="0"/>
              <a:t>саны 4,5 млн. (1928 </a:t>
            </a:r>
            <a:r>
              <a:rPr lang="ru-RU" sz="2900" dirty="0" err="1" smtClean="0"/>
              <a:t>жылы</a:t>
            </a:r>
            <a:r>
              <a:rPr lang="ru-RU" sz="2900" dirty="0" smtClean="0"/>
              <a:t> 6,5 </a:t>
            </a:r>
            <a:r>
              <a:rPr lang="ru-RU" sz="2900" dirty="0" err="1" smtClean="0"/>
              <a:t>млн</a:t>
            </a:r>
            <a:r>
              <a:rPr lang="ru-RU" sz="2900" dirty="0" smtClean="0"/>
              <a:t> </a:t>
            </a:r>
            <a:r>
              <a:rPr lang="ru-RU" sz="2900" dirty="0" err="1" smtClean="0"/>
              <a:t>болған</a:t>
            </a:r>
            <a:r>
              <a:rPr lang="ru-RU" sz="2900" dirty="0" smtClean="0"/>
              <a:t>); </a:t>
            </a:r>
            <a:r>
              <a:rPr lang="ru-RU" sz="2900" dirty="0" err="1" smtClean="0"/>
              <a:t>жылқы </a:t>
            </a:r>
            <a:r>
              <a:rPr lang="ru-RU" sz="2900" dirty="0" smtClean="0"/>
              <a:t>1,5 млн. (3,5 </a:t>
            </a:r>
            <a:r>
              <a:rPr lang="ru-RU" sz="2900" dirty="0" err="1" smtClean="0"/>
              <a:t>млн</a:t>
            </a:r>
            <a:r>
              <a:rPr lang="ru-RU" sz="2900" dirty="0" smtClean="0"/>
              <a:t>), </a:t>
            </a:r>
            <a:r>
              <a:rPr lang="ru-RU" sz="2900" dirty="0" err="1" smtClean="0"/>
              <a:t>түйе </a:t>
            </a:r>
            <a:r>
              <a:rPr lang="ru-RU" sz="2900" dirty="0" smtClean="0"/>
              <a:t>127 </a:t>
            </a:r>
            <a:r>
              <a:rPr lang="ru-RU" sz="2900" dirty="0" err="1" smtClean="0"/>
              <a:t>мың </a:t>
            </a:r>
            <a:r>
              <a:rPr lang="ru-RU" sz="2900" dirty="0" smtClean="0"/>
              <a:t>(1 млн.) </a:t>
            </a:r>
            <a:r>
              <a:rPr lang="ru-RU" sz="2900" dirty="0" err="1" smtClean="0"/>
              <a:t>болды</a:t>
            </a:r>
            <a:r>
              <a:rPr lang="ru-RU" sz="2900" dirty="0" smtClean="0"/>
              <a:t>. Тез </a:t>
            </a:r>
            <a:r>
              <a:rPr lang="ru-RU" sz="2900" dirty="0" err="1" smtClean="0"/>
              <a:t>өсетін қой </a:t>
            </a:r>
            <a:r>
              <a:rPr lang="ru-RU" sz="2900" dirty="0" smtClean="0"/>
              <a:t>саны </a:t>
            </a:r>
            <a:r>
              <a:rPr lang="ru-RU" sz="2900" dirty="0" err="1" smtClean="0"/>
              <a:t>ғана </a:t>
            </a:r>
            <a:r>
              <a:rPr lang="ru-RU" sz="2900" dirty="0" smtClean="0"/>
              <a:t>1928 </a:t>
            </a:r>
            <a:r>
              <a:rPr lang="ru-RU" sz="2900" dirty="0" err="1" smtClean="0"/>
              <a:t>жылғы санына</a:t>
            </a:r>
            <a:r>
              <a:rPr lang="ru-RU" sz="2900" dirty="0" smtClean="0"/>
              <a:t> </a:t>
            </a:r>
            <a:r>
              <a:rPr lang="ru-RU" sz="2900" dirty="0" err="1" smtClean="0"/>
              <a:t>жақындады</a:t>
            </a:r>
            <a:r>
              <a:rPr lang="ru-RU" sz="2900" dirty="0" smtClean="0"/>
              <a:t>: 1951 </a:t>
            </a:r>
            <a:r>
              <a:rPr lang="ru-RU" sz="2900" dirty="0" err="1" smtClean="0"/>
              <a:t>жылы</a:t>
            </a:r>
            <a:r>
              <a:rPr lang="ru-RU" sz="2900" dirty="0" smtClean="0"/>
              <a:t> 18036 </a:t>
            </a:r>
            <a:r>
              <a:rPr lang="ru-RU" sz="2900" dirty="0" err="1" smtClean="0"/>
              <a:t>мың қой болды</a:t>
            </a:r>
            <a:r>
              <a:rPr lang="ru-RU" sz="2900" dirty="0" smtClean="0"/>
              <a:t> (1928 </a:t>
            </a:r>
            <a:r>
              <a:rPr lang="ru-RU" sz="2900" dirty="0" err="1" smtClean="0"/>
              <a:t>жылы</a:t>
            </a:r>
            <a:r>
              <a:rPr lang="ru-RU" sz="2900" dirty="0" smtClean="0"/>
              <a:t> 18566 </a:t>
            </a:r>
            <a:r>
              <a:rPr lang="ru-RU" sz="2900" dirty="0" err="1" smtClean="0"/>
              <a:t>мың</a:t>
            </a:r>
            <a:r>
              <a:rPr lang="ru-RU" sz="2900" dirty="0" smtClean="0"/>
              <a:t>). </a:t>
            </a:r>
            <a:r>
              <a:rPr lang="ru-RU" sz="2900" dirty="0" err="1" smtClean="0"/>
              <a:t>Ауыл</a:t>
            </a:r>
            <a:r>
              <a:rPr lang="ru-RU" sz="2900" dirty="0" smtClean="0"/>
              <a:t> </a:t>
            </a:r>
            <a:r>
              <a:rPr lang="ru-RU" sz="2900" dirty="0" err="1" smtClean="0"/>
              <a:t>шаруашылығындағы қиын жағдайға қарамастан, республикадан</a:t>
            </a:r>
            <a:r>
              <a:rPr lang="ru-RU" sz="2900" dirty="0" smtClean="0"/>
              <a:t> </a:t>
            </a:r>
            <a:r>
              <a:rPr lang="ru-RU" sz="2900" dirty="0" err="1" smtClean="0"/>
              <a:t>жаудан</a:t>
            </a:r>
            <a:r>
              <a:rPr lang="ru-RU" sz="2900" dirty="0" smtClean="0"/>
              <a:t> </a:t>
            </a:r>
            <a:r>
              <a:rPr lang="ru-RU" sz="2900" dirty="0" err="1" smtClean="0"/>
              <a:t>азат</a:t>
            </a:r>
            <a:r>
              <a:rPr lang="ru-RU" sz="2900" dirty="0" smtClean="0"/>
              <a:t> </a:t>
            </a:r>
            <a:r>
              <a:rPr lang="ru-RU" sz="2900" dirty="0" err="1" smtClean="0"/>
              <a:t>етілген</a:t>
            </a:r>
            <a:r>
              <a:rPr lang="ru-RU" sz="2900" dirty="0" smtClean="0"/>
              <a:t> </a:t>
            </a:r>
            <a:r>
              <a:rPr lang="ru-RU" sz="2900" dirty="0" err="1" smtClean="0"/>
              <a:t>республикаларға көмек ретінде</a:t>
            </a:r>
            <a:r>
              <a:rPr lang="ru-RU" sz="2900" dirty="0" smtClean="0"/>
              <a:t> </a:t>
            </a:r>
            <a:r>
              <a:rPr lang="ru-RU" sz="2900" dirty="0" err="1" smtClean="0"/>
              <a:t>ақысыз </a:t>
            </a:r>
            <a:r>
              <a:rPr lang="ru-RU" sz="2900" dirty="0" smtClean="0"/>
              <a:t>17,5 </a:t>
            </a:r>
            <a:r>
              <a:rPr lang="ru-RU" sz="2900" dirty="0" err="1" smtClean="0"/>
              <a:t>мың ірі</a:t>
            </a:r>
            <a:r>
              <a:rPr lang="ru-RU" sz="2900" dirty="0" smtClean="0"/>
              <a:t> </a:t>
            </a:r>
            <a:r>
              <a:rPr lang="ru-RU" sz="2900" dirty="0" err="1" smtClean="0"/>
              <a:t>қара</a:t>
            </a:r>
            <a:r>
              <a:rPr lang="ru-RU" sz="2900" dirty="0" smtClean="0"/>
              <a:t>, 22 </a:t>
            </a:r>
            <a:r>
              <a:rPr lang="ru-RU" sz="2900" dirty="0" err="1" smtClean="0"/>
              <a:t>мың жылқы</a:t>
            </a:r>
            <a:r>
              <a:rPr lang="ru-RU" sz="2900" dirty="0" smtClean="0"/>
              <a:t>,  </a:t>
            </a:r>
            <a:r>
              <a:rPr lang="ru-RU" sz="2600" dirty="0" smtClean="0"/>
              <a:t>350 </a:t>
            </a:r>
            <a:r>
              <a:rPr lang="ru-RU" sz="2600" dirty="0" err="1" smtClean="0"/>
              <a:t>мың қой және арнайы</a:t>
            </a:r>
            <a:r>
              <a:rPr lang="ru-RU" sz="2600" dirty="0" smtClean="0"/>
              <a:t> </a:t>
            </a:r>
            <a:r>
              <a:rPr lang="ru-RU" sz="2600" dirty="0" err="1" smtClean="0"/>
              <a:t>жеңілдетілген бағамен </a:t>
            </a:r>
            <a:r>
              <a:rPr lang="ru-RU" sz="2600" dirty="0" smtClean="0"/>
              <a:t>500 </a:t>
            </a:r>
            <a:r>
              <a:rPr lang="ru-RU" sz="2600" dirty="0" err="1" smtClean="0"/>
              <a:t>мың </a:t>
            </a:r>
            <a:r>
              <a:rPr lang="ru-RU" sz="2600" dirty="0" smtClean="0"/>
              <a:t>мал  </a:t>
            </a:r>
            <a:r>
              <a:rPr lang="ru-RU" sz="2600" dirty="0" err="1" smtClean="0"/>
              <a:t>жіберілді</a:t>
            </a:r>
            <a:r>
              <a:rPr lang="ru-RU" sz="2600" dirty="0" smtClean="0"/>
              <a:t>.  </a:t>
            </a:r>
            <a:r>
              <a:rPr lang="ru-RU" sz="2600" dirty="0" err="1" smtClean="0"/>
              <a:t>Ауыл</a:t>
            </a:r>
            <a:r>
              <a:rPr lang="ru-RU" sz="2600" dirty="0" smtClean="0"/>
              <a:t> </a:t>
            </a:r>
            <a:r>
              <a:rPr lang="ru-RU" sz="2600" dirty="0" err="1" smtClean="0"/>
              <a:t>шаруашылығы жұмысшыларының еңбек ақысы өте төмен болды</a:t>
            </a:r>
            <a:r>
              <a:rPr lang="ru-RU" sz="2600" dirty="0" smtClean="0"/>
              <a:t>. </a:t>
            </a:r>
            <a:r>
              <a:rPr lang="ru-RU" sz="2600" dirty="0" err="1" smtClean="0"/>
              <a:t>Өйткені,  мемлекеттің ауыл</a:t>
            </a:r>
            <a:r>
              <a:rPr lang="ru-RU" sz="2600" dirty="0" smtClean="0"/>
              <a:t> </a:t>
            </a:r>
            <a:r>
              <a:rPr lang="ru-RU" sz="2600" dirty="0" err="1" smtClean="0"/>
              <a:t>шаруашылығы өнімдерін сатып</a:t>
            </a:r>
            <a:r>
              <a:rPr lang="ru-RU" sz="2600" dirty="0" smtClean="0"/>
              <a:t> </a:t>
            </a:r>
            <a:r>
              <a:rPr lang="ru-RU" sz="2600" dirty="0" err="1" smtClean="0"/>
              <a:t>алу</a:t>
            </a:r>
            <a:r>
              <a:rPr lang="ru-RU" sz="2600" dirty="0" smtClean="0"/>
              <a:t> </a:t>
            </a:r>
            <a:r>
              <a:rPr lang="ru-RU" sz="2600" dirty="0" err="1" smtClean="0"/>
              <a:t>бағасы өте төмен еді</a:t>
            </a:r>
            <a:r>
              <a:rPr lang="ru-RU" sz="2600" dirty="0" smtClean="0"/>
              <a:t>.</a:t>
            </a:r>
          </a:p>
          <a:p>
            <a:pPr marL="0" indent="0" algn="just"/>
            <a:endParaRPr lang="ru-RU" sz="29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Autofit/>
          </a:bodyPr>
          <a:lstStyle/>
          <a:p>
            <a:r>
              <a:rPr lang="kk-KZ" sz="1600" dirty="0" smtClean="0"/>
              <a:t>7 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904656"/>
          </a:xfrm>
        </p:spPr>
        <p:txBody>
          <a:bodyPr>
            <a:noAutofit/>
          </a:bodyPr>
          <a:lstStyle/>
          <a:p>
            <a:pPr marL="0" indent="0" algn="just"/>
            <a:r>
              <a:rPr lang="ru-RU" sz="1600" dirty="0" smtClean="0"/>
              <a:t>1954 </a:t>
            </a:r>
            <a:r>
              <a:rPr lang="ru-RU" sz="1600" dirty="0" err="1" smtClean="0"/>
              <a:t>жылдан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бастап</a:t>
            </a:r>
            <a:r>
              <a:rPr lang="ru-RU" sz="1600" dirty="0" smtClean="0"/>
              <a:t> тез </a:t>
            </a:r>
            <a:r>
              <a:rPr lang="ru-RU" sz="1600" dirty="0" err="1" smtClean="0"/>
              <a:t>арада</a:t>
            </a:r>
            <a:r>
              <a:rPr lang="ru-RU" sz="1600" dirty="0" smtClean="0"/>
              <a:t>  </a:t>
            </a:r>
            <a:r>
              <a:rPr lang="ru-RU" sz="1600" dirty="0" err="1" smtClean="0"/>
              <a:t>ауыл</a:t>
            </a:r>
            <a:r>
              <a:rPr lang="ru-RU" sz="1600" dirty="0" smtClean="0"/>
              <a:t> </a:t>
            </a:r>
            <a:r>
              <a:rPr lang="ru-RU" sz="1600" dirty="0" err="1" smtClean="0"/>
              <a:t>шаруашылығының тарихта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болмаған дамуын</a:t>
            </a:r>
            <a:r>
              <a:rPr lang="ru-RU" sz="1600" dirty="0" smtClean="0"/>
              <a:t> </a:t>
            </a:r>
            <a:r>
              <a:rPr lang="ru-RU" sz="1600" dirty="0" err="1" smtClean="0"/>
              <a:t>қамтамасыз етумен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Қазақстанға  тікелей</a:t>
            </a:r>
            <a:r>
              <a:rPr lang="ru-RU" sz="1600" dirty="0" smtClean="0"/>
              <a:t> </a:t>
            </a:r>
            <a:r>
              <a:rPr lang="ru-RU" sz="1600" dirty="0" err="1" smtClean="0"/>
              <a:t>қатысты тың және тыңайған жерлерді</a:t>
            </a:r>
            <a:r>
              <a:rPr lang="ru-RU" sz="1600" dirty="0" smtClean="0"/>
              <a:t> </a:t>
            </a:r>
            <a:r>
              <a:rPr lang="ru-RU" sz="1600" dirty="0" err="1" smtClean="0"/>
              <a:t>игеру</a:t>
            </a:r>
            <a:r>
              <a:rPr lang="ru-RU" sz="1600" dirty="0" smtClean="0"/>
              <a:t> </a:t>
            </a:r>
            <a:r>
              <a:rPr lang="ru-RU" sz="1600" dirty="0" err="1" smtClean="0"/>
              <a:t>науқаны басталды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Қазақстан басшылығы бұл бастаманы</a:t>
            </a:r>
            <a:r>
              <a:rPr lang="ru-RU" sz="1600" dirty="0" smtClean="0"/>
              <a:t> </a:t>
            </a:r>
            <a:r>
              <a:rPr lang="ru-RU" sz="1600" dirty="0" err="1" smtClean="0"/>
              <a:t>қолдай қоймады.</a:t>
            </a:r>
            <a:r>
              <a:rPr lang="ru-RU" sz="1600" dirty="0" smtClean="0"/>
              <a:t> </a:t>
            </a:r>
            <a:r>
              <a:rPr lang="ru-RU" sz="1600" dirty="0" err="1" smtClean="0"/>
              <a:t>Осыған байланысты</a:t>
            </a:r>
            <a:r>
              <a:rPr lang="ru-RU" sz="1600" dirty="0" smtClean="0"/>
              <a:t>, 1954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11 </a:t>
            </a:r>
            <a:r>
              <a:rPr lang="ru-RU" sz="1600" dirty="0" err="1" smtClean="0"/>
              <a:t>ақпанда өткен Қазақстан </a:t>
            </a:r>
            <a:r>
              <a:rPr lang="ru-RU" sz="1600" dirty="0" smtClean="0"/>
              <a:t>КП </a:t>
            </a:r>
            <a:r>
              <a:rPr lang="ru-RU" sz="1600" dirty="0" err="1" smtClean="0"/>
              <a:t>ОК-нің Пленумында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бірінші</a:t>
            </a:r>
            <a:r>
              <a:rPr lang="ru-RU" sz="1600" dirty="0" smtClean="0"/>
              <a:t> </a:t>
            </a:r>
            <a:r>
              <a:rPr lang="ru-RU" sz="1600" dirty="0" err="1" smtClean="0"/>
              <a:t>хатшы</a:t>
            </a:r>
            <a:r>
              <a:rPr lang="ru-RU" sz="1600" dirty="0" smtClean="0"/>
              <a:t> Ж.Шаяхметов, 2-ші </a:t>
            </a:r>
            <a:r>
              <a:rPr lang="ru-RU" sz="1600" dirty="0" err="1" smtClean="0"/>
              <a:t>хатшы</a:t>
            </a:r>
            <a:r>
              <a:rPr lang="ru-RU" sz="1600" dirty="0" smtClean="0"/>
              <a:t> </a:t>
            </a:r>
            <a:r>
              <a:rPr lang="ru-RU" sz="1600" dirty="0" err="1" smtClean="0"/>
              <a:t>Л.И.Афонов</a:t>
            </a:r>
            <a:r>
              <a:rPr lang="ru-RU" sz="1600" dirty="0" smtClean="0"/>
              <a:t> </a:t>
            </a:r>
            <a:r>
              <a:rPr lang="ru-RU" sz="1600" dirty="0" err="1" smtClean="0"/>
              <a:t>босатылып</a:t>
            </a:r>
            <a:r>
              <a:rPr lang="ru-RU" sz="1600" dirty="0" smtClean="0"/>
              <a:t>, </a:t>
            </a:r>
            <a:r>
              <a:rPr lang="ru-RU" sz="1600" dirty="0" err="1" smtClean="0"/>
              <a:t>олардың орнына</a:t>
            </a:r>
            <a:r>
              <a:rPr lang="ru-RU" sz="1600" dirty="0" smtClean="0"/>
              <a:t> </a:t>
            </a:r>
            <a:r>
              <a:rPr lang="ru-RU" sz="1600" dirty="0" err="1" smtClean="0"/>
              <a:t>орталықтан жіберілген</a:t>
            </a:r>
            <a:r>
              <a:rPr lang="ru-RU" sz="1600" dirty="0" smtClean="0"/>
              <a:t> </a:t>
            </a:r>
            <a:r>
              <a:rPr lang="ru-RU" sz="1600" dirty="0" err="1" smtClean="0"/>
              <a:t>Р.К.Понаморенко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 </a:t>
            </a:r>
            <a:r>
              <a:rPr lang="ru-RU" sz="1600" dirty="0" smtClean="0"/>
              <a:t>Л.И.Брежнев </a:t>
            </a:r>
            <a:r>
              <a:rPr lang="ru-RU" sz="1600" dirty="0" err="1" smtClean="0"/>
              <a:t>сайланды</a:t>
            </a:r>
            <a:r>
              <a:rPr lang="ru-RU" sz="1600" dirty="0" smtClean="0"/>
              <a:t>. </a:t>
            </a:r>
            <a:r>
              <a:rPr lang="ru-RU" sz="1600" dirty="0" err="1" smtClean="0"/>
              <a:t>Жергілікті</a:t>
            </a:r>
            <a:r>
              <a:rPr lang="ru-RU" sz="1600" dirty="0" smtClean="0"/>
              <a:t> </a:t>
            </a:r>
            <a:r>
              <a:rPr lang="ru-RU" sz="1600" dirty="0" err="1" smtClean="0"/>
              <a:t>жердің қазақ басшылары</a:t>
            </a:r>
            <a:r>
              <a:rPr lang="ru-RU" sz="1600" dirty="0" smtClean="0"/>
              <a:t> </a:t>
            </a:r>
            <a:r>
              <a:rPr lang="ru-RU" sz="1600" dirty="0" err="1" smtClean="0"/>
              <a:t>сынға ұшырап, үш айдың ішінде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тың өлкесіндегі алты</a:t>
            </a:r>
            <a:r>
              <a:rPr lang="ru-RU" sz="1600" dirty="0" smtClean="0"/>
              <a:t> </a:t>
            </a:r>
            <a:r>
              <a:rPr lang="ru-RU" sz="1600" dirty="0" err="1" smtClean="0"/>
              <a:t>облыстың </a:t>
            </a:r>
            <a:r>
              <a:rPr lang="ru-RU" sz="1600" dirty="0" smtClean="0"/>
              <a:t>1-ші </a:t>
            </a:r>
            <a:r>
              <a:rPr lang="ru-RU" sz="1600" dirty="0" err="1" smtClean="0"/>
              <a:t>хатшылары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ауыстырылды</a:t>
            </a:r>
            <a:r>
              <a:rPr lang="ru-RU" sz="1600" dirty="0" smtClean="0"/>
              <a:t>.</a:t>
            </a:r>
          </a:p>
          <a:p>
            <a:pPr marL="0" indent="0" algn="just"/>
            <a:r>
              <a:rPr lang="ru-RU" sz="1600" dirty="0" err="1" smtClean="0"/>
              <a:t>Бұрынғы Кеңестер Одағы, оның ішінде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Қазақстанда тың және тыңайған жерлерді</a:t>
            </a:r>
            <a:r>
              <a:rPr lang="ru-RU" sz="1600" dirty="0" smtClean="0"/>
              <a:t> </a:t>
            </a:r>
            <a:r>
              <a:rPr lang="ru-RU" sz="1600" dirty="0" err="1" smtClean="0"/>
              <a:t>игеру</a:t>
            </a:r>
            <a:r>
              <a:rPr lang="ru-RU" sz="1600" dirty="0" smtClean="0"/>
              <a:t> </a:t>
            </a:r>
            <a:r>
              <a:rPr lang="ru-RU" sz="1600" dirty="0" err="1" smtClean="0"/>
              <a:t>науқаны </a:t>
            </a:r>
            <a:r>
              <a:rPr lang="ru-RU" sz="1600" dirty="0" smtClean="0"/>
              <a:t>3 </a:t>
            </a:r>
            <a:r>
              <a:rPr lang="ru-RU" sz="1600" dirty="0" err="1" smtClean="0"/>
              <a:t>кезеңнен тұрады</a:t>
            </a:r>
            <a:r>
              <a:rPr lang="ru-RU" sz="1600" dirty="0" smtClean="0"/>
              <a:t>: 1) 1954-1955 </a:t>
            </a:r>
            <a:r>
              <a:rPr lang="ru-RU" sz="1600" dirty="0" err="1" smtClean="0"/>
              <a:t>жж</a:t>
            </a:r>
            <a:r>
              <a:rPr lang="ru-RU" sz="1600" dirty="0" smtClean="0"/>
              <a:t>. 2) 1956-1958 </a:t>
            </a:r>
            <a:r>
              <a:rPr lang="ru-RU" sz="1600" dirty="0" err="1" smtClean="0"/>
              <a:t>жж</a:t>
            </a:r>
            <a:r>
              <a:rPr lang="ru-RU" sz="1600" dirty="0" smtClean="0"/>
              <a:t>. 3) 1959-1965 </a:t>
            </a:r>
            <a:r>
              <a:rPr lang="ru-RU" sz="1600" dirty="0" err="1" smtClean="0"/>
              <a:t>жж</a:t>
            </a:r>
            <a:r>
              <a:rPr lang="ru-RU" sz="1600" dirty="0" smtClean="0"/>
              <a:t>. </a:t>
            </a:r>
            <a:r>
              <a:rPr lang="ru-RU" sz="1600" dirty="0" err="1" smtClean="0"/>
              <a:t>Тың игеру</a:t>
            </a:r>
            <a:r>
              <a:rPr lang="ru-RU" sz="1600" dirty="0" smtClean="0"/>
              <a:t> </a:t>
            </a:r>
            <a:r>
              <a:rPr lang="ru-RU" sz="1600" dirty="0" err="1" smtClean="0"/>
              <a:t>жылдарында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негізінен</a:t>
            </a:r>
            <a:r>
              <a:rPr lang="ru-RU" sz="1600" dirty="0" smtClean="0"/>
              <a:t> </a:t>
            </a:r>
            <a:r>
              <a:rPr lang="ru-RU" sz="1600" dirty="0" err="1" smtClean="0"/>
              <a:t>солтүстік обылыстарда</a:t>
            </a:r>
            <a:r>
              <a:rPr lang="ru-RU" sz="1600" dirty="0" smtClean="0"/>
              <a:t> </a:t>
            </a:r>
            <a:r>
              <a:rPr lang="ru-RU" sz="1600" dirty="0" err="1" smtClean="0"/>
              <a:t>жүздеген </a:t>
            </a:r>
            <a:r>
              <a:rPr lang="ru-RU" sz="1600" dirty="0" smtClean="0"/>
              <a:t>совхоз </a:t>
            </a:r>
            <a:r>
              <a:rPr lang="ru-RU" sz="1600" dirty="0" err="1" smtClean="0"/>
              <a:t>орталықтары салынды</a:t>
            </a:r>
            <a:r>
              <a:rPr lang="ru-RU" sz="1600" dirty="0" smtClean="0"/>
              <a:t>. </a:t>
            </a:r>
            <a:r>
              <a:rPr lang="ru-RU" sz="1600" dirty="0" err="1" smtClean="0"/>
              <a:t>Әміршіл-әкімшіл басшылыққа совхоздар</a:t>
            </a:r>
            <a:r>
              <a:rPr lang="ru-RU" sz="1600" dirty="0" smtClean="0"/>
              <a:t> </a:t>
            </a:r>
            <a:r>
              <a:rPr lang="ru-RU" sz="1600" dirty="0" err="1" smtClean="0"/>
              <a:t>тиімді</a:t>
            </a:r>
            <a:r>
              <a:rPr lang="ru-RU" sz="1600" dirty="0" smtClean="0"/>
              <a:t> </a:t>
            </a:r>
            <a:r>
              <a:rPr lang="ru-RU" sz="1600" dirty="0" err="1" smtClean="0"/>
              <a:t>болғандықтан, тың игерудің алғашқы жылында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ғана </a:t>
            </a:r>
            <a:r>
              <a:rPr lang="ru-RU" sz="1600" dirty="0" smtClean="0"/>
              <a:t>300 </a:t>
            </a:r>
            <a:r>
              <a:rPr lang="ru-RU" sz="1600" dirty="0" err="1" smtClean="0"/>
              <a:t>жаңа </a:t>
            </a:r>
            <a:r>
              <a:rPr lang="ru-RU" sz="1600" dirty="0" smtClean="0"/>
              <a:t>совхоз </a:t>
            </a:r>
            <a:r>
              <a:rPr lang="ru-RU" sz="1600" dirty="0" err="1" smtClean="0"/>
              <a:t>ұйымдастырылса</a:t>
            </a:r>
            <a:r>
              <a:rPr lang="ru-RU" sz="1600" dirty="0" smtClean="0"/>
              <a:t>, 1955 </a:t>
            </a:r>
            <a:r>
              <a:rPr lang="ru-RU" sz="1600" dirty="0" err="1" smtClean="0"/>
              <a:t>жылдың соңына қарай олардың </a:t>
            </a:r>
            <a:r>
              <a:rPr lang="ru-RU" sz="1600" dirty="0" smtClean="0"/>
              <a:t>саны 631-ге </a:t>
            </a:r>
            <a:r>
              <a:rPr lang="ru-RU" sz="1600" dirty="0" err="1" smtClean="0"/>
              <a:t>жетті</a:t>
            </a:r>
            <a:r>
              <a:rPr lang="ru-RU" sz="1600" dirty="0" smtClean="0"/>
              <a:t>. Ал 1958 </a:t>
            </a:r>
            <a:r>
              <a:rPr lang="ru-RU" sz="1600" dirty="0" err="1" smtClean="0"/>
              <a:t>жылдың ақпан айынан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бастап</a:t>
            </a:r>
            <a:r>
              <a:rPr lang="ru-RU" sz="1600" dirty="0" smtClean="0"/>
              <a:t> </a:t>
            </a:r>
            <a:r>
              <a:rPr lang="ru-RU" sz="1600" dirty="0" err="1" smtClean="0"/>
              <a:t>колхоздар</a:t>
            </a:r>
            <a:r>
              <a:rPr lang="ru-RU" sz="1600" dirty="0" smtClean="0"/>
              <a:t> </a:t>
            </a:r>
            <a:r>
              <a:rPr lang="ru-RU" sz="1600" dirty="0" err="1" smtClean="0"/>
              <a:t>совхоздарға</a:t>
            </a:r>
            <a:r>
              <a:rPr lang="ru-RU" sz="1600" dirty="0" smtClean="0"/>
              <a:t>, </a:t>
            </a:r>
            <a:r>
              <a:rPr lang="ru-RU" sz="1600" dirty="0" err="1" smtClean="0"/>
              <a:t>МТС-тар</a:t>
            </a:r>
            <a:r>
              <a:rPr lang="ru-RU" sz="1600" dirty="0" smtClean="0"/>
              <a:t> </a:t>
            </a:r>
            <a:r>
              <a:rPr lang="ru-RU" sz="1600" dirty="0" err="1" smtClean="0"/>
              <a:t>жөндеу станцияларына</a:t>
            </a:r>
            <a:r>
              <a:rPr lang="ru-RU" sz="1600" dirty="0" smtClean="0"/>
              <a:t> </a:t>
            </a:r>
            <a:r>
              <a:rPr lang="ru-RU" sz="1600" dirty="0" err="1" smtClean="0"/>
              <a:t>айналдыра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Тың игерудің </a:t>
            </a:r>
            <a:r>
              <a:rPr lang="ru-RU" sz="1600" dirty="0" smtClean="0"/>
              <a:t>тек </a:t>
            </a:r>
            <a:r>
              <a:rPr lang="ru-RU" sz="1600" dirty="0" err="1" smtClean="0"/>
              <a:t>алғашқы кезеңінде республикаға өзге республикалардан</a:t>
            </a:r>
            <a:r>
              <a:rPr lang="ru-RU" sz="1600" dirty="0" smtClean="0"/>
              <a:t> 640 </a:t>
            </a:r>
            <a:r>
              <a:rPr lang="ru-RU" sz="1600" dirty="0" err="1" smtClean="0"/>
              <a:t>мың адам</a:t>
            </a:r>
            <a:r>
              <a:rPr lang="ru-RU" sz="1600" dirty="0" smtClean="0"/>
              <a:t> </a:t>
            </a:r>
            <a:r>
              <a:rPr lang="ru-RU" sz="1600" dirty="0" err="1" smtClean="0"/>
              <a:t>көшіріліп әкелініп</a:t>
            </a:r>
            <a:r>
              <a:rPr lang="ru-RU" sz="1600" dirty="0" smtClean="0"/>
              <a:t>, </a:t>
            </a:r>
            <a:r>
              <a:rPr lang="ru-RU" sz="1600" dirty="0" err="1" smtClean="0"/>
              <a:t>Қазақстанда </a:t>
            </a:r>
            <a:r>
              <a:rPr lang="ru-RU" sz="1600" dirty="0" smtClean="0"/>
              <a:t>18 млн. га. </a:t>
            </a:r>
            <a:r>
              <a:rPr lang="ru-RU" sz="1600" dirty="0" err="1" smtClean="0"/>
              <a:t>тың жер</a:t>
            </a:r>
            <a:r>
              <a:rPr lang="ru-RU" sz="1600" dirty="0" smtClean="0"/>
              <a:t>, </a:t>
            </a:r>
            <a:r>
              <a:rPr lang="ru-RU" sz="1600" dirty="0" err="1" smtClean="0"/>
              <a:t>немесе</a:t>
            </a:r>
            <a:r>
              <a:rPr lang="ru-RU" sz="1600" dirty="0" smtClean="0"/>
              <a:t> </a:t>
            </a:r>
            <a:r>
              <a:rPr lang="ru-RU" sz="1600" dirty="0" err="1" smtClean="0"/>
              <a:t>бұрынғы Одақтағы жыртылған жерлердің </a:t>
            </a:r>
            <a:r>
              <a:rPr lang="ru-RU" sz="1600" dirty="0" smtClean="0"/>
              <a:t>60,6% </a:t>
            </a:r>
            <a:r>
              <a:rPr lang="ru-RU" sz="1600" dirty="0" err="1" smtClean="0"/>
              <a:t>игеріліп</a:t>
            </a:r>
            <a:r>
              <a:rPr lang="ru-RU" sz="1600" dirty="0" smtClean="0"/>
              <a:t>, </a:t>
            </a:r>
            <a:r>
              <a:rPr lang="ru-RU" sz="1600" dirty="0" err="1" smtClean="0"/>
              <a:t>республикадағы егістік</a:t>
            </a:r>
            <a:r>
              <a:rPr lang="ru-RU" sz="1600" dirty="0" smtClean="0"/>
              <a:t> </a:t>
            </a:r>
            <a:r>
              <a:rPr lang="ru-RU" sz="1600" dirty="0" err="1" smtClean="0"/>
              <a:t>көлемі </a:t>
            </a:r>
            <a:r>
              <a:rPr lang="ru-RU" sz="1600" dirty="0" smtClean="0"/>
              <a:t>22,4 млн. </a:t>
            </a:r>
            <a:r>
              <a:rPr lang="ru-RU" sz="1600" dirty="0" err="1" smtClean="0"/>
              <a:t>гектарға жетті</a:t>
            </a:r>
            <a:r>
              <a:rPr lang="ru-RU" sz="1600" dirty="0" smtClean="0"/>
              <a:t>. </a:t>
            </a:r>
            <a:r>
              <a:rPr lang="ru-RU" sz="1600" dirty="0" err="1" smtClean="0"/>
              <a:t>Осының арқасында </a:t>
            </a:r>
            <a:r>
              <a:rPr lang="ru-RU" sz="1600" dirty="0" smtClean="0"/>
              <a:t>1956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 алғаш рет</a:t>
            </a:r>
            <a:r>
              <a:rPr lang="ru-RU" sz="1600" dirty="0" smtClean="0"/>
              <a:t> миллиард </a:t>
            </a:r>
            <a:r>
              <a:rPr lang="ru-RU" sz="1600" dirty="0" err="1" smtClean="0"/>
              <a:t>пұт астық алып</a:t>
            </a:r>
            <a:r>
              <a:rPr lang="ru-RU" sz="1600" dirty="0" smtClean="0"/>
              <a:t>, Ленин </a:t>
            </a:r>
            <a:r>
              <a:rPr lang="ru-RU" sz="1600" dirty="0" err="1" smtClean="0"/>
              <a:t>орденімен</a:t>
            </a:r>
            <a:r>
              <a:rPr lang="ru-RU" sz="1600" dirty="0" smtClean="0"/>
              <a:t> </a:t>
            </a:r>
            <a:r>
              <a:rPr lang="ru-RU" sz="1600" dirty="0" err="1" smtClean="0"/>
              <a:t>марапатталды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Қазақстанның әр азаматына</a:t>
            </a:r>
            <a:r>
              <a:rPr lang="ru-RU" sz="1600" dirty="0" smtClean="0"/>
              <a:t> </a:t>
            </a:r>
            <a:r>
              <a:rPr lang="ru-RU" sz="1600" dirty="0" err="1" smtClean="0"/>
              <a:t>өндірілетін астық </a:t>
            </a:r>
            <a:r>
              <a:rPr lang="ru-RU" sz="1600" dirty="0" smtClean="0"/>
              <a:t>2 </a:t>
            </a:r>
            <a:r>
              <a:rPr lang="ru-RU" sz="1600" dirty="0" err="1" smtClean="0"/>
              <a:t>мың </a:t>
            </a:r>
            <a:r>
              <a:rPr lang="ru-RU" sz="1600" dirty="0" smtClean="0"/>
              <a:t>кг. </a:t>
            </a:r>
            <a:r>
              <a:rPr lang="ru-RU" sz="1600" dirty="0" err="1" smtClean="0"/>
              <a:t>жетті</a:t>
            </a:r>
            <a:r>
              <a:rPr lang="ru-RU" sz="1600" dirty="0" smtClean="0"/>
              <a:t>. </a:t>
            </a:r>
            <a:r>
              <a:rPr lang="ru-RU" sz="1600" dirty="0" err="1" smtClean="0"/>
              <a:t>Оның үстінде тың астығы сапалы</a:t>
            </a:r>
            <a:r>
              <a:rPr lang="ru-RU" sz="1600" dirty="0" smtClean="0"/>
              <a:t> </a:t>
            </a:r>
            <a:r>
              <a:rPr lang="ru-RU" sz="1600" dirty="0" err="1" smtClean="0"/>
              <a:t>болғандықтан негізінен</a:t>
            </a:r>
            <a:r>
              <a:rPr lang="ru-RU" sz="1600" dirty="0" smtClean="0"/>
              <a:t> </a:t>
            </a:r>
            <a:r>
              <a:rPr lang="ru-RU" sz="1600" dirty="0" err="1" smtClean="0"/>
              <a:t>экспортқа шығарыла бастады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Орталық басшылық </a:t>
            </a:r>
            <a:r>
              <a:rPr lang="ru-RU" sz="1600" dirty="0" smtClean="0"/>
              <a:t>1956 </a:t>
            </a:r>
            <a:r>
              <a:rPr lang="ru-RU" sz="1600" dirty="0" err="1" smtClean="0"/>
              <a:t>жылдың ақпан айында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өткен КОКП-ның </a:t>
            </a:r>
            <a:r>
              <a:rPr lang="ru-RU" sz="1600" dirty="0" smtClean="0"/>
              <a:t>ХХ </a:t>
            </a:r>
            <a:r>
              <a:rPr lang="ru-RU" sz="1600" dirty="0" err="1" smtClean="0"/>
              <a:t>съезінде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  КСР-нің алдына</a:t>
            </a:r>
            <a:r>
              <a:rPr lang="ru-RU" sz="1600" dirty="0" smtClean="0"/>
              <a:t> </a:t>
            </a:r>
            <a:r>
              <a:rPr lang="ru-RU" sz="1600" dirty="0" err="1" smtClean="0"/>
              <a:t>жаңа міндет</a:t>
            </a:r>
            <a:r>
              <a:rPr lang="ru-RU" sz="1600" dirty="0" smtClean="0"/>
              <a:t> – </a:t>
            </a:r>
            <a:r>
              <a:rPr lang="ru-RU" sz="1600" dirty="0" err="1" smtClean="0"/>
              <a:t>астық өндіруді </a:t>
            </a:r>
            <a:r>
              <a:rPr lang="ru-RU" sz="1600" dirty="0" smtClean="0"/>
              <a:t>5 </a:t>
            </a:r>
            <a:r>
              <a:rPr lang="ru-RU" sz="1600" dirty="0" err="1" smtClean="0"/>
              <a:t>есе</a:t>
            </a:r>
            <a:r>
              <a:rPr lang="ru-RU" sz="1600" dirty="0" smtClean="0"/>
              <a:t> </a:t>
            </a:r>
            <a:r>
              <a:rPr lang="ru-RU" sz="1600" dirty="0" err="1" smtClean="0"/>
              <a:t>арттыру</a:t>
            </a:r>
            <a:r>
              <a:rPr lang="ru-RU" sz="1600" dirty="0" smtClean="0"/>
              <a:t> </a:t>
            </a:r>
            <a:r>
              <a:rPr lang="ru-RU" sz="1600" dirty="0" err="1" smtClean="0"/>
              <a:t>міндетін</a:t>
            </a:r>
            <a:r>
              <a:rPr lang="ru-RU" sz="1600" dirty="0" smtClean="0"/>
              <a:t> </a:t>
            </a:r>
            <a:r>
              <a:rPr lang="ru-RU" sz="1600" dirty="0" err="1" smtClean="0"/>
              <a:t>қойды</a:t>
            </a:r>
            <a:r>
              <a:rPr lang="ru-RU" sz="1600" dirty="0" smtClean="0"/>
              <a:t>. </a:t>
            </a:r>
            <a:r>
              <a:rPr lang="ru-RU" sz="1600" dirty="0" err="1" smtClean="0"/>
              <a:t>Осыған сай</a:t>
            </a:r>
            <a:r>
              <a:rPr lang="ru-RU" sz="1600" dirty="0" smtClean="0"/>
              <a:t> 60-шы </a:t>
            </a:r>
            <a:r>
              <a:rPr lang="ru-RU" sz="1600" dirty="0" err="1" smtClean="0"/>
              <a:t>жылдардың ортасына</a:t>
            </a:r>
            <a:r>
              <a:rPr lang="ru-RU" sz="1600" dirty="0" smtClean="0"/>
              <a:t> </a:t>
            </a:r>
            <a:r>
              <a:rPr lang="ru-RU" sz="1600" dirty="0" err="1" smtClean="0"/>
              <a:t>қарай Қазақстанда жыртылған тың және тыңайған жер</a:t>
            </a:r>
            <a:r>
              <a:rPr lang="ru-RU" sz="1600" dirty="0" smtClean="0"/>
              <a:t> </a:t>
            </a:r>
            <a:r>
              <a:rPr lang="ru-RU" sz="1600" dirty="0" err="1" smtClean="0"/>
              <a:t>көлемі </a:t>
            </a:r>
            <a:r>
              <a:rPr lang="ru-RU" sz="1600" dirty="0" smtClean="0"/>
              <a:t>25 млн. </a:t>
            </a:r>
            <a:r>
              <a:rPr lang="ru-RU" sz="1600" dirty="0" err="1" smtClean="0"/>
              <a:t>гектарға жетті</a:t>
            </a:r>
            <a:r>
              <a:rPr lang="ru-RU" sz="1600" dirty="0" smtClean="0"/>
              <a:t>. 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Autofit/>
          </a:bodyPr>
          <a:lstStyle/>
          <a:p>
            <a:r>
              <a:rPr lang="kk-KZ" sz="1800" dirty="0" smtClean="0"/>
              <a:t>8 бет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760640"/>
          </a:xfrm>
        </p:spPr>
        <p:txBody>
          <a:bodyPr>
            <a:normAutofit fontScale="25000" lnSpcReduction="20000"/>
          </a:bodyPr>
          <a:lstStyle/>
          <a:p>
            <a:pPr marL="0" indent="0" algn="just"/>
            <a:r>
              <a:rPr lang="ru-RU" sz="6400" dirty="0" err="1" smtClean="0"/>
              <a:t>Жаңадан игерілген</a:t>
            </a:r>
            <a:r>
              <a:rPr lang="ru-RU" sz="6400" dirty="0" smtClean="0"/>
              <a:t> </a:t>
            </a:r>
            <a:r>
              <a:rPr lang="ru-RU" sz="6400" dirty="0" err="1" smtClean="0"/>
              <a:t>тың жерлер</a:t>
            </a:r>
            <a:r>
              <a:rPr lang="ru-RU" sz="6400" dirty="0" smtClean="0"/>
              <a:t> 60-шы </a:t>
            </a:r>
            <a:r>
              <a:rPr lang="ru-RU" sz="6400" dirty="0" err="1" smtClean="0"/>
              <a:t>жылдардың ортасына</a:t>
            </a:r>
            <a:r>
              <a:rPr lang="ru-RU" sz="6400" dirty="0" smtClean="0"/>
              <a:t> </a:t>
            </a:r>
            <a:r>
              <a:rPr lang="ru-RU" sz="6400" dirty="0" err="1" smtClean="0"/>
              <a:t>қарай өз мүмкіндіктерін сарқи бастаған болатын</a:t>
            </a:r>
            <a:r>
              <a:rPr lang="ru-RU" sz="6400" dirty="0" smtClean="0"/>
              <a:t>, </a:t>
            </a:r>
            <a:r>
              <a:rPr lang="ru-RU" sz="6400" dirty="0" err="1" smtClean="0"/>
              <a:t>осының салдарынан</a:t>
            </a:r>
            <a:r>
              <a:rPr lang="ru-RU" sz="6400" dirty="0" smtClean="0"/>
              <a:t> </a:t>
            </a:r>
            <a:r>
              <a:rPr lang="ru-RU" sz="6400" dirty="0" err="1" smtClean="0"/>
              <a:t>әрбір гектардан</a:t>
            </a:r>
            <a:r>
              <a:rPr lang="ru-RU" sz="6400" dirty="0" smtClean="0"/>
              <a:t> </a:t>
            </a:r>
            <a:r>
              <a:rPr lang="ru-RU" sz="6400" dirty="0" err="1" smtClean="0"/>
              <a:t>жоспарланған </a:t>
            </a:r>
            <a:r>
              <a:rPr lang="ru-RU" sz="6400" dirty="0" smtClean="0"/>
              <a:t>14-15 </a:t>
            </a:r>
            <a:r>
              <a:rPr lang="ru-RU" sz="6400" dirty="0" err="1" smtClean="0"/>
              <a:t>ц</a:t>
            </a:r>
            <a:r>
              <a:rPr lang="ru-RU" sz="6400" dirty="0" smtClean="0"/>
              <a:t>. </a:t>
            </a:r>
            <a:r>
              <a:rPr lang="ru-RU" sz="6400" dirty="0" err="1" smtClean="0"/>
              <a:t>астық орнына</a:t>
            </a:r>
            <a:r>
              <a:rPr lang="ru-RU" sz="6400" dirty="0" smtClean="0"/>
              <a:t> 1954-1958 </a:t>
            </a:r>
            <a:r>
              <a:rPr lang="ru-RU" sz="6400" dirty="0" err="1" smtClean="0"/>
              <a:t>жылдары</a:t>
            </a:r>
            <a:r>
              <a:rPr lang="ru-RU" sz="6400" dirty="0" smtClean="0"/>
              <a:t> 7,4 </a:t>
            </a:r>
            <a:r>
              <a:rPr lang="ru-RU" sz="6400" dirty="0" err="1" smtClean="0"/>
              <a:t>ц</a:t>
            </a:r>
            <a:r>
              <a:rPr lang="ru-RU" sz="6400" dirty="0" smtClean="0"/>
              <a:t>. </a:t>
            </a:r>
            <a:r>
              <a:rPr lang="ru-RU" sz="6400" dirty="0" err="1" smtClean="0"/>
              <a:t>жиналса</a:t>
            </a:r>
            <a:r>
              <a:rPr lang="ru-RU" sz="6400" dirty="0" smtClean="0"/>
              <a:t>, 1961-1964 </a:t>
            </a:r>
            <a:r>
              <a:rPr lang="ru-RU" sz="6400" dirty="0" err="1" smtClean="0"/>
              <a:t>жылдары</a:t>
            </a:r>
            <a:r>
              <a:rPr lang="ru-RU" sz="6400" dirty="0" smtClean="0"/>
              <a:t> – 6,1 </a:t>
            </a:r>
            <a:r>
              <a:rPr lang="ru-RU" sz="6400" dirty="0" err="1" smtClean="0"/>
              <a:t>ц</a:t>
            </a:r>
            <a:r>
              <a:rPr lang="ru-RU" sz="6400" dirty="0" smtClean="0"/>
              <a:t>., ал 1964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– 3,1 </a:t>
            </a:r>
            <a:r>
              <a:rPr lang="ru-RU" sz="6400" dirty="0" err="1" smtClean="0"/>
              <a:t>ц</a:t>
            </a:r>
            <a:r>
              <a:rPr lang="ru-RU" sz="6400" dirty="0" smtClean="0"/>
              <a:t>. </a:t>
            </a:r>
            <a:r>
              <a:rPr lang="ru-RU" sz="6400" dirty="0" err="1" smtClean="0"/>
              <a:t>ғана астық алынды</a:t>
            </a:r>
            <a:r>
              <a:rPr lang="ru-RU" sz="6400" dirty="0" smtClean="0"/>
              <a:t>. Осы </a:t>
            </a:r>
            <a:r>
              <a:rPr lang="ru-RU" sz="6400" dirty="0" err="1" smtClean="0"/>
              <a:t>кезден</a:t>
            </a:r>
            <a:r>
              <a:rPr lang="ru-RU" sz="6400" dirty="0" smtClean="0"/>
              <a:t> </a:t>
            </a:r>
            <a:r>
              <a:rPr lang="ru-RU" sz="6400" dirty="0" err="1" smtClean="0"/>
              <a:t>бастап</a:t>
            </a:r>
            <a:r>
              <a:rPr lang="ru-RU" sz="6400" dirty="0" smtClean="0"/>
              <a:t> </a:t>
            </a:r>
            <a:r>
              <a:rPr lang="ru-RU" sz="6400" dirty="0" err="1" smtClean="0"/>
              <a:t>еліміз</a:t>
            </a:r>
            <a:r>
              <a:rPr lang="ru-RU" sz="6400" dirty="0" smtClean="0"/>
              <a:t> АҚШ, Канада, Аргентина, </a:t>
            </a:r>
            <a:r>
              <a:rPr lang="ru-RU" sz="6400" dirty="0" err="1" smtClean="0"/>
              <a:t>Франциядан</a:t>
            </a:r>
            <a:r>
              <a:rPr lang="ru-RU" sz="6400" dirty="0" smtClean="0"/>
              <a:t> </a:t>
            </a:r>
            <a:r>
              <a:rPr lang="ru-RU" sz="6400" dirty="0" err="1" smtClean="0"/>
              <a:t>астық сатып</a:t>
            </a:r>
            <a:r>
              <a:rPr lang="ru-RU" sz="6400" dirty="0" smtClean="0"/>
              <a:t> </a:t>
            </a:r>
            <a:r>
              <a:rPr lang="ru-RU" sz="6400" dirty="0" err="1" smtClean="0"/>
              <a:t>алуға кіріседі</a:t>
            </a:r>
            <a:r>
              <a:rPr lang="ru-RU" sz="6400" dirty="0" smtClean="0"/>
              <a:t>. </a:t>
            </a:r>
            <a:r>
              <a:rPr lang="ru-RU" sz="6400" dirty="0" err="1" smtClean="0"/>
              <a:t>тың игеру</a:t>
            </a:r>
            <a:r>
              <a:rPr lang="ru-RU" sz="6400" dirty="0" smtClean="0"/>
              <a:t> </a:t>
            </a:r>
            <a:r>
              <a:rPr lang="ru-RU" sz="6400" dirty="0" err="1" smtClean="0"/>
              <a:t>жылдарындағы қоныс аудару</a:t>
            </a:r>
            <a:r>
              <a:rPr lang="ru-RU" sz="6400" dirty="0" smtClean="0"/>
              <a:t> </a:t>
            </a:r>
            <a:r>
              <a:rPr lang="ru-RU" sz="6400" dirty="0" err="1" smtClean="0"/>
              <a:t>саясаты</a:t>
            </a:r>
            <a:r>
              <a:rPr lang="ru-RU" sz="6400" dirty="0" smtClean="0"/>
              <a:t> </a:t>
            </a:r>
            <a:r>
              <a:rPr lang="ru-RU" sz="6400" dirty="0" err="1" smtClean="0"/>
              <a:t>елдегі</a:t>
            </a:r>
            <a:r>
              <a:rPr lang="ru-RU" sz="6400" dirty="0" smtClean="0"/>
              <a:t> </a:t>
            </a:r>
            <a:r>
              <a:rPr lang="ru-RU" sz="6400" dirty="0" err="1" smtClean="0"/>
              <a:t>демографиялық жағдайды одан</a:t>
            </a:r>
            <a:r>
              <a:rPr lang="ru-RU" sz="6400" dirty="0" smtClean="0"/>
              <a:t> </a:t>
            </a:r>
            <a:r>
              <a:rPr lang="ru-RU" sz="6400" dirty="0" err="1" smtClean="0"/>
              <a:t>әрі күрделендіріп, бұрынғы Кеңестер Одағының Европалық бөлігі үшін </a:t>
            </a:r>
            <a:r>
              <a:rPr lang="ru-RU" sz="6400" dirty="0" smtClean="0"/>
              <a:t>де, </a:t>
            </a:r>
            <a:r>
              <a:rPr lang="ru-RU" sz="6400" dirty="0" err="1" smtClean="0"/>
              <a:t>Қазақстан үшін </a:t>
            </a:r>
            <a:r>
              <a:rPr lang="ru-RU" sz="6400" dirty="0" smtClean="0"/>
              <a:t>де </a:t>
            </a:r>
            <a:r>
              <a:rPr lang="ru-RU" sz="6400" dirty="0" err="1" smtClean="0"/>
              <a:t>тиімсіз</a:t>
            </a:r>
            <a:r>
              <a:rPr lang="ru-RU" sz="6400" dirty="0" smtClean="0"/>
              <a:t> </a:t>
            </a:r>
            <a:r>
              <a:rPr lang="ru-RU" sz="6400" dirty="0" err="1" smtClean="0"/>
              <a:t>сипатта</a:t>
            </a:r>
            <a:r>
              <a:rPr lang="ru-RU" sz="6400" dirty="0" smtClean="0"/>
              <a:t> </a:t>
            </a:r>
            <a:r>
              <a:rPr lang="ru-RU" sz="6400" dirty="0" err="1" smtClean="0"/>
              <a:t>болды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Өйткені, сол</a:t>
            </a:r>
            <a:r>
              <a:rPr lang="ru-RU" sz="6400" dirty="0" smtClean="0"/>
              <a:t> </a:t>
            </a:r>
            <a:r>
              <a:rPr lang="ru-RU" sz="6400" dirty="0" err="1" smtClean="0"/>
              <a:t>кездің өзінде-ақ Одақтың европалық бөлігінде жылдан</a:t>
            </a:r>
            <a:r>
              <a:rPr lang="ru-RU" sz="6400" dirty="0" smtClean="0"/>
              <a:t> </a:t>
            </a:r>
            <a:r>
              <a:rPr lang="ru-RU" sz="6400" dirty="0" err="1" smtClean="0"/>
              <a:t>жылға селолық жерлерде</a:t>
            </a:r>
            <a:r>
              <a:rPr lang="ru-RU" sz="6400" dirty="0" smtClean="0"/>
              <a:t> </a:t>
            </a:r>
            <a:r>
              <a:rPr lang="ru-RU" sz="6400" dirty="0" err="1" smtClean="0"/>
              <a:t>тұрғындар </a:t>
            </a:r>
            <a:r>
              <a:rPr lang="ru-RU" sz="6400" dirty="0" smtClean="0"/>
              <a:t>саны </a:t>
            </a:r>
            <a:r>
              <a:rPr lang="ru-RU" sz="6400" dirty="0" err="1" smtClean="0"/>
              <a:t>азайып</a:t>
            </a:r>
            <a:r>
              <a:rPr lang="ru-RU" sz="6400" dirty="0" smtClean="0"/>
              <a:t>, ал </a:t>
            </a:r>
            <a:r>
              <a:rPr lang="ru-RU" sz="6400" dirty="0" err="1" smtClean="0"/>
              <a:t>біздің республикамызда</a:t>
            </a:r>
            <a:r>
              <a:rPr lang="ru-RU" sz="6400" dirty="0" smtClean="0"/>
              <a:t> </a:t>
            </a:r>
            <a:r>
              <a:rPr lang="ru-RU" sz="6400" dirty="0" err="1" smtClean="0"/>
              <a:t>керісінше</a:t>
            </a:r>
            <a:r>
              <a:rPr lang="ru-RU" sz="6400" dirty="0" smtClean="0"/>
              <a:t>, </a:t>
            </a:r>
            <a:r>
              <a:rPr lang="ru-RU" sz="6400" dirty="0" err="1" smtClean="0"/>
              <a:t>өсіп отырған болатын</a:t>
            </a:r>
            <a:r>
              <a:rPr lang="ru-RU" sz="6400" dirty="0" smtClean="0"/>
              <a:t>. Осы </a:t>
            </a:r>
            <a:r>
              <a:rPr lang="ru-RU" sz="6400" dirty="0" err="1" smtClean="0"/>
              <a:t>ерекшеліктер</a:t>
            </a:r>
            <a:r>
              <a:rPr lang="ru-RU" sz="6400" dirty="0" smtClean="0"/>
              <a:t> </a:t>
            </a:r>
            <a:r>
              <a:rPr lang="ru-RU" sz="6400" dirty="0" err="1" smtClean="0"/>
              <a:t>ескерілмей</a:t>
            </a:r>
            <a:r>
              <a:rPr lang="ru-RU" sz="6400" dirty="0" smtClean="0"/>
              <a:t>, </a:t>
            </a:r>
            <a:r>
              <a:rPr lang="ru-RU" sz="6400" dirty="0" err="1" smtClean="0"/>
              <a:t>онсызда</a:t>
            </a:r>
            <a:r>
              <a:rPr lang="ru-RU" sz="6400" dirty="0" smtClean="0"/>
              <a:t> саны </a:t>
            </a:r>
            <a:r>
              <a:rPr lang="ru-RU" sz="6400" dirty="0" err="1" smtClean="0"/>
              <a:t>кеміп</a:t>
            </a:r>
            <a:r>
              <a:rPr lang="ru-RU" sz="6400" dirty="0" smtClean="0"/>
              <a:t> </a:t>
            </a:r>
            <a:r>
              <a:rPr lang="ru-RU" sz="6400" dirty="0" err="1" smtClean="0"/>
              <a:t>отырған европалық аудандардан</a:t>
            </a:r>
            <a:r>
              <a:rPr lang="ru-RU" sz="6400" dirty="0" smtClean="0"/>
              <a:t> тек 1954-1962 </a:t>
            </a:r>
            <a:r>
              <a:rPr lang="ru-RU" sz="6400" dirty="0" err="1" smtClean="0"/>
              <a:t>жылдары</a:t>
            </a:r>
            <a:r>
              <a:rPr lang="ru-RU" sz="6400" dirty="0" smtClean="0"/>
              <a:t> </a:t>
            </a:r>
            <a:r>
              <a:rPr lang="ru-RU" sz="6400" dirty="0" err="1" smtClean="0"/>
              <a:t>ғана Қазақстанға </a:t>
            </a:r>
            <a:r>
              <a:rPr lang="ru-RU" sz="6400" dirty="0" smtClean="0"/>
              <a:t>2 млн. </a:t>
            </a:r>
            <a:r>
              <a:rPr lang="ru-RU" sz="6400" dirty="0" err="1" smtClean="0"/>
              <a:t>астам</a:t>
            </a:r>
            <a:r>
              <a:rPr lang="ru-RU" sz="6400" dirty="0" smtClean="0"/>
              <a:t> </a:t>
            </a:r>
            <a:r>
              <a:rPr lang="ru-RU" sz="6400" dirty="0" err="1" smtClean="0"/>
              <a:t>адам</a:t>
            </a:r>
            <a:r>
              <a:rPr lang="ru-RU" sz="6400" dirty="0" smtClean="0"/>
              <a:t> </a:t>
            </a:r>
            <a:r>
              <a:rPr lang="ru-RU" sz="6400" dirty="0" err="1" smtClean="0"/>
              <a:t>көшіріліп әкелінді.</a:t>
            </a:r>
            <a:r>
              <a:rPr lang="ru-RU" sz="6400" dirty="0" smtClean="0"/>
              <a:t> </a:t>
            </a:r>
          </a:p>
          <a:p>
            <a:pPr marL="0" indent="0" algn="just"/>
            <a:r>
              <a:rPr lang="ru-RU" sz="6400" dirty="0" smtClean="0"/>
              <a:t>        </a:t>
            </a:r>
            <a:r>
              <a:rPr lang="ru-RU" sz="6400" dirty="0" err="1" smtClean="0"/>
              <a:t>Тың игеру</a:t>
            </a:r>
            <a:r>
              <a:rPr lang="ru-RU" sz="6400" dirty="0" smtClean="0"/>
              <a:t> </a:t>
            </a:r>
            <a:r>
              <a:rPr lang="ru-RU" sz="6400" dirty="0" err="1" smtClean="0"/>
              <a:t>жылдарында</a:t>
            </a:r>
            <a:r>
              <a:rPr lang="ru-RU" sz="6400" dirty="0" smtClean="0"/>
              <a:t> </a:t>
            </a:r>
            <a:r>
              <a:rPr lang="ru-RU" sz="6400" dirty="0" err="1" smtClean="0"/>
              <a:t>жаппай</a:t>
            </a:r>
            <a:r>
              <a:rPr lang="ru-RU" sz="6400" dirty="0" smtClean="0"/>
              <a:t> </a:t>
            </a:r>
            <a:r>
              <a:rPr lang="ru-RU" sz="6400" dirty="0" err="1" smtClean="0"/>
              <a:t>қоныс аудару</a:t>
            </a:r>
            <a:r>
              <a:rPr lang="ru-RU" sz="6400" dirty="0" smtClean="0"/>
              <a:t> </a:t>
            </a:r>
            <a:r>
              <a:rPr lang="ru-RU" sz="6400" dirty="0" err="1" smtClean="0"/>
              <a:t>науқаны рухани</a:t>
            </a:r>
            <a:r>
              <a:rPr lang="ru-RU" sz="6400" dirty="0" smtClean="0"/>
              <a:t>, </a:t>
            </a:r>
            <a:r>
              <a:rPr lang="ru-RU" sz="6400" dirty="0" err="1" smtClean="0"/>
              <a:t>ізеттілік</a:t>
            </a:r>
            <a:r>
              <a:rPr lang="ru-RU" sz="6400" dirty="0" smtClean="0"/>
              <a:t> </a:t>
            </a:r>
            <a:r>
              <a:rPr lang="ru-RU" sz="6400" dirty="0" err="1" smtClean="0"/>
              <a:t>саласына</a:t>
            </a:r>
            <a:r>
              <a:rPr lang="ru-RU" sz="6400" dirty="0" smtClean="0"/>
              <a:t> да </a:t>
            </a:r>
            <a:r>
              <a:rPr lang="ru-RU" sz="6400" dirty="0" err="1" smtClean="0"/>
              <a:t>үлкен зиян</a:t>
            </a:r>
            <a:r>
              <a:rPr lang="ru-RU" sz="6400" dirty="0" smtClean="0"/>
              <a:t> </a:t>
            </a:r>
            <a:r>
              <a:rPr lang="ru-RU" sz="6400" dirty="0" err="1" smtClean="0"/>
              <a:t>алып</a:t>
            </a:r>
            <a:r>
              <a:rPr lang="ru-RU" sz="6400" dirty="0" smtClean="0"/>
              <a:t> </a:t>
            </a:r>
            <a:r>
              <a:rPr lang="ru-RU" sz="6400" dirty="0" err="1" smtClean="0"/>
              <a:t>келді</a:t>
            </a:r>
            <a:r>
              <a:rPr lang="ru-RU" sz="6400" dirty="0" smtClean="0"/>
              <a:t>. </a:t>
            </a:r>
            <a:r>
              <a:rPr lang="ru-RU" sz="6400" dirty="0" err="1" smtClean="0"/>
              <a:t>Қазақ тіліндегі</a:t>
            </a:r>
            <a:r>
              <a:rPr lang="ru-RU" sz="6400" dirty="0" smtClean="0"/>
              <a:t> </a:t>
            </a:r>
            <a:r>
              <a:rPr lang="ru-RU" sz="6400" dirty="0" err="1" smtClean="0"/>
              <a:t>мектептер</a:t>
            </a:r>
            <a:r>
              <a:rPr lang="ru-RU" sz="6400" dirty="0" smtClean="0"/>
              <a:t> саны 700-ге </a:t>
            </a:r>
            <a:r>
              <a:rPr lang="ru-RU" sz="6400" dirty="0" err="1" smtClean="0"/>
              <a:t>кеміп</a:t>
            </a:r>
            <a:r>
              <a:rPr lang="ru-RU" sz="6400" dirty="0" smtClean="0"/>
              <a:t>, </a:t>
            </a:r>
            <a:r>
              <a:rPr lang="ru-RU" sz="6400" dirty="0" err="1" smtClean="0"/>
              <a:t>қазақ тілінде</a:t>
            </a:r>
            <a:r>
              <a:rPr lang="ru-RU" sz="6400" dirty="0" smtClean="0"/>
              <a:t> </a:t>
            </a:r>
            <a:r>
              <a:rPr lang="ru-RU" sz="6400" dirty="0" err="1" smtClean="0"/>
              <a:t>шығарылатын әдебиеттердің</a:t>
            </a:r>
            <a:r>
              <a:rPr lang="ru-RU" sz="6400" dirty="0" smtClean="0"/>
              <a:t>, </a:t>
            </a:r>
            <a:r>
              <a:rPr lang="ru-RU" sz="6400" dirty="0" err="1" smtClean="0"/>
              <a:t>баспасөздің </a:t>
            </a:r>
            <a:r>
              <a:rPr lang="ru-RU" sz="6400" dirty="0" smtClean="0"/>
              <a:t>саны </a:t>
            </a:r>
            <a:r>
              <a:rPr lang="ru-RU" sz="6400" dirty="0" err="1" smtClean="0"/>
              <a:t>күрт төмендеп кетті</a:t>
            </a:r>
            <a:r>
              <a:rPr lang="ru-RU" sz="6400" dirty="0" smtClean="0"/>
              <a:t>. 3 </a:t>
            </a:r>
            <a:r>
              <a:rPr lang="ru-RU" sz="6400" dirty="0" err="1" smtClean="0"/>
              <a:t>мыңнан астам</a:t>
            </a:r>
            <a:r>
              <a:rPr lang="ru-RU" sz="6400" dirty="0" smtClean="0"/>
              <a:t> </a:t>
            </a:r>
            <a:r>
              <a:rPr lang="ru-RU" sz="6400" dirty="0" err="1" smtClean="0"/>
              <a:t>елді</a:t>
            </a:r>
            <a:r>
              <a:rPr lang="ru-RU" sz="6400" dirty="0" smtClean="0"/>
              <a:t> </a:t>
            </a:r>
            <a:r>
              <a:rPr lang="ru-RU" sz="6400" dirty="0" err="1" smtClean="0"/>
              <a:t>мекеннің аты</a:t>
            </a:r>
            <a:r>
              <a:rPr lang="ru-RU" sz="6400" dirty="0" smtClean="0"/>
              <a:t> </a:t>
            </a:r>
            <a:r>
              <a:rPr lang="ru-RU" sz="6400" dirty="0" err="1" smtClean="0"/>
              <a:t>өзгертіліп</a:t>
            </a:r>
            <a:r>
              <a:rPr lang="ru-RU" sz="6400" dirty="0" smtClean="0"/>
              <a:t>, </a:t>
            </a:r>
            <a:r>
              <a:rPr lang="ru-RU" sz="6400" dirty="0" err="1" smtClean="0"/>
              <a:t>тарихи</a:t>
            </a:r>
            <a:r>
              <a:rPr lang="ru-RU" sz="6400" dirty="0" smtClean="0"/>
              <a:t> </a:t>
            </a:r>
            <a:r>
              <a:rPr lang="ru-RU" sz="6400" dirty="0" err="1" smtClean="0"/>
              <a:t>ұлттық санаға шек</a:t>
            </a:r>
            <a:r>
              <a:rPr lang="ru-RU" sz="6400" dirty="0" smtClean="0"/>
              <a:t> </a:t>
            </a:r>
            <a:r>
              <a:rPr lang="ru-RU" sz="6400" dirty="0" err="1" smtClean="0"/>
              <a:t>қойылды</a:t>
            </a:r>
            <a:r>
              <a:rPr lang="ru-RU" sz="6400" dirty="0" smtClean="0"/>
              <a:t>.</a:t>
            </a:r>
          </a:p>
          <a:p>
            <a:pPr marL="0" indent="0" algn="just"/>
            <a:r>
              <a:rPr lang="ru-RU" sz="6400" dirty="0" err="1" smtClean="0"/>
              <a:t>Тарихта</a:t>
            </a:r>
            <a:r>
              <a:rPr lang="ru-RU" sz="6400" dirty="0" smtClean="0"/>
              <a:t> </a:t>
            </a:r>
            <a:r>
              <a:rPr lang="ru-RU" sz="6400" dirty="0" err="1" smtClean="0"/>
              <a:t>бұрын болып</a:t>
            </a:r>
            <a:r>
              <a:rPr lang="ru-RU" sz="6400" dirty="0" smtClean="0"/>
              <a:t> </a:t>
            </a:r>
            <a:r>
              <a:rPr lang="ru-RU" sz="6400" dirty="0" err="1" smtClean="0"/>
              <a:t>көрмеген көлемді жерді</a:t>
            </a:r>
            <a:r>
              <a:rPr lang="ru-RU" sz="6400" dirty="0" smtClean="0"/>
              <a:t> </a:t>
            </a:r>
            <a:r>
              <a:rPr lang="ru-RU" sz="6400" dirty="0" err="1" smtClean="0"/>
              <a:t>жырту</a:t>
            </a:r>
            <a:r>
              <a:rPr lang="ru-RU" sz="6400" dirty="0" smtClean="0"/>
              <a:t> </a:t>
            </a:r>
            <a:r>
              <a:rPr lang="ru-RU" sz="6400" dirty="0" err="1" smtClean="0"/>
              <a:t>орны</a:t>
            </a:r>
            <a:r>
              <a:rPr lang="ru-RU" sz="6400" dirty="0" smtClean="0"/>
              <a:t> </a:t>
            </a:r>
            <a:r>
              <a:rPr lang="ru-RU" sz="6400" dirty="0" err="1" smtClean="0"/>
              <a:t>толмас</a:t>
            </a:r>
            <a:r>
              <a:rPr lang="ru-RU" sz="6400" dirty="0" smtClean="0"/>
              <a:t> </a:t>
            </a:r>
            <a:r>
              <a:rPr lang="ru-RU" sz="6400" dirty="0" err="1" smtClean="0"/>
              <a:t>экологиялық апаттарға, </a:t>
            </a:r>
            <a:r>
              <a:rPr lang="ru-RU" sz="6400" dirty="0" smtClean="0"/>
              <a:t>мал </a:t>
            </a:r>
            <a:r>
              <a:rPr lang="ru-RU" sz="6400" dirty="0" err="1" smtClean="0"/>
              <a:t>жайылымының күрт қысқаруына алып</a:t>
            </a:r>
            <a:r>
              <a:rPr lang="ru-RU" sz="6400" dirty="0" smtClean="0"/>
              <a:t> </a:t>
            </a:r>
            <a:r>
              <a:rPr lang="ru-RU" sz="6400" dirty="0" err="1" smtClean="0"/>
              <a:t>келді</a:t>
            </a:r>
            <a:r>
              <a:rPr lang="ru-RU" sz="6400" dirty="0" smtClean="0"/>
              <a:t>. </a:t>
            </a:r>
            <a:r>
              <a:rPr lang="ru-RU" sz="6400" dirty="0" err="1" smtClean="0"/>
              <a:t>Тың игерудің алғашқы жылдарында</a:t>
            </a:r>
            <a:r>
              <a:rPr lang="ru-RU" sz="6400" dirty="0" smtClean="0"/>
              <a:t> </a:t>
            </a:r>
            <a:r>
              <a:rPr lang="ru-RU" sz="6400" dirty="0" err="1" smtClean="0"/>
              <a:t>жердің құнарлы </a:t>
            </a:r>
            <a:r>
              <a:rPr lang="ru-RU" sz="6400" dirty="0" smtClean="0"/>
              <a:t>бет </a:t>
            </a:r>
            <a:r>
              <a:rPr lang="ru-RU" sz="6400" dirty="0" err="1" smtClean="0"/>
              <a:t>қыртысы </a:t>
            </a:r>
            <a:r>
              <a:rPr lang="ru-RU" sz="6400" dirty="0" smtClean="0"/>
              <a:t>(</a:t>
            </a:r>
            <a:r>
              <a:rPr lang="ru-RU" sz="6400" dirty="0" err="1" smtClean="0"/>
              <a:t>гомусы</a:t>
            </a:r>
            <a:r>
              <a:rPr lang="ru-RU" sz="6400" dirty="0" smtClean="0"/>
              <a:t>) </a:t>
            </a:r>
            <a:r>
              <a:rPr lang="ru-RU" sz="6400" dirty="0" err="1" smtClean="0"/>
              <a:t>шаң-боранға ұшырап ұшып кетуі</a:t>
            </a:r>
            <a:r>
              <a:rPr lang="ru-RU" sz="6400" dirty="0" smtClean="0"/>
              <a:t> </a:t>
            </a:r>
            <a:r>
              <a:rPr lang="ru-RU" sz="6400" dirty="0" err="1" smtClean="0"/>
              <a:t>салдарынан</a:t>
            </a:r>
            <a:r>
              <a:rPr lang="ru-RU" sz="6400" dirty="0" smtClean="0"/>
              <a:t> 18 млн. га </a:t>
            </a:r>
            <a:r>
              <a:rPr lang="ru-RU" sz="6400" dirty="0" err="1" smtClean="0"/>
              <a:t>астам</a:t>
            </a:r>
            <a:r>
              <a:rPr lang="ru-RU" sz="6400" dirty="0" smtClean="0"/>
              <a:t> </a:t>
            </a:r>
            <a:r>
              <a:rPr lang="ru-RU" sz="6400" dirty="0" err="1" smtClean="0"/>
              <a:t>жер</a:t>
            </a:r>
            <a:r>
              <a:rPr lang="ru-RU" sz="6400" dirty="0" smtClean="0"/>
              <a:t> </a:t>
            </a:r>
            <a:r>
              <a:rPr lang="ru-RU" sz="6400" dirty="0" err="1" smtClean="0"/>
              <a:t>эррозияға ұшырады</a:t>
            </a:r>
            <a:r>
              <a:rPr lang="ru-RU" sz="6400" dirty="0" smtClean="0"/>
              <a:t>. </a:t>
            </a:r>
            <a:r>
              <a:rPr lang="ru-RU" sz="6400" dirty="0" err="1" smtClean="0"/>
              <a:t>Қалыңдығы </a:t>
            </a:r>
            <a:r>
              <a:rPr lang="ru-RU" sz="6400" dirty="0" smtClean="0"/>
              <a:t>1 см. </a:t>
            </a:r>
            <a:r>
              <a:rPr lang="ru-RU" sz="6400" dirty="0" err="1" smtClean="0"/>
              <a:t>қара топырақтың </a:t>
            </a:r>
            <a:r>
              <a:rPr lang="ru-RU" sz="6400" dirty="0" smtClean="0"/>
              <a:t>(</a:t>
            </a:r>
            <a:r>
              <a:rPr lang="ru-RU" sz="6400" dirty="0" err="1" smtClean="0"/>
              <a:t>гомус</a:t>
            </a:r>
            <a:r>
              <a:rPr lang="ru-RU" sz="6400" dirty="0" smtClean="0"/>
              <a:t>) </a:t>
            </a:r>
            <a:r>
              <a:rPr lang="ru-RU" sz="6400" dirty="0" err="1" smtClean="0"/>
              <a:t>қалыптасуы үшін, </a:t>
            </a:r>
            <a:r>
              <a:rPr lang="ru-RU" sz="6400" dirty="0" smtClean="0"/>
              <a:t>кем </a:t>
            </a:r>
            <a:r>
              <a:rPr lang="ru-RU" sz="6400" dirty="0" err="1" smtClean="0"/>
              <a:t>дегенде</a:t>
            </a:r>
            <a:r>
              <a:rPr lang="ru-RU" sz="6400" dirty="0" smtClean="0"/>
              <a:t> 2-3 </a:t>
            </a:r>
            <a:r>
              <a:rPr lang="ru-RU" sz="6400" dirty="0" err="1" smtClean="0"/>
              <a:t>ғасыр уақыт керек</a:t>
            </a:r>
            <a:r>
              <a:rPr lang="ru-RU" sz="6400" dirty="0" smtClean="0"/>
              <a:t> </a:t>
            </a:r>
            <a:r>
              <a:rPr lang="ru-RU" sz="6400" dirty="0" err="1" smtClean="0"/>
              <a:t>еді</a:t>
            </a:r>
            <a:r>
              <a:rPr lang="ru-RU" sz="6400" dirty="0" smtClean="0"/>
              <a:t>. </a:t>
            </a:r>
            <a:r>
              <a:rPr lang="ru-RU" sz="6400" dirty="0" err="1" smtClean="0"/>
              <a:t>Жайылым</a:t>
            </a:r>
            <a:r>
              <a:rPr lang="ru-RU" sz="6400" dirty="0" smtClean="0"/>
              <a:t> </a:t>
            </a:r>
            <a:r>
              <a:rPr lang="ru-RU" sz="6400" dirty="0" err="1" smtClean="0"/>
              <a:t>азаюы</a:t>
            </a:r>
            <a:r>
              <a:rPr lang="ru-RU" sz="6400" dirty="0" smtClean="0"/>
              <a:t> </a:t>
            </a:r>
            <a:r>
              <a:rPr lang="ru-RU" sz="6400" dirty="0" err="1" smtClean="0"/>
              <a:t>салдарынан</a:t>
            </a:r>
            <a:r>
              <a:rPr lang="ru-RU" sz="6400" dirty="0" smtClean="0"/>
              <a:t> </a:t>
            </a:r>
            <a:r>
              <a:rPr lang="ru-RU" sz="6400" dirty="0" err="1" smtClean="0"/>
              <a:t>ұсақ </a:t>
            </a:r>
            <a:r>
              <a:rPr lang="ru-RU" sz="6400" dirty="0" smtClean="0"/>
              <a:t>мал </a:t>
            </a:r>
            <a:r>
              <a:rPr lang="ru-RU" sz="6400" dirty="0" err="1" smtClean="0"/>
              <a:t>өсіру қарқыны </a:t>
            </a:r>
            <a:r>
              <a:rPr lang="ru-RU" sz="6400" dirty="0" smtClean="0"/>
              <a:t>3 </a:t>
            </a:r>
            <a:r>
              <a:rPr lang="ru-RU" sz="6400" dirty="0" err="1" smtClean="0"/>
              <a:t>есе</a:t>
            </a:r>
            <a:r>
              <a:rPr lang="ru-RU" sz="6400" dirty="0" smtClean="0"/>
              <a:t> </a:t>
            </a:r>
            <a:r>
              <a:rPr lang="ru-RU" sz="6400" dirty="0" err="1" smtClean="0"/>
              <a:t>азайды</a:t>
            </a:r>
            <a:r>
              <a:rPr lang="ru-RU" sz="6400" dirty="0" smtClean="0"/>
              <a:t>, </a:t>
            </a:r>
            <a:r>
              <a:rPr lang="ru-RU" sz="6400" dirty="0" err="1" smtClean="0"/>
              <a:t>жылқы </a:t>
            </a:r>
            <a:r>
              <a:rPr lang="ru-RU" sz="6400" dirty="0" smtClean="0"/>
              <a:t>1916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4 340 </a:t>
            </a:r>
            <a:r>
              <a:rPr lang="ru-RU" sz="6400" dirty="0" err="1" smtClean="0"/>
              <a:t>мың болса</a:t>
            </a:r>
            <a:r>
              <a:rPr lang="ru-RU" sz="6400" dirty="0" smtClean="0"/>
              <a:t>, 1961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– 1158 </a:t>
            </a:r>
            <a:r>
              <a:rPr lang="ru-RU" sz="6400" dirty="0" err="1" smtClean="0"/>
              <a:t>мыңға дейін</a:t>
            </a:r>
            <a:r>
              <a:rPr lang="ru-RU" sz="6400" dirty="0" smtClean="0"/>
              <a:t>, ал </a:t>
            </a:r>
            <a:r>
              <a:rPr lang="ru-RU" sz="6400" dirty="0" err="1" smtClean="0"/>
              <a:t>түйе </a:t>
            </a:r>
            <a:r>
              <a:rPr lang="ru-RU" sz="6400" dirty="0" smtClean="0"/>
              <a:t>1928 </a:t>
            </a:r>
            <a:r>
              <a:rPr lang="ru-RU" sz="6400" dirty="0" err="1" smtClean="0"/>
              <a:t>жылғы санынан</a:t>
            </a:r>
            <a:r>
              <a:rPr lang="ru-RU" sz="6400" dirty="0" smtClean="0"/>
              <a:t> 8 </a:t>
            </a:r>
            <a:r>
              <a:rPr lang="ru-RU" sz="6400" dirty="0" err="1" smtClean="0"/>
              <a:t>есе</a:t>
            </a:r>
            <a:r>
              <a:rPr lang="ru-RU" sz="6400" dirty="0" smtClean="0"/>
              <a:t> </a:t>
            </a:r>
            <a:r>
              <a:rPr lang="ru-RU" sz="6400" dirty="0" err="1" smtClean="0"/>
              <a:t>кеміді</a:t>
            </a:r>
            <a:r>
              <a:rPr lang="ru-RU" sz="6400" dirty="0" smtClean="0"/>
              <a:t>.</a:t>
            </a:r>
          </a:p>
          <a:p>
            <a:pPr marL="0" indent="0" algn="just"/>
            <a:r>
              <a:rPr lang="ru-RU" sz="6400" dirty="0" smtClean="0"/>
              <a:t>60-шы </a:t>
            </a:r>
            <a:r>
              <a:rPr lang="ru-RU" sz="6400" dirty="0" err="1" smtClean="0"/>
              <a:t>жылдардағы ауыл</a:t>
            </a:r>
            <a:r>
              <a:rPr lang="ru-RU" sz="6400" dirty="0" smtClean="0"/>
              <a:t> </a:t>
            </a:r>
            <a:r>
              <a:rPr lang="ru-RU" sz="6400" dirty="0" err="1" smtClean="0"/>
              <a:t>шаруашылығының жағдайы қайтадан ауырлап</a:t>
            </a:r>
            <a:r>
              <a:rPr lang="ru-RU" sz="6400" dirty="0" smtClean="0"/>
              <a:t>, </a:t>
            </a:r>
            <a:r>
              <a:rPr lang="ru-RU" sz="6400" dirty="0" err="1" smtClean="0"/>
              <a:t>өзінің өсу деңгейін тоқтатқан болатын</a:t>
            </a:r>
            <a:r>
              <a:rPr lang="ru-RU" sz="6400" dirty="0" smtClean="0"/>
              <a:t>. </a:t>
            </a:r>
            <a:r>
              <a:rPr lang="ru-RU" sz="6400" dirty="0" err="1" smtClean="0"/>
              <a:t>Себебі</a:t>
            </a:r>
            <a:r>
              <a:rPr lang="ru-RU" sz="6400" dirty="0" smtClean="0"/>
              <a:t>, </a:t>
            </a:r>
            <a:r>
              <a:rPr lang="ru-RU" sz="6400" dirty="0" err="1" smtClean="0"/>
              <a:t>жаңадан игерілген</a:t>
            </a:r>
            <a:r>
              <a:rPr lang="ru-RU" sz="6400" dirty="0" smtClean="0"/>
              <a:t> </a:t>
            </a:r>
            <a:r>
              <a:rPr lang="ru-RU" sz="6400" dirty="0" err="1" smtClean="0"/>
              <a:t>жерлер</a:t>
            </a:r>
            <a:r>
              <a:rPr lang="ru-RU" sz="6400" dirty="0" smtClean="0"/>
              <a:t> </a:t>
            </a:r>
            <a:r>
              <a:rPr lang="ru-RU" sz="6400" dirty="0" err="1" smtClean="0"/>
              <a:t>өз мүмкіндіктерін сарқыды, колхозшылар</a:t>
            </a:r>
            <a:r>
              <a:rPr lang="ru-RU" sz="6400" dirty="0" smtClean="0"/>
              <a:t> мен </a:t>
            </a:r>
            <a:r>
              <a:rPr lang="ru-RU" sz="6400" dirty="0" err="1" smtClean="0"/>
              <a:t>ауыл</a:t>
            </a:r>
            <a:r>
              <a:rPr lang="ru-RU" sz="6400" dirty="0" smtClean="0"/>
              <a:t> </a:t>
            </a:r>
            <a:r>
              <a:rPr lang="ru-RU" sz="6400" dirty="0" err="1" smtClean="0"/>
              <a:t>шаруашылығы еңбеккерлерінің материалдық жағдайы төмен болғандықтан еңбекке ынтасы</a:t>
            </a:r>
            <a:r>
              <a:rPr lang="ru-RU" sz="6400" dirty="0" smtClean="0"/>
              <a:t> </a:t>
            </a:r>
            <a:r>
              <a:rPr lang="ru-RU" sz="6400" dirty="0" err="1" smtClean="0"/>
              <a:t>болмады</a:t>
            </a:r>
            <a:r>
              <a:rPr lang="ru-RU" sz="6400" dirty="0" smtClean="0"/>
              <a:t>. </a:t>
            </a:r>
            <a:r>
              <a:rPr lang="ru-RU" sz="6400" dirty="0" err="1" smtClean="0"/>
              <a:t>Сонымен</a:t>
            </a:r>
            <a:r>
              <a:rPr lang="ru-RU" sz="6400" dirty="0" smtClean="0"/>
              <a:t> </a:t>
            </a:r>
            <a:r>
              <a:rPr lang="ru-RU" sz="6400" dirty="0" err="1" smtClean="0"/>
              <a:t>бірге</a:t>
            </a:r>
            <a:r>
              <a:rPr lang="ru-RU" sz="6400" dirty="0" smtClean="0"/>
              <a:t> </a:t>
            </a:r>
            <a:r>
              <a:rPr lang="ru-RU" sz="6400" dirty="0" err="1" smtClean="0"/>
              <a:t>ауыл</a:t>
            </a:r>
            <a:r>
              <a:rPr lang="ru-RU" sz="6400" dirty="0" smtClean="0"/>
              <a:t> </a:t>
            </a:r>
            <a:r>
              <a:rPr lang="ru-RU" sz="6400" dirty="0" err="1" smtClean="0"/>
              <a:t>шаруашылығы өз деңгейінде қаржыланбады, ауыл</a:t>
            </a:r>
            <a:r>
              <a:rPr lang="ru-RU" sz="6400" dirty="0" smtClean="0"/>
              <a:t> </a:t>
            </a:r>
            <a:r>
              <a:rPr lang="ru-RU" sz="6400" dirty="0" err="1" smtClean="0"/>
              <a:t>шаруашылығы өнімін сату</a:t>
            </a:r>
            <a:r>
              <a:rPr lang="ru-RU" sz="6400" dirty="0" smtClean="0"/>
              <a:t> </a:t>
            </a:r>
            <a:r>
              <a:rPr lang="ru-RU" sz="6400" dirty="0" err="1" smtClean="0"/>
              <a:t>бағасы реттелінбеді</a:t>
            </a:r>
            <a:r>
              <a:rPr lang="ru-RU" sz="6400" dirty="0" smtClean="0"/>
              <a:t>. </a:t>
            </a:r>
            <a:r>
              <a:rPr lang="ru-RU" sz="6400" dirty="0" err="1" smtClean="0"/>
              <a:t>Жер</a:t>
            </a:r>
            <a:r>
              <a:rPr lang="ru-RU" sz="6400" dirty="0" smtClean="0"/>
              <a:t> </a:t>
            </a:r>
            <a:r>
              <a:rPr lang="ru-RU" sz="6400" dirty="0" err="1" smtClean="0"/>
              <a:t>өңдеу мәдениетін, топырақ құнарлығын көтеру, сумен</a:t>
            </a:r>
            <a:r>
              <a:rPr lang="ru-RU" sz="6400" dirty="0" smtClean="0"/>
              <a:t> </a:t>
            </a:r>
            <a:r>
              <a:rPr lang="ru-RU" sz="6400" dirty="0" err="1" smtClean="0"/>
              <a:t>қамтамасыз ету</a:t>
            </a:r>
            <a:r>
              <a:rPr lang="ru-RU" sz="6400" dirty="0" smtClean="0"/>
              <a:t> </a:t>
            </a:r>
            <a:r>
              <a:rPr lang="ru-RU" sz="6400" dirty="0" err="1" smtClean="0"/>
              <a:t>дұрыс жолға қойылмады.</a:t>
            </a:r>
            <a:r>
              <a:rPr lang="ru-RU" sz="6400" dirty="0" smtClean="0"/>
              <a:t> Мал </a:t>
            </a:r>
            <a:r>
              <a:rPr lang="ru-RU" sz="6400" dirty="0" err="1" smtClean="0"/>
              <a:t>бағу</a:t>
            </a:r>
            <a:r>
              <a:rPr lang="ru-RU" sz="6400" dirty="0" smtClean="0"/>
              <a:t>, </a:t>
            </a:r>
            <a:r>
              <a:rPr lang="ru-RU" sz="6400" dirty="0" err="1" smtClean="0"/>
              <a:t>егін</a:t>
            </a:r>
            <a:r>
              <a:rPr lang="ru-RU" sz="6400" dirty="0" smtClean="0"/>
              <a:t> салу </a:t>
            </a:r>
            <a:r>
              <a:rPr lang="ru-RU" sz="6400" dirty="0" err="1" smtClean="0"/>
              <a:t>барысында</a:t>
            </a:r>
            <a:r>
              <a:rPr lang="ru-RU" sz="6400" dirty="0" smtClean="0"/>
              <a:t> </a:t>
            </a:r>
            <a:r>
              <a:rPr lang="ru-RU" sz="6400" dirty="0" err="1" smtClean="0"/>
              <a:t>жергілікті</a:t>
            </a:r>
            <a:r>
              <a:rPr lang="ru-RU" sz="6400" dirty="0" smtClean="0"/>
              <a:t> </a:t>
            </a:r>
            <a:r>
              <a:rPr lang="ru-RU" sz="6400" dirty="0" err="1" smtClean="0"/>
              <a:t>жердің географиялық</a:t>
            </a:r>
            <a:r>
              <a:rPr lang="ru-RU" sz="6400" dirty="0" smtClean="0"/>
              <a:t>, </a:t>
            </a:r>
            <a:r>
              <a:rPr lang="ru-RU" sz="6400" dirty="0" err="1" smtClean="0"/>
              <a:t>климаттық ерекшеліктері</a:t>
            </a:r>
            <a:r>
              <a:rPr lang="ru-RU" sz="6400" dirty="0" smtClean="0"/>
              <a:t> </a:t>
            </a:r>
            <a:r>
              <a:rPr lang="ru-RU" sz="6400" dirty="0" err="1" smtClean="0"/>
              <a:t>мүлдем ескерілмеді</a:t>
            </a:r>
            <a:r>
              <a:rPr lang="ru-RU" sz="6400" dirty="0" smtClean="0"/>
              <a:t>.</a:t>
            </a:r>
          </a:p>
          <a:p>
            <a:endParaRPr lang="ru-RU" sz="1800" dirty="0" smtClean="0"/>
          </a:p>
          <a:p>
            <a:r>
              <a:rPr lang="ru-RU" sz="1800" dirty="0" smtClean="0"/>
              <a:t>66</a:t>
            </a:r>
          </a:p>
          <a:p>
            <a:pPr algn="just"/>
            <a:endParaRPr lang="ru-RU" sz="1700" dirty="0" smtClean="0"/>
          </a:p>
          <a:p>
            <a:pPr marL="0" indent="0" algn="just"/>
            <a:endParaRPr lang="ru-RU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Autofit/>
          </a:bodyPr>
          <a:lstStyle/>
          <a:p>
            <a:r>
              <a:rPr lang="kk-KZ" sz="1600" dirty="0" smtClean="0"/>
              <a:t>9- 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435280" cy="6048672"/>
          </a:xfrm>
        </p:spPr>
        <p:txBody>
          <a:bodyPr>
            <a:noAutofit/>
          </a:bodyPr>
          <a:lstStyle/>
          <a:p>
            <a:pPr marL="0" indent="0" algn="just"/>
            <a:r>
              <a:rPr lang="ru-RU" sz="1600" dirty="0" err="1" smtClean="0"/>
              <a:t>Тың игеру</a:t>
            </a:r>
            <a:r>
              <a:rPr lang="ru-RU" sz="1600" dirty="0" smtClean="0"/>
              <a:t> </a:t>
            </a:r>
            <a:r>
              <a:rPr lang="ru-RU" sz="1600" dirty="0" err="1" smtClean="0"/>
              <a:t>барысында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орын</a:t>
            </a:r>
            <a:r>
              <a:rPr lang="ru-RU" sz="1600" dirty="0" smtClean="0"/>
              <a:t> </a:t>
            </a:r>
            <a:r>
              <a:rPr lang="ru-RU" sz="1600" dirty="0" err="1" smtClean="0"/>
              <a:t>алып</a:t>
            </a:r>
            <a:r>
              <a:rPr lang="ru-RU" sz="1600" dirty="0" smtClean="0"/>
              <a:t> </a:t>
            </a:r>
            <a:r>
              <a:rPr lang="ru-RU" sz="1600" dirty="0" err="1" smtClean="0"/>
              <a:t>отырған кемшіліктердің бірқатары </a:t>
            </a:r>
            <a:r>
              <a:rPr lang="ru-RU" sz="1600" dirty="0" smtClean="0"/>
              <a:t>КОКП ОК 1965 </a:t>
            </a:r>
            <a:r>
              <a:rPr lang="ru-RU" sz="1600" dirty="0" err="1" smtClean="0"/>
              <a:t>жылдың наурыз</a:t>
            </a:r>
            <a:r>
              <a:rPr lang="ru-RU" sz="1600" dirty="0" smtClean="0"/>
              <a:t>, 1966 ж. </a:t>
            </a:r>
            <a:r>
              <a:rPr lang="ru-RU" sz="1600" dirty="0" err="1" smtClean="0"/>
              <a:t>мамыр</a:t>
            </a:r>
            <a:r>
              <a:rPr lang="ru-RU" sz="1600" dirty="0" smtClean="0"/>
              <a:t> </a:t>
            </a:r>
            <a:r>
              <a:rPr lang="ru-RU" sz="1600" dirty="0" err="1" smtClean="0"/>
              <a:t>пленумдарында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ашылып</a:t>
            </a:r>
            <a:r>
              <a:rPr lang="ru-RU" sz="1600" dirty="0" smtClean="0"/>
              <a:t>, </a:t>
            </a:r>
            <a:r>
              <a:rPr lang="ru-RU" sz="1600" dirty="0" err="1" smtClean="0"/>
              <a:t>оларды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жоюдың шаралары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белгіленді</a:t>
            </a:r>
            <a:r>
              <a:rPr lang="ru-RU" sz="1600" dirty="0" smtClean="0"/>
              <a:t>. </a:t>
            </a:r>
            <a:r>
              <a:rPr lang="ru-RU" sz="1600" dirty="0" err="1" smtClean="0"/>
              <a:t>Ауыл</a:t>
            </a:r>
            <a:r>
              <a:rPr lang="ru-RU" sz="1600" dirty="0" smtClean="0"/>
              <a:t> </a:t>
            </a:r>
            <a:r>
              <a:rPr lang="ru-RU" sz="1600" dirty="0" err="1" smtClean="0"/>
              <a:t>шаруашылығының берік</a:t>
            </a:r>
            <a:r>
              <a:rPr lang="ru-RU" sz="1600" dirty="0" smtClean="0"/>
              <a:t> </a:t>
            </a:r>
            <a:r>
              <a:rPr lang="ru-RU" sz="1600" dirty="0" err="1" smtClean="0"/>
              <a:t>негізін</a:t>
            </a:r>
            <a:r>
              <a:rPr lang="ru-RU" sz="1600" dirty="0" smtClean="0"/>
              <a:t> </a:t>
            </a:r>
            <a:r>
              <a:rPr lang="ru-RU" sz="1600" dirty="0" err="1" smtClean="0"/>
              <a:t>жасау</a:t>
            </a:r>
            <a:r>
              <a:rPr lang="ru-RU" sz="1600" dirty="0" smtClean="0"/>
              <a:t>, </a:t>
            </a:r>
            <a:r>
              <a:rPr lang="ru-RU" sz="1600" dirty="0" err="1" smtClean="0"/>
              <a:t>жоспарлауды</a:t>
            </a:r>
            <a:r>
              <a:rPr lang="ru-RU" sz="1600" dirty="0" smtClean="0"/>
              <a:t> </a:t>
            </a:r>
            <a:r>
              <a:rPr lang="ru-RU" sz="1600" dirty="0" err="1" smtClean="0"/>
              <a:t>жақсарту, колхоздар</a:t>
            </a:r>
            <a:r>
              <a:rPr lang="ru-RU" sz="1600" dirty="0" smtClean="0"/>
              <a:t> мен </a:t>
            </a:r>
            <a:r>
              <a:rPr lang="ru-RU" sz="1600" dirty="0" err="1" smtClean="0"/>
              <a:t>совхоздарда</a:t>
            </a:r>
            <a:r>
              <a:rPr lang="ru-RU" sz="1600" dirty="0" smtClean="0"/>
              <a:t> </a:t>
            </a:r>
            <a:r>
              <a:rPr lang="ru-RU" sz="1600" dirty="0" err="1" smtClean="0"/>
              <a:t>шаруашылық есепті</a:t>
            </a:r>
            <a:r>
              <a:rPr lang="ru-RU" sz="1600" dirty="0" smtClean="0"/>
              <a:t> </a:t>
            </a:r>
            <a:r>
              <a:rPr lang="ru-RU" sz="1600" dirty="0" err="1" smtClean="0"/>
              <a:t>енгізу</a:t>
            </a:r>
            <a:r>
              <a:rPr lang="ru-RU" sz="1600" dirty="0" smtClean="0"/>
              <a:t>, </a:t>
            </a:r>
            <a:r>
              <a:rPr lang="ru-RU" sz="1600" dirty="0" err="1" smtClean="0"/>
              <a:t>еңбектің материалдық және моральдік</a:t>
            </a:r>
            <a:r>
              <a:rPr lang="ru-RU" sz="1600" dirty="0" smtClean="0"/>
              <a:t> </a:t>
            </a:r>
            <a:r>
              <a:rPr lang="ru-RU" sz="1600" dirty="0" err="1" smtClean="0"/>
              <a:t>қызығушылығын ұштастыру міндеттері</a:t>
            </a:r>
            <a:r>
              <a:rPr lang="ru-RU" sz="1600" dirty="0" smtClean="0"/>
              <a:t> </a:t>
            </a:r>
            <a:r>
              <a:rPr lang="ru-RU" sz="1600" dirty="0" err="1" smtClean="0"/>
              <a:t>қойылды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Егістіктің зоналық тиімді</a:t>
            </a:r>
            <a:r>
              <a:rPr lang="ru-RU" sz="1600" dirty="0" smtClean="0"/>
              <a:t> </a:t>
            </a:r>
            <a:r>
              <a:rPr lang="ru-RU" sz="1600" dirty="0" err="1" smtClean="0"/>
              <a:t>пайдалану</a:t>
            </a:r>
            <a:r>
              <a:rPr lang="ru-RU" sz="1600" dirty="0" smtClean="0"/>
              <a:t> </a:t>
            </a:r>
            <a:r>
              <a:rPr lang="ru-RU" sz="1600" dirty="0" err="1" smtClean="0"/>
              <a:t>жүйесі, тың өндіруге бейімделген</a:t>
            </a:r>
            <a:r>
              <a:rPr lang="ru-RU" sz="1600" dirty="0" smtClean="0"/>
              <a:t> </a:t>
            </a:r>
            <a:r>
              <a:rPr lang="ru-RU" sz="1600" dirty="0" err="1" smtClean="0"/>
              <a:t>техникалар</a:t>
            </a:r>
            <a:r>
              <a:rPr lang="ru-RU" sz="1600" dirty="0" smtClean="0"/>
              <a:t> </a:t>
            </a:r>
            <a:r>
              <a:rPr lang="ru-RU" sz="1600" dirty="0" err="1" smtClean="0"/>
              <a:t>ендіріле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бастады</a:t>
            </a:r>
            <a:r>
              <a:rPr lang="ru-RU" sz="1600" dirty="0" smtClean="0"/>
              <a:t>. 1966-1970 </a:t>
            </a:r>
            <a:r>
              <a:rPr lang="ru-RU" sz="1600" dirty="0" err="1" smtClean="0"/>
              <a:t>жылдары</a:t>
            </a:r>
            <a:r>
              <a:rPr lang="ru-RU" sz="1600" dirty="0" smtClean="0"/>
              <a:t> республика </a:t>
            </a:r>
            <a:r>
              <a:rPr lang="ru-RU" sz="1600" dirty="0" err="1" smtClean="0"/>
              <a:t>ауыл</a:t>
            </a:r>
            <a:r>
              <a:rPr lang="ru-RU" sz="1600" dirty="0" smtClean="0"/>
              <a:t> </a:t>
            </a:r>
            <a:r>
              <a:rPr lang="ru-RU" sz="1600" dirty="0" err="1" smtClean="0"/>
              <a:t>шаруашылығын дамытуға </a:t>
            </a:r>
            <a:r>
              <a:rPr lang="ru-RU" sz="1600" dirty="0" smtClean="0"/>
              <a:t>5,5 млрд. сом </a:t>
            </a:r>
            <a:r>
              <a:rPr lang="ru-RU" sz="1600" dirty="0" err="1" smtClean="0"/>
              <a:t>қаржы бөлінді</a:t>
            </a:r>
            <a:r>
              <a:rPr lang="ru-RU" sz="1600" dirty="0" smtClean="0"/>
              <a:t>. </a:t>
            </a:r>
            <a:r>
              <a:rPr lang="ru-RU" sz="1600" dirty="0" err="1" smtClean="0"/>
              <a:t>Осының арқасында </a:t>
            </a:r>
            <a:r>
              <a:rPr lang="ru-RU" sz="1600" dirty="0" smtClean="0"/>
              <a:t>8-ші </a:t>
            </a:r>
            <a:r>
              <a:rPr lang="ru-RU" sz="1600" dirty="0" err="1" smtClean="0"/>
              <a:t>бесжылдықта ауыл</a:t>
            </a:r>
            <a:r>
              <a:rPr lang="ru-RU" sz="1600" dirty="0" smtClean="0"/>
              <a:t> </a:t>
            </a:r>
            <a:r>
              <a:rPr lang="ru-RU" sz="1600" dirty="0" err="1" smtClean="0"/>
              <a:t>шаруашылық өнімі </a:t>
            </a:r>
            <a:r>
              <a:rPr lang="ru-RU" sz="1600" dirty="0" smtClean="0"/>
              <a:t>54% </a:t>
            </a:r>
            <a:r>
              <a:rPr lang="ru-RU" sz="1600" dirty="0" err="1" smtClean="0"/>
              <a:t>өсіп</a:t>
            </a:r>
            <a:r>
              <a:rPr lang="ru-RU" sz="1600" dirty="0" smtClean="0"/>
              <a:t>, </a:t>
            </a:r>
            <a:r>
              <a:rPr lang="ru-RU" sz="1600" dirty="0" err="1" smtClean="0"/>
              <a:t>Қазақстан Кеңестер Одағының өзіндік ерекше</a:t>
            </a:r>
            <a:r>
              <a:rPr lang="ru-RU" sz="1600" dirty="0" smtClean="0"/>
              <a:t> </a:t>
            </a:r>
            <a:r>
              <a:rPr lang="ru-RU" sz="1600" dirty="0" err="1" smtClean="0"/>
              <a:t>ауыл</a:t>
            </a:r>
            <a:r>
              <a:rPr lang="ru-RU" sz="1600" dirty="0" smtClean="0"/>
              <a:t> </a:t>
            </a:r>
            <a:r>
              <a:rPr lang="ru-RU" sz="1600" dirty="0" err="1" smtClean="0"/>
              <a:t>шаруашылық ауданына</a:t>
            </a:r>
            <a:r>
              <a:rPr lang="ru-RU" sz="1600" dirty="0" smtClean="0"/>
              <a:t> </a:t>
            </a:r>
            <a:r>
              <a:rPr lang="ru-RU" sz="1600" dirty="0" err="1" smtClean="0"/>
              <a:t>айналды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Оның үлесіне Одақтағы ауыл</a:t>
            </a:r>
            <a:r>
              <a:rPr lang="ru-RU" sz="1600" dirty="0" smtClean="0"/>
              <a:t> </a:t>
            </a:r>
            <a:r>
              <a:rPr lang="ru-RU" sz="1600" dirty="0" err="1" smtClean="0"/>
              <a:t>шаруашылығы өнімінің </a:t>
            </a:r>
            <a:r>
              <a:rPr lang="ru-RU" sz="1600" dirty="0" smtClean="0"/>
              <a:t>11% </a:t>
            </a:r>
            <a:r>
              <a:rPr lang="ru-RU" sz="1600" dirty="0" err="1" smtClean="0"/>
              <a:t>тиді</a:t>
            </a:r>
            <a:r>
              <a:rPr lang="ru-RU" sz="1600" dirty="0" smtClean="0"/>
              <a:t>. </a:t>
            </a:r>
            <a:r>
              <a:rPr lang="ru-RU" sz="1600" dirty="0" err="1" smtClean="0"/>
              <a:t>Мемлекеттік</a:t>
            </a:r>
            <a:r>
              <a:rPr lang="ru-RU" sz="1600" dirty="0" smtClean="0"/>
              <a:t> </a:t>
            </a:r>
            <a:r>
              <a:rPr lang="ru-RU" sz="1600" dirty="0" err="1" smtClean="0"/>
              <a:t>қорға республикадан</a:t>
            </a:r>
            <a:r>
              <a:rPr lang="ru-RU" sz="1600" dirty="0" smtClean="0"/>
              <a:t> </a:t>
            </a:r>
            <a:r>
              <a:rPr lang="ru-RU" sz="1600" dirty="0" err="1" smtClean="0"/>
              <a:t>әрбір </a:t>
            </a:r>
            <a:r>
              <a:rPr lang="ru-RU" sz="1600" dirty="0" smtClean="0"/>
              <a:t>4-ші тонна </a:t>
            </a:r>
            <a:r>
              <a:rPr lang="ru-RU" sz="1600" dirty="0" err="1" smtClean="0"/>
              <a:t>жүн</a:t>
            </a:r>
            <a:r>
              <a:rPr lang="ru-RU" sz="1600" dirty="0" smtClean="0"/>
              <a:t>, 12-ші тонна </a:t>
            </a:r>
            <a:r>
              <a:rPr lang="ru-RU" sz="1600" dirty="0" err="1" smtClean="0"/>
              <a:t>ет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 </a:t>
            </a:r>
            <a:r>
              <a:rPr lang="ru-RU" sz="1600" dirty="0" smtClean="0"/>
              <a:t>5-ші тонна </a:t>
            </a:r>
            <a:r>
              <a:rPr lang="ru-RU" sz="1600" dirty="0" err="1" smtClean="0"/>
              <a:t>астық түсті</a:t>
            </a:r>
            <a:r>
              <a:rPr lang="ru-RU" sz="1600" dirty="0" smtClean="0"/>
              <a:t>. </a:t>
            </a:r>
            <a:r>
              <a:rPr lang="ru-RU" sz="1600" dirty="0" err="1" smtClean="0"/>
              <a:t>Енді</a:t>
            </a:r>
            <a:r>
              <a:rPr lang="ru-RU" sz="1600" dirty="0" smtClean="0"/>
              <a:t>, </a:t>
            </a:r>
            <a:r>
              <a:rPr lang="ru-RU" sz="1600" dirty="0" err="1" smtClean="0"/>
              <a:t>қаралып отырған кезеңдегі өнеркәсіптегі жағдайға келер</a:t>
            </a:r>
            <a:r>
              <a:rPr lang="ru-RU" sz="1600" dirty="0" smtClean="0"/>
              <a:t> </a:t>
            </a:r>
            <a:r>
              <a:rPr lang="ru-RU" sz="1600" dirty="0" err="1" smtClean="0"/>
              <a:t>болсақ, соғыстан кейінгі</a:t>
            </a:r>
            <a:r>
              <a:rPr lang="ru-RU" sz="1600" dirty="0" smtClean="0"/>
              <a:t> </a:t>
            </a:r>
            <a:r>
              <a:rPr lang="ru-RU" sz="1600" dirty="0" err="1" smtClean="0"/>
              <a:t>жылдары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 экономикасының жағдайы ауыр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Осыған қарамастан Қазақстан шикізат</a:t>
            </a:r>
            <a:r>
              <a:rPr lang="ru-RU" sz="1600" dirty="0" smtClean="0"/>
              <a:t> </a:t>
            </a:r>
            <a:r>
              <a:rPr lang="ru-RU" sz="1600" dirty="0" err="1" smtClean="0"/>
              <a:t>көзі ретінде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қаралып, соғыстан зардап</a:t>
            </a:r>
            <a:r>
              <a:rPr lang="ru-RU" sz="1600" dirty="0" smtClean="0"/>
              <a:t> </a:t>
            </a:r>
            <a:r>
              <a:rPr lang="ru-RU" sz="1600" dirty="0" err="1" smtClean="0"/>
              <a:t>шеккен</a:t>
            </a:r>
            <a:r>
              <a:rPr lang="ru-RU" sz="1600" dirty="0" smtClean="0"/>
              <a:t> </a:t>
            </a:r>
            <a:r>
              <a:rPr lang="ru-RU" sz="1600" dirty="0" err="1" smtClean="0"/>
              <a:t>аудандарды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қалпына келтіру</a:t>
            </a:r>
            <a:r>
              <a:rPr lang="ru-RU" sz="1600" dirty="0" smtClean="0"/>
              <a:t> </a:t>
            </a:r>
            <a:r>
              <a:rPr lang="ru-RU" sz="1600" dirty="0" err="1" smtClean="0"/>
              <a:t>базаларының біріне</a:t>
            </a:r>
            <a:r>
              <a:rPr lang="ru-RU" sz="1600" dirty="0" smtClean="0"/>
              <a:t> </a:t>
            </a:r>
            <a:r>
              <a:rPr lang="ru-RU" sz="1600" dirty="0" err="1" smtClean="0"/>
              <a:t>айналды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Бесжылдықта </a:t>
            </a:r>
            <a:r>
              <a:rPr lang="ru-RU" sz="1600" dirty="0" smtClean="0"/>
              <a:t>республика </a:t>
            </a:r>
            <a:r>
              <a:rPr lang="ru-RU" sz="1600" dirty="0" err="1" smtClean="0"/>
              <a:t>халық шаруашылығын дамытуға </a:t>
            </a:r>
            <a:r>
              <a:rPr lang="ru-RU" sz="1600" dirty="0" smtClean="0"/>
              <a:t>8,8 млрд. сом </a:t>
            </a:r>
            <a:r>
              <a:rPr lang="ru-RU" sz="1600" dirty="0" err="1" smtClean="0"/>
              <a:t>қаржы бөлініп</a:t>
            </a:r>
            <a:r>
              <a:rPr lang="ru-RU" sz="1600" dirty="0" smtClean="0"/>
              <a:t>, </a:t>
            </a:r>
            <a:r>
              <a:rPr lang="ru-RU" sz="1600" dirty="0" err="1" smtClean="0"/>
              <a:t>өнеркәсіп өнімін соғысқа дейінгі</a:t>
            </a:r>
            <a:r>
              <a:rPr lang="ru-RU" sz="1600" dirty="0" smtClean="0"/>
              <a:t> 1940 </a:t>
            </a:r>
            <a:r>
              <a:rPr lang="ru-RU" sz="1600" dirty="0" err="1" smtClean="0"/>
              <a:t>жылғы көрсеткіштен </a:t>
            </a:r>
            <a:r>
              <a:rPr lang="ru-RU" sz="1600" dirty="0" smtClean="0"/>
              <a:t>2,2 </a:t>
            </a:r>
            <a:r>
              <a:rPr lang="ru-RU" sz="1600" dirty="0" err="1" smtClean="0"/>
              <a:t>есе</a:t>
            </a:r>
            <a:r>
              <a:rPr lang="ru-RU" sz="1600" dirty="0" smtClean="0"/>
              <a:t> </a:t>
            </a:r>
            <a:r>
              <a:rPr lang="ru-RU" sz="1600" dirty="0" err="1" smtClean="0"/>
              <a:t>асыру</a:t>
            </a:r>
            <a:r>
              <a:rPr lang="ru-RU" sz="1600" dirty="0" smtClean="0"/>
              <a:t> </a:t>
            </a:r>
            <a:r>
              <a:rPr lang="ru-RU" sz="1600" dirty="0" err="1" smtClean="0"/>
              <a:t>жоспарланды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 </a:t>
            </a:r>
            <a:r>
              <a:rPr lang="ru-RU" sz="1600" dirty="0" smtClean="0"/>
              <a:t>металлургия </a:t>
            </a:r>
            <a:r>
              <a:rPr lang="ru-RU" sz="1600" dirty="0" err="1" smtClean="0"/>
              <a:t>заводының құрылысын аяқтау</a:t>
            </a:r>
            <a:r>
              <a:rPr lang="ru-RU" sz="1600" dirty="0" smtClean="0"/>
              <a:t>, </a:t>
            </a:r>
            <a:r>
              <a:rPr lang="ru-RU" sz="1600" dirty="0" err="1" smtClean="0"/>
              <a:t>Қарағанды металлургия</a:t>
            </a:r>
            <a:r>
              <a:rPr lang="ru-RU" sz="1600" dirty="0" smtClean="0"/>
              <a:t> </a:t>
            </a:r>
            <a:r>
              <a:rPr lang="ru-RU" sz="1600" dirty="0" err="1" smtClean="0"/>
              <a:t>құрылысын бастау</a:t>
            </a:r>
            <a:r>
              <a:rPr lang="ru-RU" sz="1600" dirty="0" smtClean="0"/>
              <a:t> </a:t>
            </a:r>
            <a:r>
              <a:rPr lang="ru-RU" sz="1600" dirty="0" err="1" smtClean="0"/>
              <a:t>көзделді</a:t>
            </a:r>
            <a:r>
              <a:rPr lang="ru-RU" sz="1600" dirty="0" smtClean="0"/>
              <a:t>. </a:t>
            </a:r>
            <a:r>
              <a:rPr lang="ru-RU" sz="1600" dirty="0" err="1" smtClean="0"/>
              <a:t>Бесжылдықты мерзімінен</a:t>
            </a:r>
            <a:r>
              <a:rPr lang="ru-RU" sz="1600" dirty="0" smtClean="0"/>
              <a:t> </a:t>
            </a:r>
            <a:r>
              <a:rPr lang="ru-RU" sz="1600" dirty="0" err="1" smtClean="0"/>
              <a:t>бұрын орындау</a:t>
            </a:r>
            <a:r>
              <a:rPr lang="ru-RU" sz="1600" dirty="0" smtClean="0"/>
              <a:t> </a:t>
            </a:r>
            <a:r>
              <a:rPr lang="ru-RU" sz="1600" dirty="0" err="1" smtClean="0"/>
              <a:t>жолында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социалистік</a:t>
            </a:r>
            <a:r>
              <a:rPr lang="ru-RU" sz="1600" dirty="0" smtClean="0"/>
              <a:t> </a:t>
            </a:r>
            <a:r>
              <a:rPr lang="ru-RU" sz="1600" dirty="0" err="1" smtClean="0"/>
              <a:t>жарыс</a:t>
            </a:r>
            <a:r>
              <a:rPr lang="ru-RU" sz="1600" dirty="0" smtClean="0"/>
              <a:t> </a:t>
            </a:r>
            <a:r>
              <a:rPr lang="ru-RU" sz="1600" dirty="0" err="1" smtClean="0"/>
              <a:t>кеңінен қанат жайып</a:t>
            </a:r>
            <a:r>
              <a:rPr lang="ru-RU" sz="1600" dirty="0" smtClean="0"/>
              <a:t>, </a:t>
            </a:r>
            <a:r>
              <a:rPr lang="ru-RU" sz="1600" dirty="0" err="1" smtClean="0"/>
              <a:t>әсіресе, қара </a:t>
            </a:r>
            <a:r>
              <a:rPr lang="ru-RU" sz="1600" dirty="0" smtClean="0"/>
              <a:t>металлургия </a:t>
            </a:r>
            <a:r>
              <a:rPr lang="ru-RU" sz="1600" dirty="0" err="1" smtClean="0"/>
              <a:t>саласы</a:t>
            </a:r>
            <a:r>
              <a:rPr lang="ru-RU" sz="1600" dirty="0" smtClean="0"/>
              <a:t> </a:t>
            </a:r>
            <a:r>
              <a:rPr lang="ru-RU" sz="1600" dirty="0" err="1" smtClean="0"/>
              <a:t>үлкен табыстарға жетті</a:t>
            </a:r>
            <a:r>
              <a:rPr lang="ru-RU" sz="1600" dirty="0" smtClean="0"/>
              <a:t>. </a:t>
            </a:r>
            <a:r>
              <a:rPr lang="ru-RU" sz="1600" dirty="0" err="1" smtClean="0"/>
              <a:t>Теміртаудағы қазақ металлургиялық заводында</a:t>
            </a:r>
            <a:r>
              <a:rPr lang="ru-RU" sz="1600" dirty="0" smtClean="0"/>
              <a:t> 2 мартен </a:t>
            </a:r>
            <a:r>
              <a:rPr lang="ru-RU" sz="1600" dirty="0" err="1" smtClean="0"/>
              <a:t>пеші</a:t>
            </a:r>
            <a:r>
              <a:rPr lang="ru-RU" sz="1600" dirty="0" smtClean="0"/>
              <a:t>, 3 прокат </a:t>
            </a:r>
            <a:r>
              <a:rPr lang="ru-RU" sz="1600" dirty="0" err="1" smtClean="0"/>
              <a:t>жүйесі</a:t>
            </a:r>
            <a:r>
              <a:rPr lang="ru-RU" sz="1600" dirty="0" smtClean="0"/>
              <a:t>, </a:t>
            </a:r>
            <a:r>
              <a:rPr lang="ru-RU" sz="1600" dirty="0" err="1" smtClean="0"/>
              <a:t>Ақтөбе </a:t>
            </a:r>
            <a:r>
              <a:rPr lang="ru-RU" sz="1600" dirty="0" smtClean="0"/>
              <a:t>ферросплав </a:t>
            </a:r>
            <a:r>
              <a:rPr lang="ru-RU" sz="1600" dirty="0" err="1" smtClean="0"/>
              <a:t>заводында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өндірістің </a:t>
            </a:r>
            <a:r>
              <a:rPr lang="ru-RU" sz="1600" dirty="0" smtClean="0"/>
              <a:t>3-ші </a:t>
            </a:r>
            <a:r>
              <a:rPr lang="ru-RU" sz="1600" dirty="0" err="1" smtClean="0"/>
              <a:t>кезегі</a:t>
            </a:r>
            <a:r>
              <a:rPr lang="ru-RU" sz="1600" dirty="0" smtClean="0"/>
              <a:t> </a:t>
            </a:r>
            <a:r>
              <a:rPr lang="ru-RU" sz="1600" dirty="0" err="1" smtClean="0"/>
              <a:t>іске</a:t>
            </a:r>
            <a:r>
              <a:rPr lang="ru-RU" sz="1600" dirty="0" smtClean="0"/>
              <a:t> </a:t>
            </a:r>
            <a:r>
              <a:rPr lang="ru-RU" sz="1600" dirty="0" err="1" smtClean="0"/>
              <a:t>қосылды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Түсті </a:t>
            </a:r>
            <a:r>
              <a:rPr lang="ru-RU" sz="1600" dirty="0" smtClean="0"/>
              <a:t>металлургия </a:t>
            </a:r>
            <a:r>
              <a:rPr lang="ru-RU" sz="1600" dirty="0" err="1" smtClean="0"/>
              <a:t>саласында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Өскемен қорғасын-мырыш </a:t>
            </a:r>
            <a:r>
              <a:rPr lang="ru-RU" sz="1600" dirty="0" smtClean="0"/>
              <a:t>комбинаты </a:t>
            </a:r>
            <a:r>
              <a:rPr lang="ru-RU" sz="1600" dirty="0" err="1" smtClean="0"/>
              <a:t>салынып</a:t>
            </a:r>
            <a:r>
              <a:rPr lang="ru-RU" sz="1600" dirty="0" smtClean="0"/>
              <a:t>, </a:t>
            </a:r>
            <a:r>
              <a:rPr lang="ru-RU" sz="1600" dirty="0" err="1" smtClean="0"/>
              <a:t>ол</a:t>
            </a:r>
            <a:r>
              <a:rPr lang="ru-RU" sz="1600" dirty="0" smtClean="0"/>
              <a:t> </a:t>
            </a:r>
            <a:r>
              <a:rPr lang="ru-RU" sz="1600" dirty="0" err="1" smtClean="0"/>
              <a:t>алғашқы мырышты</a:t>
            </a:r>
            <a:r>
              <a:rPr lang="ru-RU" sz="1600" dirty="0" smtClean="0"/>
              <a:t> </a:t>
            </a:r>
            <a:r>
              <a:rPr lang="ru-RU" sz="1600" dirty="0" err="1" smtClean="0"/>
              <a:t>бере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Алты</a:t>
            </a:r>
            <a:r>
              <a:rPr lang="ru-RU" sz="1600" dirty="0" smtClean="0"/>
              <a:t> </a:t>
            </a:r>
            <a:r>
              <a:rPr lang="ru-RU" sz="1600" dirty="0" err="1" smtClean="0"/>
              <a:t>жаңа көмір шахтасы</a:t>
            </a:r>
            <a:r>
              <a:rPr lang="ru-RU" sz="1600" dirty="0" smtClean="0"/>
              <a:t>, </a:t>
            </a:r>
            <a:r>
              <a:rPr lang="ru-RU" sz="1600" dirty="0" err="1" smtClean="0"/>
              <a:t>Қаратон және Мұнайлы кәсіпшіліктері қатарға қосылып, мұнай өндіру соғысқа дейінгі</a:t>
            </a:r>
            <a:r>
              <a:rPr lang="ru-RU" sz="1600" dirty="0" smtClean="0"/>
              <a:t> </a:t>
            </a:r>
            <a:r>
              <a:rPr lang="ru-RU" sz="1600" dirty="0" err="1" smtClean="0"/>
              <a:t>деңгеймен салыстырғанда </a:t>
            </a:r>
            <a:r>
              <a:rPr lang="ru-RU" sz="1600" dirty="0" smtClean="0"/>
              <a:t>52% </a:t>
            </a:r>
            <a:r>
              <a:rPr lang="ru-RU" sz="1600" dirty="0" err="1" smtClean="0"/>
              <a:t>артты</a:t>
            </a:r>
            <a:r>
              <a:rPr lang="ru-RU" sz="1600" dirty="0" smtClean="0"/>
              <a:t>. Электр </a:t>
            </a:r>
            <a:r>
              <a:rPr lang="ru-RU" sz="1600" dirty="0" err="1" smtClean="0"/>
              <a:t>қуатын өндіру </a:t>
            </a:r>
            <a:r>
              <a:rPr lang="ru-RU" sz="1600" dirty="0" smtClean="0"/>
              <a:t>1945 </a:t>
            </a:r>
            <a:r>
              <a:rPr lang="ru-RU" sz="1600" dirty="0" err="1" smtClean="0"/>
              <a:t>жылмен</a:t>
            </a:r>
            <a:r>
              <a:rPr lang="ru-RU" sz="1600" dirty="0" smtClean="0"/>
              <a:t> </a:t>
            </a:r>
            <a:r>
              <a:rPr lang="ru-RU" sz="1600" dirty="0" err="1" smtClean="0"/>
              <a:t>салыстырғанда </a:t>
            </a:r>
            <a:r>
              <a:rPr lang="ru-RU" sz="1600" dirty="0" smtClean="0"/>
              <a:t>2,3 </a:t>
            </a:r>
            <a:r>
              <a:rPr lang="ru-RU" sz="1600" dirty="0" err="1" smtClean="0"/>
              <a:t>есе</a:t>
            </a:r>
            <a:r>
              <a:rPr lang="ru-RU" sz="1600" dirty="0" smtClean="0"/>
              <a:t> </a:t>
            </a:r>
            <a:r>
              <a:rPr lang="ru-RU" sz="1600" dirty="0" err="1" smtClean="0"/>
              <a:t>өсті</a:t>
            </a:r>
            <a:r>
              <a:rPr lang="ru-RU" sz="1600" dirty="0" smtClean="0"/>
              <a:t>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3140</Words>
  <Application>Microsoft Office PowerPoint</Application>
  <PresentationFormat>Экран (4:3)</PresentationFormat>
  <Paragraphs>48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6- лекция.Соғыстан кейінгі жылдардағы Қазақстан (1946 – 1970 жж </vt:lpstr>
      <vt:lpstr>2 -бет</vt:lpstr>
      <vt:lpstr>3 бет</vt:lpstr>
      <vt:lpstr>4 бет</vt:lpstr>
      <vt:lpstr>5 лекция</vt:lpstr>
      <vt:lpstr>6 бет  2. Халық шаруашылығын дамытудағы сәтсіз реформалар </vt:lpstr>
      <vt:lpstr>7 бет</vt:lpstr>
      <vt:lpstr>8 бет</vt:lpstr>
      <vt:lpstr>9- бет</vt:lpstr>
      <vt:lpstr>10 -бет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6- лекция.Соғыстан кейінгі жылдардағы Қазақстан (1946 – 1970 жж </dc:title>
  <dc:creator>Алихан</dc:creator>
  <cp:lastModifiedBy>Апа</cp:lastModifiedBy>
  <cp:revision>13</cp:revision>
  <dcterms:created xsi:type="dcterms:W3CDTF">2019-09-30T17:52:53Z</dcterms:created>
  <dcterms:modified xsi:type="dcterms:W3CDTF">2020-09-29T06:47:46Z</dcterms:modified>
</cp:coreProperties>
</file>