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9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6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2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5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4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1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8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C02A6-CF15-483E-9DBD-4B7543ABFA93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5EC7-A222-4116-930F-A014DA673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1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Enlightenment (New age) and Liberalism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4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J.-J. Rousseau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/>
              <a:t>first man who, having enclosed a piece of ground, to whom it occurred to say </a:t>
            </a:r>
            <a:r>
              <a:rPr lang="en-US" i="1" dirty="0"/>
              <a:t>this is mine</a:t>
            </a:r>
            <a:r>
              <a:rPr lang="en-US" i="1" dirty="0" smtClean="0"/>
              <a:t>, </a:t>
            </a:r>
            <a:r>
              <a:rPr lang="en-US" dirty="0" smtClean="0"/>
              <a:t>and </a:t>
            </a:r>
            <a:r>
              <a:rPr lang="en-US" dirty="0"/>
              <a:t>found people sufficiently simple to believe him, was the true founder of civil society</a:t>
            </a:r>
            <a:r>
              <a:rPr lang="en-US" dirty="0" smtClean="0"/>
              <a:t>.”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Class struggle is explained:</a:t>
            </a:r>
          </a:p>
          <a:p>
            <a:pPr marL="0" indent="0">
              <a:buNone/>
            </a:pPr>
            <a:r>
              <a:rPr lang="en-US" dirty="0" smtClean="0"/>
              <a:t>- struggle of the interests  wealthiest to stablish their power and social agreement that supports their property power;</a:t>
            </a:r>
          </a:p>
          <a:p>
            <a:pPr>
              <a:buFontTx/>
              <a:buChar char="-"/>
            </a:pPr>
            <a:r>
              <a:rPr lang="en-US" dirty="0" smtClean="0"/>
              <a:t>From elective to inherited and absolute power of the top;</a:t>
            </a:r>
          </a:p>
          <a:p>
            <a:pPr marL="0" indent="0">
              <a:buNone/>
            </a:pPr>
            <a:r>
              <a:rPr lang="en-US" dirty="0" smtClean="0"/>
              <a:t>**Equality: modesty and no abuse from the nobles (limitation on properties and powers), and for the poor - limitations on greediness.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7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J.-J. Rousseau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ruler – is an executive, while statesmen – could be elected and appointed;</a:t>
            </a:r>
          </a:p>
          <a:p>
            <a:r>
              <a:rPr lang="en-US" dirty="0" smtClean="0"/>
              <a:t>Ideal system: elected form of aristocracy/republic;</a:t>
            </a:r>
          </a:p>
          <a:p>
            <a:r>
              <a:rPr lang="en-US" dirty="0" smtClean="0"/>
              <a:t>Influence on French Bourgeoisie Revolution;</a:t>
            </a:r>
          </a:p>
          <a:p>
            <a:r>
              <a:rPr lang="en-US" dirty="0" smtClean="0"/>
              <a:t> Influence on socialism ideology;</a:t>
            </a:r>
          </a:p>
          <a:p>
            <a:r>
              <a:rPr lang="en-US" dirty="0" smtClean="0"/>
              <a:t>Russia:</a:t>
            </a:r>
          </a:p>
          <a:p>
            <a:pPr marL="0" indent="0">
              <a:buNone/>
            </a:pPr>
            <a:r>
              <a:rPr lang="en-US" dirty="0" smtClean="0"/>
              <a:t>- “Enlightened Absolutism”;</a:t>
            </a:r>
          </a:p>
          <a:p>
            <a:pPr marL="0" indent="0">
              <a:buNone/>
            </a:pPr>
            <a:r>
              <a:rPr lang="en-US" dirty="0" smtClean="0"/>
              <a:t>- A. </a:t>
            </a:r>
            <a:r>
              <a:rPr lang="en-US" dirty="0" err="1" smtClean="0"/>
              <a:t>Radishchev</a:t>
            </a:r>
            <a:r>
              <a:rPr lang="en-US" dirty="0" smtClean="0"/>
              <a:t>: against feudalism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53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Enlightenment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 c.: significant socio-political changes;</a:t>
            </a:r>
          </a:p>
          <a:p>
            <a:r>
              <a:rPr lang="en-US" dirty="0" smtClean="0"/>
              <a:t>Early capitalism with bourgeois, who denied aristocracy privileges, church/state power and aimed towards freedoms for entrepreneurship;</a:t>
            </a:r>
          </a:p>
          <a:p>
            <a:r>
              <a:rPr lang="en-US" dirty="0" smtClean="0"/>
              <a:t> Liberalism: ideas claiming liberties and natural rights (life, property and free will);</a:t>
            </a:r>
          </a:p>
          <a:p>
            <a:r>
              <a:rPr lang="en-US" dirty="0" smtClean="0"/>
              <a:t>Social contract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86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T, Hobbes and J. Locke</a:t>
            </a:r>
            <a:endParaRPr lang="en-US" dirty="0"/>
          </a:p>
        </p:txBody>
      </p:sp>
      <p:pic>
        <p:nvPicPr>
          <p:cNvPr id="2052" name="Picture 4" descr="John Lock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68" y="1808208"/>
            <a:ext cx="376331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thomas hobb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35" y="1808208"/>
            <a:ext cx="34861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70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Th. Hobbes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</a:t>
            </a:r>
            <a:r>
              <a:rPr lang="en-US" dirty="0"/>
              <a:t>.</a:t>
            </a:r>
            <a:r>
              <a:rPr lang="en-US" dirty="0" smtClean="0"/>
              <a:t> Hobbes: theory of “social contract” (became a mainstream for 2 centuries in political theory);</a:t>
            </a:r>
          </a:p>
          <a:p>
            <a:r>
              <a:rPr lang="en-US" dirty="0" smtClean="0"/>
              <a:t>“Leviathan”: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smtClean="0"/>
              <a:t>Human </a:t>
            </a:r>
            <a:r>
              <a:rPr lang="en-US" dirty="0" smtClean="0"/>
              <a:t>nature: egoism and aggression are provoking war against everyone and everything;</a:t>
            </a:r>
          </a:p>
          <a:p>
            <a:pPr>
              <a:buFontTx/>
              <a:buChar char="-"/>
            </a:pPr>
            <a:r>
              <a:rPr lang="en-US" dirty="0" smtClean="0"/>
              <a:t>It is harmonized by social contract as intention to secure mankind;</a:t>
            </a:r>
          </a:p>
          <a:p>
            <a:pPr>
              <a:buFontTx/>
              <a:buChar char="-"/>
            </a:pPr>
            <a:r>
              <a:rPr lang="en-US" dirty="0" smtClean="0"/>
              <a:t>War against all drives fear of losing lives and property, thus giving up some of the freedoms to a sovereign (monarch), we expect to be protected. Sovereign=laws=a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55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Th. Hobbes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005" y="2243637"/>
            <a:ext cx="10515600" cy="4351338"/>
          </a:xfrm>
        </p:spPr>
        <p:txBody>
          <a:bodyPr/>
          <a:lstStyle/>
          <a:p>
            <a:r>
              <a:rPr lang="en-US" dirty="0" smtClean="0"/>
              <a:t>Best system – monarchy;</a:t>
            </a:r>
          </a:p>
          <a:p>
            <a:r>
              <a:rPr lang="en-US" dirty="0" smtClean="0"/>
              <a:t>Church power is subordinate to political (Bible);</a:t>
            </a:r>
          </a:p>
          <a:p>
            <a:r>
              <a:rPr lang="en-US" dirty="0" smtClean="0"/>
              <a:t>Sovereign monitors social values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104" name="Picture 8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317" y="3847647"/>
            <a:ext cx="24193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49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 Locke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division (mechanism of state laws applied against the state abuse); Legislature (Parliament) – Executive (Monarch, Courts and Army) – Federative (Monarch and Ministers);</a:t>
            </a:r>
          </a:p>
          <a:p>
            <a:r>
              <a:rPr lang="en-US" dirty="0" smtClean="0"/>
              <a:t>A state is created for a man (individual with natural rights);</a:t>
            </a:r>
          </a:p>
          <a:p>
            <a:r>
              <a:rPr lang="en-US" dirty="0" smtClean="0"/>
              <a:t>People’s sovereignty: if a state abuses its rights, people are free for the duty to obey;</a:t>
            </a:r>
          </a:p>
          <a:p>
            <a:r>
              <a:rPr lang="en-US" dirty="0" smtClean="0"/>
              <a:t>Social contract:  criticism of absolute power; thus, the power of the state is based on social agreement, Sovereign power is supports people (Western democracy theory)</a:t>
            </a:r>
          </a:p>
        </p:txBody>
      </p:sp>
    </p:spTree>
    <p:extLst>
      <p:ext uri="{BB962C8B-B14F-4D97-AF65-F5344CB8AC3E}">
        <p14:creationId xmlns:p14="http://schemas.microsoft.com/office/powerpoint/2010/main" val="402965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L. Montesquieu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the Spirit of Laws</a:t>
            </a:r>
            <a:r>
              <a:rPr lang="en-US" dirty="0" smtClean="0"/>
              <a:t>;</a:t>
            </a:r>
          </a:p>
          <a:p>
            <a:r>
              <a:rPr lang="en-US" dirty="0"/>
              <a:t>Status “</a:t>
            </a:r>
            <a:r>
              <a:rPr lang="en-US" dirty="0" err="1"/>
              <a:t>civilis</a:t>
            </a:r>
            <a:r>
              <a:rPr lang="en-US" dirty="0"/>
              <a:t>” and status “</a:t>
            </a:r>
            <a:r>
              <a:rPr lang="en-US" dirty="0" err="1"/>
              <a:t>naturalis</a:t>
            </a:r>
            <a:r>
              <a:rPr lang="en-US" smtClean="0"/>
              <a:t>”;</a:t>
            </a:r>
            <a:endParaRPr lang="en-US" dirty="0" smtClean="0"/>
          </a:p>
          <a:p>
            <a:r>
              <a:rPr lang="en-US" dirty="0" smtClean="0"/>
              <a:t>Political power is always abusive (human nature);</a:t>
            </a:r>
          </a:p>
          <a:p>
            <a:r>
              <a:rPr lang="en-US" dirty="0" smtClean="0"/>
              <a:t>Legislative, Executive and Judicial (checks and balances);</a:t>
            </a:r>
          </a:p>
          <a:p>
            <a:r>
              <a:rPr lang="en-US" dirty="0" smtClean="0"/>
              <a:t>Stability of laws depend on peoples nature </a:t>
            </a:r>
          </a:p>
          <a:p>
            <a:r>
              <a:rPr lang="en-US" dirty="0" smtClean="0"/>
              <a:t>**People’s nature depend on landscape, climate, soil;</a:t>
            </a:r>
          </a:p>
          <a:p>
            <a:r>
              <a:rPr lang="en-US" dirty="0" smtClean="0"/>
              <a:t>Landscape – size of the state (small – republic, medium – monarchy, large – despotism);</a:t>
            </a:r>
          </a:p>
          <a:p>
            <a:r>
              <a:rPr lang="en-US" dirty="0" smtClean="0"/>
              <a:t>Geographic factor: </a:t>
            </a:r>
            <a:r>
              <a:rPr lang="en-US" dirty="0" smtClean="0"/>
              <a:t>geopolitics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07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J.-J. Rousseau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Social concept in politics:</a:t>
            </a:r>
          </a:p>
          <a:p>
            <a:pPr marL="0" indent="0">
              <a:buNone/>
            </a:pPr>
            <a:r>
              <a:rPr lang="en-US" dirty="0" smtClean="0"/>
              <a:t> - social groups and the role of a state;</a:t>
            </a:r>
          </a:p>
          <a:p>
            <a:pPr>
              <a:buFontTx/>
              <a:buChar char="-"/>
            </a:pPr>
            <a:r>
              <a:rPr lang="en-US" dirty="0" smtClean="0"/>
              <a:t>Attention from an individual to classes and nations;</a:t>
            </a:r>
          </a:p>
          <a:p>
            <a:pPr>
              <a:buFontTx/>
              <a:buChar char="-"/>
            </a:pPr>
            <a:r>
              <a:rPr lang="en-US" dirty="0" smtClean="0"/>
              <a:t>State is studied from evolution and history;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*Radical view of civil concept (discourse on inequality and contract):</a:t>
            </a:r>
          </a:p>
          <a:p>
            <a:pPr>
              <a:buFontTx/>
              <a:buChar char="-"/>
            </a:pPr>
            <a:r>
              <a:rPr lang="en-US" dirty="0" smtClean="0"/>
              <a:t>1754: “Discourses on the origins and Foundations of Inequality”;</a:t>
            </a:r>
          </a:p>
          <a:p>
            <a:pPr>
              <a:buFontTx/>
              <a:buChar char="-"/>
            </a:pPr>
            <a:r>
              <a:rPr lang="en-US" dirty="0" smtClean="0"/>
              <a:t>“On Social Contract”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</a:t>
            </a:r>
          </a:p>
        </p:txBody>
      </p:sp>
      <p:pic>
        <p:nvPicPr>
          <p:cNvPr id="5" name="Picture 2" descr="https://upload.wikimedia.org/wikipedia/commons/thumb/0/06/DOI_Rousseau.jpg/350px-DOI_Rousse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91" y="1205571"/>
            <a:ext cx="333375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887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J.-J. Rousseau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1754: “Discourses on the origins and Foundations of Inequality”:</a:t>
            </a:r>
          </a:p>
          <a:p>
            <a:pPr>
              <a:buFontTx/>
              <a:buChar char="-"/>
            </a:pPr>
            <a:r>
              <a:rPr lang="en-US" dirty="0" smtClean="0"/>
              <a:t>2 types of inequality: natural and social:</a:t>
            </a:r>
          </a:p>
          <a:p>
            <a:pPr marL="0" indent="0">
              <a:buNone/>
            </a:pPr>
            <a:r>
              <a:rPr lang="en-US" dirty="0" smtClean="0"/>
              <a:t>Natural </a:t>
            </a:r>
            <a:r>
              <a:rPr lang="en-US" dirty="0" err="1" smtClean="0"/>
              <a:t>i</a:t>
            </a:r>
            <a:r>
              <a:rPr lang="en-US" dirty="0" smtClean="0"/>
              <a:t>.: physical and intellectual differences;</a:t>
            </a:r>
          </a:p>
          <a:p>
            <a:pPr marL="0" indent="0">
              <a:buNone/>
            </a:pPr>
            <a:r>
              <a:rPr lang="en-US" dirty="0" smtClean="0"/>
              <a:t>Social </a:t>
            </a:r>
            <a:r>
              <a:rPr lang="en-US" dirty="0" err="1" smtClean="0"/>
              <a:t>i</a:t>
            </a:r>
            <a:r>
              <a:rPr lang="en-US" dirty="0" smtClean="0"/>
              <a:t>.: created by people on the basis of the land property;</a:t>
            </a:r>
          </a:p>
          <a:p>
            <a:pPr marL="0" indent="0">
              <a:buNone/>
            </a:pPr>
            <a:r>
              <a:rPr lang="en-US" dirty="0" smtClean="0"/>
              <a:t>Rousseau differed from the economists (private property as a natural right) stating that:</a:t>
            </a:r>
          </a:p>
          <a:p>
            <a:pPr marL="0" indent="0">
              <a:buNone/>
            </a:pPr>
            <a:r>
              <a:rPr lang="en-US" dirty="0" smtClean="0"/>
              <a:t>Private property emerged at a certain state of human/social development and resulted on a number of </a:t>
            </a:r>
            <a:r>
              <a:rPr lang="en-US" dirty="0" err="1" smtClean="0"/>
              <a:t>disadvatages</a:t>
            </a:r>
            <a:r>
              <a:rPr lang="en-US" dirty="0" smtClean="0"/>
              <a:t>: slavery, poverty and competition.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45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583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Enlightenment (New age) and Liberalism</vt:lpstr>
      <vt:lpstr>Enlightenment</vt:lpstr>
      <vt:lpstr>T, Hobbes and J. Locke</vt:lpstr>
      <vt:lpstr>Th. Hobbes</vt:lpstr>
      <vt:lpstr>Th. Hobbes</vt:lpstr>
      <vt:lpstr>J. Locke</vt:lpstr>
      <vt:lpstr>Ch. L. Montesquieu </vt:lpstr>
      <vt:lpstr>J.-J. Rousseau</vt:lpstr>
      <vt:lpstr>J.-J. Rousseau</vt:lpstr>
      <vt:lpstr>J.-J. Rousseau</vt:lpstr>
      <vt:lpstr>J.-J. Rousseau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age and Liberalism</dc:title>
  <dc:creator>Adibayeva Aigul</dc:creator>
  <cp:lastModifiedBy>Adibayeva Aigul</cp:lastModifiedBy>
  <cp:revision>19</cp:revision>
  <dcterms:created xsi:type="dcterms:W3CDTF">2019-02-06T04:48:18Z</dcterms:created>
  <dcterms:modified xsi:type="dcterms:W3CDTF">2019-02-06T06:55:17Z</dcterms:modified>
</cp:coreProperties>
</file>