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0" r:id="rId3"/>
    <p:sldId id="261" r:id="rId4"/>
    <p:sldId id="29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87" r:id="rId18"/>
    <p:sldId id="274" r:id="rId19"/>
    <p:sldId id="288" r:id="rId20"/>
    <p:sldId id="289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8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232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Audience attention</a:t>
            </a:r>
            <a:endParaRPr lang="ru-RU" dirty="0"/>
          </a:p>
        </c:rich>
      </c:tx>
      <c:layout>
        <c:manualLayout>
          <c:xMode val="edge"/>
          <c:yMode val="edge"/>
          <c:x val="0.37661595175346402"/>
          <c:y val="8.18833162743090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B3-D344-9594-F5BB81589F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B3-D344-9594-F5BB81589F3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B3-D344-9594-F5BB81589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5578160"/>
        <c:axId val="285571496"/>
      </c:lineChart>
      <c:catAx>
        <c:axId val="28557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571496"/>
        <c:crosses val="autoZero"/>
        <c:auto val="1"/>
        <c:lblAlgn val="ctr"/>
        <c:lblOffset val="100"/>
        <c:noMultiLvlLbl val="0"/>
      </c:catAx>
      <c:valAx>
        <c:axId val="285571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57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0.92036</cdr:x>
      <cdr:y>0.3209</cdr:y>
    </cdr:from>
    <cdr:to>
      <cdr:x>1</cdr:x>
      <cdr:y>0.61951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D217AD8E-2EA8-7046-A345-4E608DE0F432}"/>
            </a:ext>
          </a:extLst>
        </cdr:cNvPr>
        <cdr:cNvCxnSpPr/>
      </cdr:nvCxnSpPr>
      <cdr:spPr>
        <a:xfrm xmlns:a="http://schemas.openxmlformats.org/drawingml/2006/main" flipH="1">
          <a:off x="7115443" y="995424"/>
          <a:ext cx="615682" cy="926276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E39215-FDAD-3D42-A5B3-49BC6F9AB2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1D850-BD25-D449-80EA-12937375B7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FA08CD-3999-8D40-B2C0-258A8A5A0800}" type="datetimeFigureOut">
              <a:rPr lang="en-US"/>
              <a:pPr>
                <a:defRPr/>
              </a:pPr>
              <a:t>6/4/20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BAD297-BB8B-444B-ABEC-B9ADE0951B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08A07-BD1D-0446-A4FA-70C2931955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FB9302-E88B-8545-9257-138843E42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23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C7B2AD-BCCF-CF43-879F-C27D44550E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D3752-2E19-8D47-B2EA-3BBA02219D5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516960-1170-1A49-AAAF-20B78874151B}" type="datetimeFigureOut">
              <a:rPr lang="en-US"/>
              <a:pPr>
                <a:defRPr/>
              </a:pPr>
              <a:t>6/4/20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A796C17-D214-F244-9344-8B4B9B7787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6A76EBA-2AE7-8D45-B918-A0C632ECA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DB8F9-DF2B-DA49-BCC0-CA1E8EE3EC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355C0-D1D9-5B4A-9E92-A03279C1D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1A6347-DD59-8C43-B60F-82070AF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77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39874237-C216-E546-99FF-F3ED6361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6EC7-6476-B747-99FC-A23742F37322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33DC332-41E5-134C-8F3D-F61155FC3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287FA7E0-4171-C848-93DE-4766DDBD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4E6C-B58F-544D-84FB-6314AFCDE4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11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14F1-97FA-CC4C-B872-3D0964F0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944F2-424C-7E48-924C-219A3113AEA3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E2149-AD5E-2A4C-B6C9-9D9EDD370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2F5D4-CB4C-FD47-8EBF-5014FF45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F43E-9A68-E344-ABDC-632E2DA86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0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0F7BE-530F-8B48-88E6-B96CD9EC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545B-9B1A-F243-86D9-DF7ACB3B9442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AFBB2-EB73-E346-924E-7C3172FF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A63D-B077-034B-AFBA-1F68F601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14C7-4E6F-C64F-A56C-B07403BC66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1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947F2-5074-624F-80CA-2FF69C5F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F8184-29B1-7645-893D-5A474ECB6891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0D282-F03E-024C-B0DE-E172C5B8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682EF-DB61-9340-B00C-4539B243A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E5301-7AD3-3F42-96A5-014C7915B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2EFD1F7-CFC8-D140-AA37-EC476BCA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1601F-B41D-524E-AE17-9E7C4E709814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396341D-BDE6-0341-8731-7649917F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965DA466-F2DF-7D45-B7E4-43F8AB4A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CC696-610D-9446-BC89-8EEAA482E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95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70E53C-0E12-7144-8A4F-6B534CEE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0B1B-6524-E64A-AA0C-578F559D11B7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D0E11A-EA4A-D34C-887D-7C3FA99F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9C572E-799C-B24B-B409-CC70D5CB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91142-C00A-DC4A-A029-89C6BD8234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7F2E749-486B-B745-B845-EC4429D93E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D204-F4B6-8448-B555-D7AF96FC5CB8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6295ED-BDD6-634D-B825-94AB4D2DE4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BB729B-06A5-EE47-A169-0AA5DEA9C6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78D2-7487-3A43-AFC9-4CF1E7A71C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378E0B6-1FF1-C049-B820-793FD437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FC9E-B232-994B-81AF-26A7577419B1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EA4A0EF-F547-2640-A381-B92A8989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A2B5FD-BB20-6E4C-9057-D6E659F6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94E-4A59-5F4A-8F39-2672B74108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640A3D-E6C9-0E41-8CBF-D7321CF2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E359-42AE-6247-9D68-62EB2DAEE46C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00C139-DBB8-E042-8B7F-4D069FEBE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DBE3FBD-D865-A544-AEE1-498966CA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7F4B2-0D60-A84C-9F6E-6220499E47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1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13825FDB-E47F-0440-82C6-6ED3D2503FCF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90A4446-DFBA-B049-90BB-408AF508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8A9E-FB30-E14D-94F6-4C07C9EB0CC2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9343443B-6304-B549-A7F1-277BEF7BA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863" y="6235700"/>
            <a:ext cx="5124450" cy="320675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193BA736-A522-5E46-A82C-CA2E54AD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6688-7B66-DC44-A76E-865835D8B3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7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D79367FE-178C-0D48-A9D4-FD0E2CF4AF3A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E575CDED-82DF-DE4D-9720-DAC6B50A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3F8D1338-78F0-FB41-A7A0-F296654B069F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BCE9BF57-FAC3-9A4F-A22B-5BD9CF5DF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863" y="6235700"/>
            <a:ext cx="5124450" cy="320675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3E4E06D4-77EF-EB4A-B21D-70533F63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D1E5-679F-E240-BF3B-496A75A25F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5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88E957-7974-C94A-B83C-D58278D4FDC2}"/>
              </a:ext>
            </a:extLst>
          </p:cNvPr>
          <p:cNvSpPr>
            <a:spLocks noGrp="1"/>
          </p:cNvSpPr>
          <p:nvPr>
            <p:ph type="title"/>
          </p:nvPr>
        </p:nvSpPr>
        <p:spPr bwMode="black">
          <a:xfrm>
            <a:off x="2230438" y="965200"/>
            <a:ext cx="7731125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54325-B676-2448-ACF9-1AFF0B0CB2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30438" y="2638425"/>
            <a:ext cx="7731125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3472D-808D-B044-808E-6D5194A95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21613" y="6238875"/>
            <a:ext cx="2754312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A0764F-0700-1841-A701-D0F05AEDA926}" type="datetimeFigureOut">
              <a:rPr lang="en-US"/>
              <a:pPr>
                <a:defRPr/>
              </a:pPr>
              <a:t>6/4/20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D05A9-8B12-374C-89F3-583A09A4B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6235700"/>
            <a:ext cx="5900738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A9093-52FC-4D4A-A11A-20A8E621B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8488" y="6218238"/>
            <a:ext cx="366712" cy="365125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3F95A45-B103-024E-BCDD-906FBAD75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5" r:id="rId2"/>
    <p:sldLayoutId id="2147483713" r:id="rId3"/>
    <p:sldLayoutId id="2147483706" r:id="rId4"/>
    <p:sldLayoutId id="2147483707" r:id="rId5"/>
    <p:sldLayoutId id="2147483708" r:id="rId6"/>
    <p:sldLayoutId id="2147483709" r:id="rId7"/>
    <p:sldLayoutId id="2147483714" r:id="rId8"/>
    <p:sldLayoutId id="2147483715" r:id="rId9"/>
    <p:sldLayoutId id="2147483710" r:id="rId10"/>
    <p:sldLayoutId id="2147483711" r:id="rId11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4B9A-A9FF-4F44-8513-1231303E1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013"/>
            <a:ext cx="8991600" cy="16462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Communication strategy</a:t>
            </a:r>
            <a:br>
              <a:rPr lang="en-US" dirty="0"/>
            </a:br>
            <a:r>
              <a:rPr lang="en-US" dirty="0"/>
              <a:t>Persuasive 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27B15-F623-4240-A2F5-3AD0F4F46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575" y="4352925"/>
            <a:ext cx="6800850" cy="12398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Lecture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Source:</a:t>
            </a:r>
            <a:r>
              <a:rPr lang="ru-RU" dirty="0"/>
              <a:t> </a:t>
            </a:r>
            <a:r>
              <a:rPr lang="en-US" dirty="0"/>
              <a:t>Mary </a:t>
            </a:r>
            <a:r>
              <a:rPr lang="en-US" dirty="0" err="1"/>
              <a:t>Munter</a:t>
            </a:r>
            <a:r>
              <a:rPr lang="en-US" dirty="0"/>
              <a:t> “Guide to Managerial Communication”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credibility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Remember: the less your audience is involved in the topic or issue, the more important your credibility is as a factor for persuasion.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5624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credibility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Shared values and ”common ground”:</a:t>
            </a:r>
          </a:p>
          <a:p>
            <a:pPr marL="228600" lvl="1" indent="0">
              <a:buNone/>
            </a:pPr>
            <a:r>
              <a:rPr lang="en-US" sz="2600" dirty="0"/>
              <a:t>Refer to goals you share with your audience before focusing on your controversial recommendation to achieve them.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024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credibility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Goodwill credibility and ”Liking”:</a:t>
            </a:r>
          </a:p>
          <a:p>
            <a:pPr marL="228600" lvl="1" indent="0">
              <a:buNone/>
            </a:pPr>
            <a:r>
              <a:rPr lang="en-US" sz="2600" dirty="0"/>
              <a:t>People tend to be more persuaded by people they like: take time to meet your audience one-to-one, to establish a relationship, to uncover real similarities will make you more persuasive in the long run.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888294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credibility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Goodwill Credibility and Reciprocity:</a:t>
            </a:r>
          </a:p>
          <a:p>
            <a:pPr lvl="1"/>
            <a:r>
              <a:rPr lang="en-US" sz="2600" dirty="0"/>
              <a:t>People feel obliged to reciprocate gifts, favors, and concessions – even uninvited or unwanted ones.</a:t>
            </a:r>
          </a:p>
          <a:p>
            <a:pPr marL="228600" lvl="1" indent="0">
              <a:buNone/>
            </a:pPr>
            <a:r>
              <a:rPr lang="en-US" sz="2600" b="1" dirty="0"/>
              <a:t>Image Credibility and Emotionality:</a:t>
            </a:r>
          </a:p>
          <a:p>
            <a:pPr lvl="2"/>
            <a:r>
              <a:rPr lang="en-US" sz="2600" dirty="0"/>
              <a:t>Connect emotionally with your audience.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66989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credibility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Rank Credibility and Expertise:</a:t>
            </a:r>
          </a:p>
          <a:p>
            <a:pPr lvl="1"/>
            <a:r>
              <a:rPr lang="en-US" sz="2600" dirty="0"/>
              <a:t>Refer to your own rank or expertise, or else use rank or expertise by association.</a:t>
            </a:r>
          </a:p>
          <a:p>
            <a:pPr marL="0" indent="0">
              <a:buNone/>
            </a:pPr>
            <a:r>
              <a:rPr lang="en-US" sz="2800" b="1" dirty="0"/>
              <a:t>Rank Credibility and Punishment:</a:t>
            </a:r>
          </a:p>
          <a:p>
            <a:pPr lvl="1"/>
            <a:r>
              <a:rPr lang="en-US" sz="2600" dirty="0"/>
              <a:t>Reprimands, pay cuts, demotions.</a:t>
            </a:r>
          </a:p>
        </p:txBody>
      </p:sp>
    </p:spTree>
    <p:extLst>
      <p:ext uri="{BB962C8B-B14F-4D97-AF65-F5344CB8AC3E}">
        <p14:creationId xmlns:p14="http://schemas.microsoft.com/office/powerpoint/2010/main" val="2437264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Opening and closing:</a:t>
            </a:r>
          </a:p>
          <a:p>
            <a:pPr lvl="1"/>
            <a:r>
              <a:rPr lang="en-US" sz="2600" dirty="0"/>
              <a:t>Emphasize audience benefits in your opening and closing.</a:t>
            </a:r>
          </a:p>
          <a:p>
            <a:pPr marL="0" indent="0">
              <a:buNone/>
            </a:pPr>
            <a:r>
              <a:rPr lang="en-US" sz="2800" dirty="0"/>
              <a:t>The problem/solution structure:</a:t>
            </a:r>
          </a:p>
          <a:p>
            <a:pPr lvl="1"/>
            <a:r>
              <a:rPr lang="en-US" sz="2600" dirty="0"/>
              <a:t>If you can convince your audience that there is a problem, they will feel out of balance and want to come back to equilibrium and accept the solution.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8501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38" y="2302249"/>
            <a:ext cx="7731125" cy="310197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One-sided or two-sided structure: </a:t>
            </a:r>
          </a:p>
          <a:p>
            <a:pPr lvl="1"/>
            <a:r>
              <a:rPr lang="en-US" sz="2600" dirty="0"/>
              <a:t>Use two-sided approach for a major or controversial subject, a sophisticated or negative audience (positive arguments vs. their concerns; alternatives)</a:t>
            </a:r>
          </a:p>
          <a:p>
            <a:pPr lvl="1"/>
            <a:r>
              <a:rPr lang="en-US" sz="2600" dirty="0"/>
              <a:t>Use one-sided argument for an uninformed or neutral audience.</a:t>
            </a:r>
          </a:p>
        </p:txBody>
      </p:sp>
    </p:spTree>
    <p:extLst>
      <p:ext uri="{BB962C8B-B14F-4D97-AF65-F5344CB8AC3E}">
        <p14:creationId xmlns:p14="http://schemas.microsoft.com/office/powerpoint/2010/main" val="2147470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Pro/con or con/pro: </a:t>
            </a:r>
          </a:p>
          <a:p>
            <a:pPr lvl="1"/>
            <a:r>
              <a:rPr lang="en-US" sz="2600" dirty="0"/>
              <a:t>List the “pros” first for noncontroversial subject or if your credibility is high; </a:t>
            </a:r>
          </a:p>
          <a:p>
            <a:pPr lvl="1"/>
            <a:r>
              <a:rPr lang="en-US" sz="2600" dirty="0"/>
              <a:t>List the “cons” first for a delicate, highly charged situation or if your credibility is low.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9512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Ascending or descending order: </a:t>
            </a:r>
          </a:p>
          <a:p>
            <a:pPr lvl="1"/>
            <a:r>
              <a:rPr lang="en-US" sz="2600" dirty="0"/>
              <a:t>Use an ascending order (strongest arguments first) with an informed or interested audience; </a:t>
            </a:r>
          </a:p>
          <a:p>
            <a:pPr lvl="1"/>
            <a:r>
              <a:rPr lang="en-US" sz="2600" dirty="0"/>
              <a:t>Use a descending order for a less informed or engaged audience.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150912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“ask for less” (or “foot in door”) technique:</a:t>
            </a:r>
          </a:p>
          <a:p>
            <a:r>
              <a:rPr lang="en-US" sz="2400" dirty="0"/>
              <a:t>Break down your communication objective into the smallest possible request, one that you are likely to get (pilot program), later </a:t>
            </a:r>
            <a:r>
              <a:rPr lang="mr-IN" sz="2400" dirty="0"/>
              <a:t>–</a:t>
            </a:r>
            <a:r>
              <a:rPr lang="en-US" sz="2400" dirty="0"/>
              <a:t> larger request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857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DD5AF-EED7-2C49-A9C4-A3BED14E6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Persuasion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C845A7DD-2E1D-8D40-A98C-E0856EF37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ru-RU" sz="2800" dirty="0"/>
              <a:t>Persuasion is the influence of beliefs, attitudes, motivation or behavior.</a:t>
            </a:r>
          </a:p>
          <a:p>
            <a:pPr eaLnBrk="1" hangingPunct="1"/>
            <a:r>
              <a:rPr lang="en-US" altLang="ru-RU" sz="2800" dirty="0"/>
              <a:t>Persuasion is a process aimed at changing a person’s (group’s) attitude or behavior toward some event, idea, object.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message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“ask for more” (or “door in face”) technique:</a:t>
            </a:r>
          </a:p>
          <a:p>
            <a:r>
              <a:rPr lang="en-US" sz="2400" dirty="0"/>
              <a:t>The opposite of “ask for less” is to ask for extreme request that you fully expect to be rejected, followed by a more moderate request that is more likely to be honored.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793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emphasize?</a:t>
            </a:r>
            <a:br>
              <a:rPr lang="en-US" dirty="0"/>
            </a:br>
            <a:r>
              <a:rPr lang="en-US" dirty="0"/>
              <a:t>The audience Memory Curve</a:t>
            </a:r>
            <a:endParaRPr lang="ru-RU" dirty="0"/>
          </a:p>
        </p:txBody>
      </p:sp>
      <p:graphicFrame>
        <p:nvGraphicFramePr>
          <p:cNvPr id="6" name="Место для объекта 5">
            <a:extLst>
              <a:ext uri="{FF2B5EF4-FFF2-40B4-BE49-F238E27FC236}">
                <a16:creationId xmlns:a16="http://schemas.microsoft.com/office/drawing/2014/main" id="{05497E23-1A34-944B-9C1E-6ADDB4E5D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75532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38CE975-1FD6-EC42-8E5E-C7E2084139B6}"/>
              </a:ext>
            </a:extLst>
          </p:cNvPr>
          <p:cNvSpPr txBox="1">
            <a:spLocks/>
          </p:cNvSpPr>
          <p:nvPr/>
        </p:nvSpPr>
        <p:spPr bwMode="black">
          <a:xfrm>
            <a:off x="1190142" y="2231334"/>
            <a:ext cx="2050015" cy="82991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70000" lnSpcReduction="20000"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kern="1200" cap="all" spc="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9pPr>
          </a:lstStyle>
          <a:p>
            <a:pPr defTabSz="914400"/>
            <a:r>
              <a:rPr lang="en-US" dirty="0"/>
              <a:t>Direct approach</a:t>
            </a:r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61EEB11-477B-244C-9777-6A7D17BB65BD}"/>
              </a:ext>
            </a:extLst>
          </p:cNvPr>
          <p:cNvSpPr txBox="1">
            <a:spLocks/>
          </p:cNvSpPr>
          <p:nvPr/>
        </p:nvSpPr>
        <p:spPr bwMode="black">
          <a:xfrm>
            <a:off x="5536854" y="5504621"/>
            <a:ext cx="2050015" cy="82991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kern="1200" cap="all" spc="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9pPr>
          </a:lstStyle>
          <a:p>
            <a:pPr defTabSz="914400"/>
            <a:r>
              <a:rPr lang="en-US" dirty="0"/>
              <a:t>message</a:t>
            </a:r>
            <a:endParaRPr lang="ru-RU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78106DE-7212-804C-AA50-64C766DB7E02}"/>
              </a:ext>
            </a:extLst>
          </p:cNvPr>
          <p:cNvSpPr txBox="1">
            <a:spLocks/>
          </p:cNvSpPr>
          <p:nvPr/>
        </p:nvSpPr>
        <p:spPr bwMode="black">
          <a:xfrm>
            <a:off x="8815994" y="2231334"/>
            <a:ext cx="2050015" cy="82991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70000" lnSpcReduction="20000"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kern="1200" cap="all" spc="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262626"/>
                </a:solidFill>
                <a:latin typeface="Gill Sans MT" panose="020B0502020104020203" pitchFamily="34" charset="0"/>
              </a:defRPr>
            </a:lvl9pPr>
          </a:lstStyle>
          <a:p>
            <a:pPr defTabSz="914400"/>
            <a:r>
              <a:rPr lang="en-US" dirty="0" err="1"/>
              <a:t>inDirect</a:t>
            </a:r>
            <a:r>
              <a:rPr lang="en-US" dirty="0"/>
              <a:t> approach</a:t>
            </a:r>
            <a:endParaRPr lang="ru-RU" dirty="0"/>
          </a:p>
        </p:txBody>
      </p:sp>
      <p:sp>
        <p:nvSpPr>
          <p:cNvPr id="10" name="Пятиугольник 9">
            <a:extLst>
              <a:ext uri="{FF2B5EF4-FFF2-40B4-BE49-F238E27FC236}">
                <a16:creationId xmlns:a16="http://schemas.microsoft.com/office/drawing/2014/main" id="{8687FB5C-6CD3-8747-8F97-01DB3EA4BD03}"/>
              </a:ext>
            </a:extLst>
          </p:cNvPr>
          <p:cNvSpPr/>
          <p:nvPr/>
        </p:nvSpPr>
        <p:spPr>
          <a:xfrm>
            <a:off x="1967948" y="5919579"/>
            <a:ext cx="2087217" cy="414959"/>
          </a:xfrm>
          <a:prstGeom prst="homePlate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Beginning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>
            <a:extLst>
              <a:ext uri="{FF2B5EF4-FFF2-40B4-BE49-F238E27FC236}">
                <a16:creationId xmlns:a16="http://schemas.microsoft.com/office/drawing/2014/main" id="{329E8CE4-7C6B-4849-945D-11221EB17FAE}"/>
              </a:ext>
            </a:extLst>
          </p:cNvPr>
          <p:cNvSpPr/>
          <p:nvPr/>
        </p:nvSpPr>
        <p:spPr>
          <a:xfrm>
            <a:off x="8619262" y="5963889"/>
            <a:ext cx="2087217" cy="414959"/>
          </a:xfrm>
          <a:prstGeom prst="homePlate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End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92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emphasize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825" y="2638425"/>
            <a:ext cx="10243595" cy="3101975"/>
          </a:xfrm>
        </p:spPr>
        <p:txBody>
          <a:bodyPr/>
          <a:lstStyle/>
          <a:p>
            <a:r>
              <a:rPr lang="en-US" sz="2800" dirty="0"/>
              <a:t>You should never bury import ideas in the middle of your message.</a:t>
            </a:r>
          </a:p>
          <a:p>
            <a:r>
              <a:rPr lang="en-US" sz="2800" dirty="0"/>
              <a:t>You need to keep your audience’s attention by using the persuasion techniques</a:t>
            </a:r>
            <a:r>
              <a:rPr lang="en-US" sz="2600" dirty="0"/>
              <a:t>.</a:t>
            </a:r>
          </a:p>
          <a:p>
            <a:r>
              <a:rPr lang="en-US" sz="2600" dirty="0"/>
              <a:t>Your opening or introduction is extremely important.</a:t>
            </a:r>
          </a:p>
          <a:p>
            <a:r>
              <a:rPr lang="en-US" sz="2600" dirty="0"/>
              <a:t>You should state your important ideas prominently – either at the beginning or at the end.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6916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208" y="641109"/>
            <a:ext cx="7731125" cy="840451"/>
          </a:xfrm>
        </p:spPr>
        <p:txBody>
          <a:bodyPr/>
          <a:lstStyle/>
          <a:p>
            <a:r>
              <a:rPr lang="en-US" dirty="0"/>
              <a:t>Direct approach. Advantages: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794076"/>
            <a:ext cx="9919503" cy="425948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The direct approach states your ideas at the beginning, “bottom-lining” message.</a:t>
            </a:r>
          </a:p>
          <a:p>
            <a:r>
              <a:rPr lang="en-US" sz="2800" dirty="0"/>
              <a:t>Improves comprehension: People assimilate and comprehend content more easily when they know the conclusion first.</a:t>
            </a:r>
          </a:p>
          <a:p>
            <a:r>
              <a:rPr lang="en-US" sz="2800" dirty="0"/>
              <a:t>Audience-centered: the direct approach emphasizes the results of your analysis.</a:t>
            </a:r>
          </a:p>
          <a:p>
            <a:r>
              <a:rPr lang="en-US" sz="2800" dirty="0"/>
              <a:t>Saves time: the audience can understand the message with the little rereading or repetition.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240934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8" y="965200"/>
            <a:ext cx="7731125" cy="840451"/>
          </a:xfrm>
        </p:spPr>
        <p:txBody>
          <a:bodyPr/>
          <a:lstStyle/>
          <a:p>
            <a:r>
              <a:rPr lang="en-US" dirty="0"/>
              <a:t>When to use the direct approach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502" y="2245489"/>
            <a:ext cx="8179062" cy="3494911"/>
          </a:xfrm>
        </p:spPr>
        <p:txBody>
          <a:bodyPr/>
          <a:lstStyle/>
          <a:p>
            <a:r>
              <a:rPr lang="en-US" sz="2800" dirty="0"/>
              <a:t>All </a:t>
            </a:r>
            <a:r>
              <a:rPr lang="en-US" sz="2800" dirty="0" err="1"/>
              <a:t>nonsensitive</a:t>
            </a:r>
            <a:r>
              <a:rPr lang="en-US" sz="2800" dirty="0"/>
              <a:t> messages with no emotional overtones.</a:t>
            </a:r>
          </a:p>
          <a:p>
            <a:r>
              <a:rPr lang="en-US" sz="2800" dirty="0"/>
              <a:t>Sensitive messages if the audience’s bias is positive.</a:t>
            </a:r>
          </a:p>
          <a:p>
            <a:r>
              <a:rPr lang="en-US" sz="2800" dirty="0"/>
              <a:t>Sensitive messages if the audience is result-oriented.</a:t>
            </a:r>
          </a:p>
          <a:p>
            <a:r>
              <a:rPr lang="en-US" sz="2800" dirty="0"/>
              <a:t>Sensitive message if your credibility is high.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166569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committee recommends policy x for the following reasons:</a:t>
            </a:r>
          </a:p>
          <a:p>
            <a:pPr lvl="1"/>
            <a:r>
              <a:rPr lang="en-US" sz="2400" b="1" dirty="0"/>
              <a:t>Reason 1……..</a:t>
            </a:r>
          </a:p>
          <a:p>
            <a:pPr lvl="1"/>
            <a:r>
              <a:rPr lang="en-US" sz="2400" b="1" dirty="0"/>
              <a:t>Reason 2……..</a:t>
            </a:r>
          </a:p>
          <a:p>
            <a:pPr lvl="1"/>
            <a:r>
              <a:rPr lang="en-US" sz="2400" b="1" dirty="0"/>
              <a:t>Reason 3……..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3964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indirect approach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204" y="2638425"/>
            <a:ext cx="8225360" cy="3101975"/>
          </a:xfrm>
        </p:spPr>
        <p:txBody>
          <a:bodyPr/>
          <a:lstStyle/>
          <a:p>
            <a:r>
              <a:rPr lang="en-US" sz="2800" dirty="0"/>
              <a:t>An indirect approach, saving your main idea until the end of your message, involves spelling out your support first, then finishing with your generalization or conclusion.</a:t>
            </a:r>
          </a:p>
          <a:p>
            <a:r>
              <a:rPr lang="en-US" sz="2800" dirty="0"/>
              <a:t>“Mystery story approach”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32178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Reason 1……..</a:t>
            </a:r>
          </a:p>
          <a:p>
            <a:r>
              <a:rPr lang="en-US" sz="2600" b="1" dirty="0"/>
              <a:t>Reason 2……..</a:t>
            </a:r>
          </a:p>
          <a:p>
            <a:r>
              <a:rPr lang="en-US" sz="2600" b="1" dirty="0"/>
              <a:t>Reason 3……..</a:t>
            </a:r>
          </a:p>
          <a:p>
            <a:r>
              <a:rPr lang="en-US" sz="2600" b="1" dirty="0"/>
              <a:t>Therefore, the committee recommends the policy x.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713257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the indirect approach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089" y="2558913"/>
            <a:ext cx="9873205" cy="3101975"/>
          </a:xfrm>
        </p:spPr>
        <p:txBody>
          <a:bodyPr/>
          <a:lstStyle/>
          <a:p>
            <a:r>
              <a:rPr lang="en-US" sz="2800" dirty="0"/>
              <a:t>This approach is hard to follow, takes longer time to understand.</a:t>
            </a:r>
          </a:p>
          <a:p>
            <a:r>
              <a:rPr lang="en-US" sz="2800" dirty="0"/>
              <a:t>Cultural norms so dictate.</a:t>
            </a:r>
          </a:p>
          <a:p>
            <a:r>
              <a:rPr lang="en-US" sz="2800" dirty="0"/>
              <a:t>Your messages is sensitive (with emotional overtones).</a:t>
            </a:r>
          </a:p>
          <a:p>
            <a:r>
              <a:rPr lang="en-US" sz="2800" dirty="0"/>
              <a:t>Your audience’s bias is negative.</a:t>
            </a:r>
          </a:p>
          <a:p>
            <a:r>
              <a:rPr lang="en-US" sz="2800" dirty="0"/>
              <a:t>Your audience is analysis-oriented.</a:t>
            </a:r>
          </a:p>
          <a:p>
            <a:r>
              <a:rPr lang="en-US" sz="2800" dirty="0"/>
              <a:t>Your credibility is low.</a:t>
            </a:r>
          </a:p>
        </p:txBody>
      </p:sp>
    </p:spTree>
    <p:extLst>
      <p:ext uri="{BB962C8B-B14F-4D97-AF65-F5344CB8AC3E}">
        <p14:creationId xmlns:p14="http://schemas.microsoft.com/office/powerpoint/2010/main" val="3427605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indirect approach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11EBCF5A-1EAF-0A46-A361-E8111E7CA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9" y="2661575"/>
            <a:ext cx="9433366" cy="3101975"/>
          </a:xfrm>
        </p:spPr>
        <p:txBody>
          <a:bodyPr/>
          <a:lstStyle/>
          <a:p>
            <a:r>
              <a:rPr lang="en-US" sz="2800" dirty="0"/>
              <a:t>May soften the audience’s resistance, </a:t>
            </a:r>
          </a:p>
          <a:p>
            <a:r>
              <a:rPr lang="en-US" sz="2800" dirty="0"/>
              <a:t>Arouse audience’s interest.</a:t>
            </a:r>
            <a:endParaRPr lang="ru-RU" sz="2800" dirty="0"/>
          </a:p>
          <a:p>
            <a:r>
              <a:rPr lang="en-US" sz="2800" dirty="0"/>
              <a:t>Gives you a chance to let your audience “buy into” ideas they agree with or a problem they need to solve, before you present your solution.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2501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1A780-7577-A140-9438-5628DB8E6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conceptual view of the human attitudinal system</a:t>
            </a:r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C2CD6C7C-CF40-5E43-9DC5-47D5610C64F7}"/>
              </a:ext>
            </a:extLst>
          </p:cNvPr>
          <p:cNvSpPr/>
          <p:nvPr/>
        </p:nvSpPr>
        <p:spPr>
          <a:xfrm>
            <a:off x="2384612" y="2683341"/>
            <a:ext cx="7422776" cy="301214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11B84D4E-4F78-8345-9B37-0654C3E0689F}"/>
              </a:ext>
            </a:extLst>
          </p:cNvPr>
          <p:cNvSpPr/>
          <p:nvPr/>
        </p:nvSpPr>
        <p:spPr>
          <a:xfrm>
            <a:off x="3433482" y="2844705"/>
            <a:ext cx="5325035" cy="2689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B82176B-456E-334C-86A1-740742EA28D8}"/>
              </a:ext>
            </a:extLst>
          </p:cNvPr>
          <p:cNvSpPr/>
          <p:nvPr/>
        </p:nvSpPr>
        <p:spPr>
          <a:xfrm>
            <a:off x="4873486" y="3513550"/>
            <a:ext cx="2445026" cy="1351721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есто для объекта 8">
            <a:extLst>
              <a:ext uri="{FF2B5EF4-FFF2-40B4-BE49-F238E27FC236}">
                <a16:creationId xmlns:a16="http://schemas.microsoft.com/office/drawing/2014/main" id="{B440D8A8-1632-2C47-B962-5BED1CBA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F19BE0-33A2-0447-AD99-2C5D3C25F10C}"/>
              </a:ext>
            </a:extLst>
          </p:cNvPr>
          <p:cNvSpPr txBox="1"/>
          <p:nvPr/>
        </p:nvSpPr>
        <p:spPr>
          <a:xfrm>
            <a:off x="5434600" y="2486630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Opinions</a:t>
            </a:r>
            <a:endParaRPr lang="ru-RU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DCC820-BBA5-6046-AB5A-2568531A691B}"/>
              </a:ext>
            </a:extLst>
          </p:cNvPr>
          <p:cNvSpPr txBox="1"/>
          <p:nvPr/>
        </p:nvSpPr>
        <p:spPr>
          <a:xfrm>
            <a:off x="5415364" y="3014622"/>
            <a:ext cx="134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Attitudes</a:t>
            </a:r>
            <a:endParaRPr lang="ru-RU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1AC6C3-F1E6-8343-80C8-30ADF4289E51}"/>
              </a:ext>
            </a:extLst>
          </p:cNvPr>
          <p:cNvSpPr txBox="1"/>
          <p:nvPr/>
        </p:nvSpPr>
        <p:spPr>
          <a:xfrm>
            <a:off x="5594900" y="3914299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Beliefs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3835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7" y="395183"/>
            <a:ext cx="7731125" cy="1187450"/>
          </a:xfrm>
        </p:spPr>
        <p:txBody>
          <a:bodyPr/>
          <a:lstStyle/>
          <a:p>
            <a:r>
              <a:rPr lang="en-US" dirty="0"/>
              <a:t>Examples of strategic messages</a:t>
            </a:r>
            <a:endParaRPr lang="ru-RU" dirty="0"/>
          </a:p>
        </p:txBody>
      </p:sp>
      <p:graphicFrame>
        <p:nvGraphicFramePr>
          <p:cNvPr id="6" name="Место для объекта 5">
            <a:extLst>
              <a:ext uri="{FF2B5EF4-FFF2-40B4-BE49-F238E27FC236}">
                <a16:creationId xmlns:a16="http://schemas.microsoft.com/office/drawing/2014/main" id="{4B340AE9-917D-2A45-8EFD-B2F28373D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265702"/>
              </p:ext>
            </p:extLst>
          </p:nvPr>
        </p:nvGraphicFramePr>
        <p:xfrm>
          <a:off x="783772" y="1745674"/>
          <a:ext cx="10402784" cy="483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431">
                  <a:extLst>
                    <a:ext uri="{9D8B030D-6E8A-4147-A177-3AD203B41FA5}">
                      <a16:colId xmlns:a16="http://schemas.microsoft.com/office/drawing/2014/main" val="3231415650"/>
                    </a:ext>
                  </a:extLst>
                </a:gridCol>
                <a:gridCol w="2739961">
                  <a:extLst>
                    <a:ext uri="{9D8B030D-6E8A-4147-A177-3AD203B41FA5}">
                      <a16:colId xmlns:a16="http://schemas.microsoft.com/office/drawing/2014/main" val="2793026028"/>
                    </a:ext>
                  </a:extLst>
                </a:gridCol>
                <a:gridCol w="2600696">
                  <a:extLst>
                    <a:ext uri="{9D8B030D-6E8A-4147-A177-3AD203B41FA5}">
                      <a16:colId xmlns:a16="http://schemas.microsoft.com/office/drawing/2014/main" val="433219038"/>
                    </a:ext>
                  </a:extLst>
                </a:gridCol>
                <a:gridCol w="2600696">
                  <a:extLst>
                    <a:ext uri="{9D8B030D-6E8A-4147-A177-3AD203B41FA5}">
                      <a16:colId xmlns:a16="http://schemas.microsoft.com/office/drawing/2014/main" val="344527528"/>
                    </a:ext>
                  </a:extLst>
                </a:gridCol>
              </a:tblGrid>
              <a:tr h="779557">
                <a:tc>
                  <a:txBody>
                    <a:bodyPr/>
                    <a:lstStyle/>
                    <a:p>
                      <a:r>
                        <a:rPr lang="en-US" sz="2200" dirty="0"/>
                        <a:t>Communication Objectives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If it is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Then, use this approach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And organize by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60749"/>
                  </a:ext>
                </a:extLst>
              </a:tr>
              <a:tr h="1808574">
                <a:tc>
                  <a:txBody>
                    <a:bodyPr/>
                    <a:lstStyle/>
                    <a:p>
                      <a:r>
                        <a:rPr lang="en-US" sz="2200" dirty="0"/>
                        <a:t>Staff will follow procedure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Routine procedure.</a:t>
                      </a:r>
                    </a:p>
                    <a:p>
                      <a:endParaRPr lang="en-US" sz="2200" dirty="0"/>
                    </a:p>
                    <a:p>
                      <a:r>
                        <a:rPr lang="en-US" sz="2200" dirty="0"/>
                        <a:t>New procedure, hostile audience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Direct</a:t>
                      </a:r>
                    </a:p>
                    <a:p>
                      <a:endParaRPr lang="en-US" sz="2200" dirty="0"/>
                    </a:p>
                    <a:p>
                      <a:r>
                        <a:rPr lang="en-US" sz="2200" dirty="0"/>
                        <a:t>Indirect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Listing the steps. </a:t>
                      </a:r>
                    </a:p>
                    <a:p>
                      <a:endParaRPr lang="en-US" sz="2200" dirty="0"/>
                    </a:p>
                    <a:p>
                      <a:r>
                        <a:rPr lang="en-US" sz="2200" dirty="0"/>
                        <a:t>Discuss the benefits of new procedure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26012"/>
                  </a:ext>
                </a:extLst>
              </a:tr>
              <a:tr h="779557">
                <a:tc>
                  <a:txBody>
                    <a:bodyPr/>
                    <a:lstStyle/>
                    <a:p>
                      <a:r>
                        <a:rPr lang="en-US" sz="2200" dirty="0"/>
                        <a:t>Boss will approve plan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Busy audience/ high credibility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Direct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Explaining the plan, then reasons why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081847"/>
                  </a:ext>
                </a:extLst>
              </a:tr>
              <a:tr h="1465568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Audience is analysis-oriented/ low credibility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Indirect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Listing the supportive reasons,</a:t>
                      </a:r>
                      <a:r>
                        <a:rPr lang="en-US" sz="2200" baseline="0" dirty="0"/>
                        <a:t> t</a:t>
                      </a:r>
                      <a:r>
                        <a:rPr lang="en-US" sz="2200" dirty="0"/>
                        <a:t>hen the plan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93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64183-72E8-0844-83F3-97918393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7" y="537688"/>
            <a:ext cx="7731125" cy="1187450"/>
          </a:xfrm>
        </p:spPr>
        <p:txBody>
          <a:bodyPr/>
          <a:lstStyle/>
          <a:p>
            <a:r>
              <a:rPr lang="en-US" dirty="0"/>
              <a:t>Examples of strategic messages</a:t>
            </a:r>
            <a:endParaRPr lang="ru-RU" dirty="0"/>
          </a:p>
        </p:txBody>
      </p:sp>
      <p:graphicFrame>
        <p:nvGraphicFramePr>
          <p:cNvPr id="6" name="Место для объекта 5">
            <a:extLst>
              <a:ext uri="{FF2B5EF4-FFF2-40B4-BE49-F238E27FC236}">
                <a16:creationId xmlns:a16="http://schemas.microsoft.com/office/drawing/2014/main" id="{4B340AE9-917D-2A45-8EFD-B2F28373D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331495"/>
              </p:ext>
            </p:extLst>
          </p:nvPr>
        </p:nvGraphicFramePr>
        <p:xfrm>
          <a:off x="1297436" y="2320372"/>
          <a:ext cx="959712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282">
                  <a:extLst>
                    <a:ext uri="{9D8B030D-6E8A-4147-A177-3AD203B41FA5}">
                      <a16:colId xmlns:a16="http://schemas.microsoft.com/office/drawing/2014/main" val="3231415650"/>
                    </a:ext>
                  </a:extLst>
                </a:gridCol>
                <a:gridCol w="2399282">
                  <a:extLst>
                    <a:ext uri="{9D8B030D-6E8A-4147-A177-3AD203B41FA5}">
                      <a16:colId xmlns:a16="http://schemas.microsoft.com/office/drawing/2014/main" val="2793026028"/>
                    </a:ext>
                  </a:extLst>
                </a:gridCol>
                <a:gridCol w="2399282">
                  <a:extLst>
                    <a:ext uri="{9D8B030D-6E8A-4147-A177-3AD203B41FA5}">
                      <a16:colId xmlns:a16="http://schemas.microsoft.com/office/drawing/2014/main" val="433219038"/>
                    </a:ext>
                  </a:extLst>
                </a:gridCol>
                <a:gridCol w="2399282">
                  <a:extLst>
                    <a:ext uri="{9D8B030D-6E8A-4147-A177-3AD203B41FA5}">
                      <a16:colId xmlns:a16="http://schemas.microsoft.com/office/drawing/2014/main" val="344527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Communication Objectives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If it is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Then, use this approach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And organize by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860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Customer will purchase our service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Audience </a:t>
                      </a:r>
                      <a:r>
                        <a:rPr lang="en-US" sz="2200"/>
                        <a:t>is results-oriented</a:t>
                      </a:r>
                      <a:r>
                        <a:rPr lang="en-US" sz="2200" dirty="0"/>
                        <a:t>, bias is indifferent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Direct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Recommending your service, followed by audience benefits from services.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26012"/>
                  </a:ext>
                </a:extLst>
              </a:tr>
              <a:tr h="582958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Audience bias is negative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Indirect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Listing the benefits from your service, then recommend your service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08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66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7BDB-CEE9-944D-8F48-86122323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AIDA Model</a:t>
            </a:r>
          </a:p>
        </p:txBody>
      </p:sp>
      <p:pic>
        <p:nvPicPr>
          <p:cNvPr id="4" name="Group 12">
            <a:extLst>
              <a:ext uri="{FF2B5EF4-FFF2-40B4-BE49-F238E27FC236}">
                <a16:creationId xmlns:a16="http://schemas.microsoft.com/office/drawing/2014/main" id="{53FCDF5C-17F6-E848-9CF7-1C8BC42C3219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431" y="2638425"/>
            <a:ext cx="4409139" cy="3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64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198B2-397A-B346-9583-7DBC2066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persuade the audience?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687BE22D-A0C9-AC45-9EA8-44555E99D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Persuade by using audience benefits:</a:t>
            </a:r>
          </a:p>
          <a:p>
            <a:pPr lvl="1"/>
            <a:r>
              <a:rPr lang="en-US" sz="2600" u="sng" dirty="0"/>
              <a:t>Tangible benefits:</a:t>
            </a:r>
          </a:p>
          <a:p>
            <a:pPr lvl="2"/>
            <a:r>
              <a:rPr lang="en-US" sz="2600" dirty="0"/>
              <a:t>Emphasize values (profits, savings, bonuses, product discounts)</a:t>
            </a:r>
          </a:p>
          <a:p>
            <a:pPr lvl="2"/>
            <a:r>
              <a:rPr lang="en-US" sz="2600" dirty="0"/>
              <a:t>Uniqueness</a:t>
            </a:r>
          </a:p>
          <a:p>
            <a:pPr lvl="2"/>
            <a:r>
              <a:rPr lang="en-US" sz="2600" dirty="0"/>
              <a:t>Exclusiveness</a:t>
            </a:r>
          </a:p>
          <a:p>
            <a:pPr lvl="2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0921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7145B-C317-7D40-86D7-2DE6686F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audience benefits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2790059A-8BA4-C544-B509-FD1CF02F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Career or task benefits:</a:t>
            </a:r>
          </a:p>
          <a:p>
            <a:pPr lvl="1"/>
            <a:r>
              <a:rPr lang="en-US" sz="2600" dirty="0"/>
              <a:t>Enhance your audience’ job - by solving current problem, making job easier or more convenient.</a:t>
            </a:r>
          </a:p>
          <a:p>
            <a:pPr lvl="1"/>
            <a:r>
              <a:rPr lang="en-US" sz="2600" dirty="0"/>
              <a:t>You can appeal to the task itself.</a:t>
            </a:r>
          </a:p>
          <a:p>
            <a:pPr lvl="1"/>
            <a:r>
              <a:rPr lang="en-US" sz="2600" dirty="0"/>
              <a:t>Some people respond to appeals to career advancement. Let them know about organizational recognition, enhance their reputation.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76607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1D8EC-8646-294F-B621-DAD86115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audience benefits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A42FE21A-C921-884E-8A47-E77FE036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Ego benefits:</a:t>
            </a:r>
          </a:p>
          <a:p>
            <a:pPr lvl="1"/>
            <a:r>
              <a:rPr lang="en-US" sz="2600" dirty="0"/>
              <a:t>Enhance self-worth,</a:t>
            </a:r>
          </a:p>
          <a:p>
            <a:pPr lvl="1"/>
            <a:r>
              <a:rPr lang="en-US" sz="2600" dirty="0"/>
              <a:t>Accomplishment,</a:t>
            </a:r>
          </a:p>
          <a:p>
            <a:pPr lvl="1"/>
            <a:r>
              <a:rPr lang="en-US" sz="2600" dirty="0"/>
              <a:t>Achievements.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4508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991445-26CF-B84B-9C41-D5B7104ED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audience benefits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914FBBE3-16B4-EF47-A894-C3C2B575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38" y="2397794"/>
            <a:ext cx="7731125" cy="310197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Personality benefits:</a:t>
            </a:r>
          </a:p>
          <a:p>
            <a:pPr lvl="1"/>
            <a:r>
              <a:rPr lang="en-US" sz="2400" dirty="0"/>
              <a:t>Persuade thinkers with lot of data,</a:t>
            </a:r>
          </a:p>
          <a:p>
            <a:pPr lvl="1"/>
            <a:r>
              <a:rPr lang="en-US" sz="2400" dirty="0"/>
              <a:t>Skeptics with lots of credibility,</a:t>
            </a:r>
          </a:p>
          <a:p>
            <a:pPr lvl="1"/>
            <a:r>
              <a:rPr lang="en-US" sz="2400" dirty="0"/>
              <a:t>Unemotional people with a rationality,</a:t>
            </a:r>
          </a:p>
          <a:p>
            <a:pPr lvl="1"/>
            <a:r>
              <a:rPr lang="en-US" sz="2400" dirty="0"/>
              <a:t>Emotional with energy and enthusiasm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2480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A2F515-0E43-0D4A-BD8A-84A3AC1C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Persuade by using audience benefits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:a16="http://schemas.microsoft.com/office/drawing/2014/main" id="{31280A10-DE30-B544-8FD1-01D13BE51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b="1" dirty="0"/>
              <a:t>Group benefits:</a:t>
            </a:r>
          </a:p>
          <a:p>
            <a:pPr lvl="1"/>
            <a:r>
              <a:rPr lang="en-US" sz="2400" dirty="0"/>
              <a:t>For a group-oriented – benefits to the group as a whole.</a:t>
            </a:r>
          </a:p>
          <a:p>
            <a:pPr lvl="1"/>
            <a:r>
              <a:rPr lang="en-US" sz="2400" dirty="0"/>
              <a:t>Who value solidarity with the group – group consensus.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5204527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ppt/theme/themeOverride2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771</TotalTime>
  <Words>1181</Words>
  <Application>Microsoft Macintosh PowerPoint</Application>
  <PresentationFormat>Widescreen</PresentationFormat>
  <Paragraphs>159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Parcel</vt:lpstr>
      <vt:lpstr>Communication strategy Persuasive Tools</vt:lpstr>
      <vt:lpstr>Persuasion</vt:lpstr>
      <vt:lpstr>A conceptual view of the human attitudinal system</vt:lpstr>
      <vt:lpstr>AIDA Model</vt:lpstr>
      <vt:lpstr>How can you persuade the audience?</vt:lpstr>
      <vt:lpstr>Persuade by using audience benefits</vt:lpstr>
      <vt:lpstr>Persuade by using audience benefits</vt:lpstr>
      <vt:lpstr>Persuade by Using audience benefits</vt:lpstr>
      <vt:lpstr>Persuade by using audience benefits</vt:lpstr>
      <vt:lpstr>Persuade by using credibility</vt:lpstr>
      <vt:lpstr>Persuade by using credibility</vt:lpstr>
      <vt:lpstr>Persuade by using credibility</vt:lpstr>
      <vt:lpstr>Persuade by using credibility</vt:lpstr>
      <vt:lpstr>Persuade by using credibility</vt:lpstr>
      <vt:lpstr>Persuade by using message structure</vt:lpstr>
      <vt:lpstr>Persuade by using Message structure</vt:lpstr>
      <vt:lpstr>Persuade by using Message structure</vt:lpstr>
      <vt:lpstr>Persuade by using message structure</vt:lpstr>
      <vt:lpstr>Persuade by using message structure</vt:lpstr>
      <vt:lpstr>Persuade by using message structure</vt:lpstr>
      <vt:lpstr>How can you emphasize? The audience Memory Curve</vt:lpstr>
      <vt:lpstr>How can you emphasize</vt:lpstr>
      <vt:lpstr>Direct approach. Advantages:</vt:lpstr>
      <vt:lpstr>When to use the direct approach</vt:lpstr>
      <vt:lpstr>Example</vt:lpstr>
      <vt:lpstr>Using the indirect approach</vt:lpstr>
      <vt:lpstr>for Example</vt:lpstr>
      <vt:lpstr>When to use the indirect approach</vt:lpstr>
      <vt:lpstr>Advantages of indirect approach</vt:lpstr>
      <vt:lpstr>Examples of strategic messages</vt:lpstr>
      <vt:lpstr>Examples of strategic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Management skills: Supportive communication</dc:title>
  <dc:creator>Adilbek Dostiyarov</dc:creator>
  <cp:lastModifiedBy>Adilbek Dostiyarov</cp:lastModifiedBy>
  <cp:revision>46</cp:revision>
  <cp:lastPrinted>2018-06-13T14:44:58Z</cp:lastPrinted>
  <dcterms:created xsi:type="dcterms:W3CDTF">2018-05-27T16:42:46Z</dcterms:created>
  <dcterms:modified xsi:type="dcterms:W3CDTF">2020-06-04T01:55:15Z</dcterms:modified>
</cp:coreProperties>
</file>