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455" r:id="rId3"/>
    <p:sldId id="456" r:id="rId4"/>
    <p:sldId id="460" r:id="rId5"/>
    <p:sldId id="457" r:id="rId6"/>
    <p:sldId id="478" r:id="rId7"/>
    <p:sldId id="479" r:id="rId8"/>
    <p:sldId id="477" r:id="rId9"/>
    <p:sldId id="458" r:id="rId10"/>
  </p:sldIdLst>
  <p:sldSz cx="9144000" cy="6858000" type="screen4x3"/>
  <p:notesSz cx="7099300" cy="10234613"/>
  <p:embeddedFontLst>
    <p:embeddedFont>
      <p:font typeface="Lucida Sans" panose="020B0602030504020204" pitchFamily="34" charset="0"/>
      <p:regular r:id="rId13"/>
      <p:bold r:id="rId14"/>
      <p:italic r:id="rId15"/>
      <p:boldItalic r:id="rId16"/>
    </p:embeddedFont>
    <p:embeddedFont>
      <p:font typeface="Wingdings 3" panose="05040102010807070707" pitchFamily="18" charset="2"/>
      <p:regular r:id="rId17"/>
    </p:embeddedFont>
    <p:embeddedFont>
      <p:font typeface="Book Antiqua" panose="02040602050305030304" pitchFamily="18" charset="0"/>
      <p:regular r:id="rId18"/>
      <p:bold r:id="rId19"/>
      <p:italic r:id="rId20"/>
      <p:boldItalic r:id="rId21"/>
    </p:embeddedFont>
    <p:embeddedFont>
      <p:font typeface="Wingdings 2" panose="05020102010507070707" pitchFamily="18" charset="2"/>
      <p:regular r:id="rId22"/>
    </p:embeddedFont>
  </p:embeddedFontLst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  <a:srgbClr val="99FFFF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75626" autoAdjust="0"/>
  </p:normalViewPr>
  <p:slideViewPr>
    <p:cSldViewPr>
      <p:cViewPr varScale="1">
        <p:scale>
          <a:sx n="88" d="100"/>
          <a:sy n="88" d="100"/>
        </p:scale>
        <p:origin x="22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04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font" Target="fonts/font5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fld id="{4D98163D-912F-4AE2-A6B5-80A26C76B2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48655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fld id="{68EC924E-D6CD-4B70-A26A-A416BAE78B8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025414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8B57922-B02C-4348-BBC9-DAB8C002DC07}" type="slidenum">
              <a:rPr kumimoji="0" lang="en-US" altLang="en-US" sz="1300"/>
              <a:pPr/>
              <a:t>1</a:t>
            </a:fld>
            <a:endParaRPr kumimoji="0" lang="en-US" altLang="en-US" sz="1300"/>
          </a:p>
        </p:txBody>
      </p:sp>
      <p:sp>
        <p:nvSpPr>
          <p:cNvPr id="2663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6631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2261283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CDDB3B-3A03-4793-ACEC-775397C36D03}" type="slidenum">
              <a:rPr kumimoji="0" lang="en-US" altLang="en-US" sz="1300"/>
              <a:pPr/>
              <a:t>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252832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CDDB3B-3A03-4793-ACEC-775397C36D03}" type="slidenum">
              <a:rPr kumimoji="0" lang="en-US" altLang="en-US" sz="1300"/>
              <a:pPr/>
              <a:t>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965712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CDDB3B-3A03-4793-ACEC-775397C36D03}" type="slidenum">
              <a:rPr kumimoji="0" lang="en-US" altLang="en-US" sz="1300"/>
              <a:pPr/>
              <a:t>4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265205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CDDB3B-3A03-4793-ACEC-775397C36D03}" type="slidenum">
              <a:rPr kumimoji="0" lang="en-US" altLang="en-US" sz="1300"/>
              <a:pPr/>
              <a:t>5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217348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CDDB3B-3A03-4793-ACEC-775397C36D03}" type="slidenum">
              <a:rPr kumimoji="0" lang="en-US" altLang="en-US" sz="1300"/>
              <a:pPr/>
              <a:t>6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655870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CDDB3B-3A03-4793-ACEC-775397C36D03}" type="slidenum">
              <a:rPr kumimoji="0" lang="en-US" altLang="en-US" sz="1300"/>
              <a:pPr/>
              <a:t>7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387194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CDDB3B-3A03-4793-ACEC-775397C36D03}" type="slidenum">
              <a:rPr kumimoji="0" lang="en-US" altLang="en-US" sz="1300"/>
              <a:pPr/>
              <a:t>8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086729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CDDB3B-3A03-4793-ACEC-775397C36D03}" type="slidenum">
              <a:rPr kumimoji="0" lang="en-US" altLang="en-US" sz="1300"/>
              <a:pPr/>
              <a:t>9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420195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10/23/2023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7F094-9E79-4121-AE0D-8532A8C255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43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10/23/2023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E9D3B-3A90-4F4F-BBA5-B69EF58B69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59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10/23/2023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D9084-F245-41DD-8129-BD80ABF995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81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10/23/2023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F5C8E-F095-45B8-9760-51E3E97E60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3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10/23/2023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016EA-B265-417A-9F88-D635ABC6EE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93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10/23/2023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F6E60-DE6F-437C-9BFC-D33378FE0D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28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10/23/2023</a:t>
            </a: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B629F-1E41-458C-AD79-B71260B87A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19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10/23/2023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73B34-E7A0-43DC-80A3-0ADE38D564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36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10/23/2023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A86B7-97FB-4B1E-A3F7-D6C68D3612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515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10/23/2023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74478-BB5D-48C6-992E-24F5A8D214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13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10/23/2023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9B654-D23E-44F6-80DE-EBF0F8F75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51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10/23/2023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00000"/>
                </a:solidFill>
              </a:defRPr>
            </a:lvl1pPr>
          </a:lstStyle>
          <a:p>
            <a:fld id="{FB019321-FB7E-4C83-B7B2-B4D501BB5B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Lucida Sans" panose="020B0602030504020204" pitchFamily="34" charset="0"/>
        <a:buChar char="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Lucida Sans" panose="020B0602030504020204" pitchFamily="34" charset="0"/>
        <a:buChar char="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Book Antiqua" panose="02040602050305030304" pitchFamily="18" charset="0"/>
        <a:buChar char="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2" panose="05020102010507070707" pitchFamily="18" charset="2"/>
        <a:buChar char="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Lucida Sans" panose="020B0602030504020204" pitchFamily="34" charset="0"/>
        <a:buChar char="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sz="2200" dirty="0" smtClean="0">
                <a:effectLst/>
                <a:latin typeface="+mj-lt"/>
              </a:rPr>
              <a:t>ECN2102 macroeconomics (3 Credits/5 ECTS) 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cap="small" dirty="0" smtClean="0">
                <a:latin typeface="+mj-lt"/>
              </a:rPr>
              <a:t>ME2 Preparation</a:t>
            </a:r>
            <a:endParaRPr lang="en-US" sz="3900" cap="small" dirty="0" smtClean="0">
              <a:latin typeface="+mj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40005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Week </a:t>
            </a:r>
            <a:r>
              <a:rPr lang="en-US" altLang="en-US" dirty="0" smtClean="0">
                <a:latin typeface="Arial" panose="020B0604020202020204" pitchFamily="34" charset="0"/>
              </a:rPr>
              <a:t>10 </a:t>
            </a:r>
            <a:r>
              <a:rPr lang="en-US" altLang="en-US" dirty="0" smtClean="0">
                <a:latin typeface="Arial" panose="020B0604020202020204" pitchFamily="34" charset="0"/>
              </a:rPr>
              <a:t>(Session </a:t>
            </a:r>
            <a:r>
              <a:rPr lang="en-US" altLang="en-US" dirty="0" smtClean="0">
                <a:latin typeface="Arial" panose="020B0604020202020204" pitchFamily="34" charset="0"/>
              </a:rPr>
              <a:t>24)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Instructor: Eldar Madumarov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5000625" y="6072188"/>
            <a:ext cx="3786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 smtClean="0"/>
              <a:t>October 23, 2023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Outline</a:t>
            </a:r>
            <a:endParaRPr lang="en-US" dirty="0">
              <a:latin typeface="+mj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Wingdings" panose="05000000000000000000" pitchFamily="2" charset="2"/>
              <a:buChar char="§"/>
            </a:pPr>
            <a:r>
              <a:rPr lang="en-US" altLang="en-US" sz="2600" dirty="0" smtClean="0">
                <a:latin typeface="Arial" panose="020B0604020202020204" pitchFamily="34" charset="0"/>
              </a:rPr>
              <a:t>Instructions</a:t>
            </a:r>
          </a:p>
          <a:p>
            <a:pPr marL="650875" indent="-514350">
              <a:buFont typeface="Wingdings" panose="05000000000000000000" pitchFamily="2" charset="2"/>
              <a:buChar char="§"/>
            </a:pPr>
            <a:r>
              <a:rPr lang="en-US" altLang="en-US" sz="2600" dirty="0" smtClean="0">
                <a:latin typeface="Arial" panose="020B0604020202020204" pitchFamily="34" charset="0"/>
              </a:rPr>
              <a:t>Topics and Concepts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10/23/2023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337024-2263-4F94-A456-144AA611ABC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Instructions</a:t>
            </a:r>
            <a:endParaRPr lang="en-US" dirty="0">
              <a:latin typeface="+mj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en-US" altLang="en-US" sz="2600" dirty="0" smtClean="0">
                <a:latin typeface="Arial" panose="020B0604020202020204" pitchFamily="34" charset="0"/>
              </a:rPr>
              <a:t>Students will have 50 minutes at most to solve and submit answers/solutions to the MCQs and problems.</a:t>
            </a:r>
          </a:p>
          <a:p>
            <a:pPr marL="136525" indent="0">
              <a:buNone/>
            </a:pPr>
            <a:r>
              <a:rPr lang="en-US" altLang="en-US" sz="2600" dirty="0" smtClean="0">
                <a:latin typeface="Arial" panose="020B0604020202020204" pitchFamily="34" charset="0"/>
              </a:rPr>
              <a:t>ME2 will have 10-15 MCQs and 1-2 problems.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10/23/2023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337024-2263-4F94-A456-144AA611ABC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6413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Instructions</a:t>
            </a:r>
            <a:endParaRPr lang="en-US" dirty="0">
              <a:latin typeface="+mj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en-US" altLang="en-US" sz="2600" dirty="0" smtClean="0">
                <a:latin typeface="Arial" panose="020B0604020202020204" pitchFamily="34" charset="0"/>
              </a:rPr>
              <a:t>Your questions related to ME2 may be answered during my office hours or via Moodle platform’s instruments (e.g. chat or forum)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10/23/2023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337024-2263-4F94-A456-144AA611ABC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4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9579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Topics and Concepts</a:t>
            </a:r>
            <a:endParaRPr lang="en-US" dirty="0">
              <a:latin typeface="+mj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Aggregate production function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Economic growth rate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Growth accounting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Labor productivity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Real GDP, Real GDP per person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Rule of 70</a:t>
            </a:r>
            <a:endParaRPr lang="en-US" altLang="en-US" dirty="0">
              <a:latin typeface="Arial" panose="020B0604020202020204" pitchFamily="34" charset="0"/>
            </a:endParaRPr>
          </a:p>
          <a:p>
            <a:pPr marL="136525" indent="0">
              <a:buNone/>
            </a:pPr>
            <a:endParaRPr lang="en-US" altLang="en-US" baseline="30000" dirty="0" smtClean="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10/23/2023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337024-2263-4F94-A456-144AA611ABC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6750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Topics and Concepts</a:t>
            </a:r>
            <a:endParaRPr lang="en-US" dirty="0">
              <a:latin typeface="+mj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Bond, bond market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Crowding-out effect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Demand for and supply of loanable funds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Financial capital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Financial institution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Net investment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Nominal interest rate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Stock market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Wealth</a:t>
            </a:r>
            <a:endParaRPr lang="en-US" altLang="en-US" dirty="0">
              <a:latin typeface="Arial" panose="020B0604020202020204" pitchFamily="34" charset="0"/>
            </a:endParaRPr>
          </a:p>
          <a:p>
            <a:pPr marL="136525" indent="0">
              <a:buNone/>
            </a:pPr>
            <a:endParaRPr lang="en-US" altLang="en-US" baseline="30000" dirty="0" smtClean="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10/23/2023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337024-2263-4F94-A456-144AA611ABC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6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7462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Topics and Concepts</a:t>
            </a:r>
            <a:endParaRPr lang="en-US" dirty="0">
              <a:latin typeface="+mj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Barter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Central bank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Currency, currency drain ratio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Demand for and supply of money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Desired reserve ratio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Excess reserves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Federal funds rate, FOMC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Money, monetary base, money multiplier</a:t>
            </a:r>
          </a:p>
          <a:p>
            <a:pPr marL="136525" indent="0"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Quantity theory of money</a:t>
            </a:r>
            <a:endParaRPr lang="en-US" altLang="en-US" dirty="0">
              <a:latin typeface="Arial" panose="020B0604020202020204" pitchFamily="34" charset="0"/>
            </a:endParaRPr>
          </a:p>
          <a:p>
            <a:pPr marL="136525" indent="0">
              <a:buNone/>
            </a:pPr>
            <a:endParaRPr lang="en-US" altLang="en-US" baseline="30000" dirty="0" smtClean="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10/23/2023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337024-2263-4F94-A456-144AA611ABC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7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478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Topics and Concepts</a:t>
            </a:r>
            <a:endParaRPr lang="en-US" dirty="0">
              <a:latin typeface="+mj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money multiplier and desired reserves ratio</a:t>
            </a:r>
          </a:p>
          <a:p>
            <a:pPr marL="136525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definition of the velocity of circulation of money</a:t>
            </a:r>
          </a:p>
          <a:p>
            <a:pPr marL="136525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MV = PY, find one unknown if there are 3 known variables</a:t>
            </a:r>
          </a:p>
          <a:p>
            <a:pPr marL="136525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exchange rate conversion</a:t>
            </a:r>
          </a:p>
          <a:p>
            <a:pPr marL="136525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exports and imports influencing current account of </a:t>
            </a:r>
            <a:r>
              <a:rPr lang="en-US" altLang="en-US" dirty="0" err="1">
                <a:latin typeface="Arial" panose="020B0604020202020204" pitchFamily="34" charset="0"/>
              </a:rPr>
              <a:t>BoP</a:t>
            </a:r>
            <a:endParaRPr lang="en-US" altLang="en-US" dirty="0">
              <a:latin typeface="Arial" panose="020B0604020202020204" pitchFamily="34" charset="0"/>
            </a:endParaRPr>
          </a:p>
          <a:p>
            <a:pPr marL="136525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creditor and debtor nations</a:t>
            </a:r>
          </a:p>
          <a:p>
            <a:pPr marL="136525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definition of AD</a:t>
            </a:r>
          </a:p>
          <a:p>
            <a:pPr marL="136525" indent="0">
              <a:buNone/>
            </a:pPr>
            <a:endParaRPr lang="en-US" altLang="en-US" baseline="30000" dirty="0" smtClean="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10/23/2023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337024-2263-4F94-A456-144AA611ABC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8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8841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Topics and Concepts</a:t>
            </a:r>
            <a:endParaRPr lang="en-US" dirty="0">
              <a:latin typeface="+mj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SR </a:t>
            </a:r>
            <a:r>
              <a:rPr lang="en-US" altLang="en-US" dirty="0" smtClean="0">
                <a:latin typeface="Arial" panose="020B0604020202020204" pitchFamily="34" charset="0"/>
              </a:rPr>
              <a:t>equilibrium definition </a:t>
            </a:r>
            <a:r>
              <a:rPr lang="en-US" altLang="en-US" dirty="0">
                <a:latin typeface="Arial" panose="020B0604020202020204" pitchFamily="34" charset="0"/>
              </a:rPr>
              <a:t>vs LR equilibrium</a:t>
            </a:r>
          </a:p>
          <a:p>
            <a:pPr marL="136525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inflationary gap vs recessionary gap</a:t>
            </a:r>
          </a:p>
          <a:p>
            <a:pPr marL="136525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expenditure multiplier</a:t>
            </a:r>
          </a:p>
          <a:p>
            <a:pPr marL="136525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multiplier calculation</a:t>
            </a:r>
          </a:p>
          <a:p>
            <a:pPr marL="136525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unplanned inventory changes if AE &gt; GDP, AE &lt; GDP</a:t>
            </a:r>
          </a:p>
          <a:p>
            <a:pPr marL="136525" indent="0">
              <a:buNone/>
            </a:pPr>
            <a:r>
              <a:rPr lang="en-US" altLang="en-US" dirty="0">
                <a:latin typeface="Arial" panose="020B0604020202020204" pitchFamily="34" charset="0"/>
              </a:rPr>
              <a:t>shifts of AD, SAS, </a:t>
            </a:r>
            <a:r>
              <a:rPr lang="en-US" altLang="en-US">
                <a:latin typeface="Arial" panose="020B0604020202020204" pitchFamily="34" charset="0"/>
              </a:rPr>
              <a:t>and </a:t>
            </a:r>
            <a:r>
              <a:rPr lang="en-US" altLang="en-US" smtClean="0">
                <a:latin typeface="Arial" panose="020B0604020202020204" pitchFamily="34" charset="0"/>
              </a:rPr>
              <a:t>LAS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10/23/2023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337024-2263-4F94-A456-144AA611ABC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9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266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NextSlide"/>
  <p:tag name="BRANCHTO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6458</TotalTime>
  <Words>385</Words>
  <Application>Microsoft Office PowerPoint</Application>
  <PresentationFormat>On-screen Show (4:3)</PresentationFormat>
  <Paragraphs>115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Lucida Sans</vt:lpstr>
      <vt:lpstr>Wingdings 3</vt:lpstr>
      <vt:lpstr>Times New Roman</vt:lpstr>
      <vt:lpstr>Book Antiqua</vt:lpstr>
      <vt:lpstr>Arial</vt:lpstr>
      <vt:lpstr>Wingdings 2</vt:lpstr>
      <vt:lpstr>Wingdings</vt:lpstr>
      <vt:lpstr>Apex</vt:lpstr>
      <vt:lpstr>ECN2102 macroeconomics (3 Credits/5 ECTS)  ME2 Preparation</vt:lpstr>
      <vt:lpstr>Outline</vt:lpstr>
      <vt:lpstr>Instructions</vt:lpstr>
      <vt:lpstr>Instructions</vt:lpstr>
      <vt:lpstr>Topics and Concepts</vt:lpstr>
      <vt:lpstr>Topics and Concepts</vt:lpstr>
      <vt:lpstr>Topics and Concepts</vt:lpstr>
      <vt:lpstr>Topics and Concepts</vt:lpstr>
      <vt:lpstr>Topics and Concepts</vt:lpstr>
    </vt:vector>
  </TitlesOfParts>
  <Company>Florida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ECN3184 Econometric Methods (3 Credits) Section 1 Two-Variable  Regression Analysis</dc:title>
  <dc:creator>Madumarov Eldar</dc:creator>
  <cp:lastModifiedBy>Eldar Madumarov</cp:lastModifiedBy>
  <cp:revision>449</cp:revision>
  <dcterms:created xsi:type="dcterms:W3CDTF">1998-07-20T20:52:32Z</dcterms:created>
  <dcterms:modified xsi:type="dcterms:W3CDTF">2023-10-23T03:39:49Z</dcterms:modified>
</cp:coreProperties>
</file>