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3"/>
    <p:sldId id="276" r:id="rId4"/>
    <p:sldId id="260" r:id="rId5"/>
    <p:sldId id="277" r:id="rId6"/>
    <p:sldId id="278" r:id="rId7"/>
    <p:sldId id="279" r:id="rId8"/>
    <p:sldId id="280" r:id="rId9"/>
    <p:sldId id="281" r:id="rId10"/>
    <p:sldId id="282" r:id="rId11"/>
    <p:sldId id="283" r:id="rId12"/>
    <p:sldId id="284" r:id="rId13"/>
    <p:sldId id="285" r:id="rId14"/>
    <p:sldId id="286" r:id="rId15"/>
    <p:sldId id="287" r:id="rId16"/>
    <p:sldId id="262" r:id="rId17"/>
    <p:sldId id="288" r:id="rId18"/>
    <p:sldId id="268" r:id="rId19"/>
    <p:sldId id="289" r:id="rId20"/>
    <p:sldId id="269" r:id="rId21"/>
    <p:sldId id="270" r:id="rId22"/>
    <p:sldId id="290" r:id="rId23"/>
    <p:sldId id="291"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showGuide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panose="020B0604020202020204"/>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panose="020B0604020202020204"/>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panose="020B0604020202020204"/>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rPr lang="en-US" sz="2800" b="1">
                <a:latin typeface="Calibri" panose="020F0502020204030204" charset="0"/>
                <a:cs typeface="Calibri" panose="020F0502020204030204" charset="0"/>
              </a:rPr>
              <a:t>Financial Statements</a:t>
            </a:r>
            <a:endParaRPr lang="en-US" sz="2800" b="1">
              <a:latin typeface="Calibri" panose="020F0502020204030204" charset="0"/>
              <a:cs typeface="Calibri" panose="020F0502020204030204" charset="0"/>
            </a:endParaRPr>
          </a:p>
        </p:txBody>
      </p:sp>
      <p:sp>
        <p:nvSpPr>
          <p:cNvPr id="3" name="Content Placeholder 2"/>
          <p:cNvSpPr>
            <a:spLocks noGrp="1"/>
          </p:cNvSpPr>
          <p:nvPr>
            <p:ph idx="1"/>
          </p:nvPr>
        </p:nvSpPr>
        <p:spPr/>
        <p:txBody>
          <a:bodyPr>
            <a:normAutofit fontScale="90000"/>
          </a:bodyPr>
          <a:lstStyle/>
          <a:p>
            <a:r>
              <a:rPr lang="en-US" sz="2800" b="1"/>
              <a:t>Financial statements </a:t>
            </a:r>
            <a:r>
              <a:rPr lang="en-US" sz="2800"/>
              <a:t>are pieces of paper with accounting numbers written on them that report what has actually happened to assets, earnings, and liabilities over the past few periods.</a:t>
            </a:r>
            <a:endParaRPr lang="en-US" sz="2800"/>
          </a:p>
          <a:p>
            <a:r>
              <a:rPr lang="en-US" sz="2800" b="1"/>
              <a:t>Financial ststements</a:t>
            </a:r>
            <a:r>
              <a:rPr lang="en-US" sz="2800"/>
              <a:t> are important for the following reasons:</a:t>
            </a:r>
            <a:endParaRPr lang="en-US" sz="2800"/>
          </a:p>
          <a:p>
            <a:pPr marL="0" indent="0">
              <a:buNone/>
            </a:pPr>
            <a:r>
              <a:rPr lang="en-US" sz="2800" b="1"/>
              <a:t>        1. </a:t>
            </a:r>
            <a:r>
              <a:rPr sz="2800" b="1">
                <a:sym typeface="+mn-ea"/>
              </a:rPr>
              <a:t>Decision making</a:t>
            </a:r>
            <a:r>
              <a:rPr lang="en-US" sz="2800" b="1">
                <a:sym typeface="+mn-ea"/>
              </a:rPr>
              <a:t>: </a:t>
            </a:r>
            <a:r>
              <a:rPr lang="en-US" sz="2800">
                <a:sym typeface="+mn-ea"/>
              </a:rPr>
              <a:t>The information in financial 	statments help managers make decisions about company 	operations in order to increase the company’s value</a:t>
            </a:r>
            <a:endParaRPr sz="2800">
              <a:sym typeface="+mn-ea"/>
            </a:endParaRPr>
          </a:p>
          <a:p>
            <a:pPr marL="0" indent="457200">
              <a:buNone/>
            </a:pPr>
            <a:endParaRPr lang="en-US" sz="28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sz="2800">
              <a:latin typeface="Calibri" panose="020F0502020204030204" charset="0"/>
              <a:cs typeface="Calibri" panose="020F0502020204030204" charset="0"/>
            </a:endParaRPr>
          </a:p>
        </p:txBody>
      </p:sp>
      <p:sp>
        <p:nvSpPr>
          <p:cNvPr id="3" name="Content Placeholder 2"/>
          <p:cNvSpPr>
            <a:spLocks noGrp="1"/>
          </p:cNvSpPr>
          <p:nvPr>
            <p:ph idx="1"/>
          </p:nvPr>
        </p:nvSpPr>
        <p:spPr/>
        <p:txBody>
          <a:bodyPr/>
          <a:p>
            <a:pPr marL="0" indent="0">
              <a:buNone/>
            </a:pPr>
            <a:r>
              <a:rPr lang="en-US" sz="2800"/>
              <a:t>14. The common equity section is divided into two:</a:t>
            </a:r>
            <a:endParaRPr lang="en-US" sz="2800"/>
          </a:p>
          <a:p>
            <a:pPr marL="0" indent="0">
              <a:buNone/>
            </a:pPr>
            <a:r>
              <a:rPr lang="en-US" sz="2800"/>
              <a:t>         A. </a:t>
            </a:r>
            <a:r>
              <a:rPr lang="en-US" sz="2800" b="1"/>
              <a:t>Common stock:</a:t>
            </a:r>
            <a:r>
              <a:rPr lang="en-US" sz="2800"/>
              <a:t> The comes from the issuance 			of 	stock to raise capital</a:t>
            </a:r>
            <a:endParaRPr lang="en-US" sz="2800"/>
          </a:p>
          <a:p>
            <a:pPr marL="0" indent="0">
              <a:buNone/>
            </a:pPr>
            <a:r>
              <a:rPr lang="en-US" sz="2800"/>
              <a:t>         B. </a:t>
            </a:r>
            <a:r>
              <a:rPr lang="en-US" sz="2800" b="1"/>
              <a:t>Retained earnings</a:t>
            </a:r>
            <a:r>
              <a:rPr lang="en-US" sz="2800"/>
              <a:t>: This the account built up 	 		over time as the firm saves part of its earnings 			rather than pay all earnings ad dividends.</a:t>
            </a:r>
            <a:endParaRPr lang="en-US" sz="2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sz="2800">
              <a:latin typeface="Calibri" panose="020F0502020204030204" charset="0"/>
              <a:cs typeface="Calibri" panose="020F0502020204030204" charset="0"/>
            </a:endParaRPr>
          </a:p>
        </p:txBody>
      </p:sp>
      <p:sp>
        <p:nvSpPr>
          <p:cNvPr id="3" name="Content Placeholder 2"/>
          <p:cNvSpPr>
            <a:spLocks noGrp="1"/>
          </p:cNvSpPr>
          <p:nvPr>
            <p:ph idx="1"/>
          </p:nvPr>
        </p:nvSpPr>
        <p:spPr/>
        <p:txBody>
          <a:bodyPr/>
          <a:p>
            <a:pPr marL="0" indent="0">
              <a:buNone/>
            </a:pPr>
            <a:r>
              <a:rPr lang="en-US" sz="2800" b="1"/>
              <a:t>Inventory Accounting:</a:t>
            </a:r>
            <a:endParaRPr lang="en-US" sz="2800"/>
          </a:p>
          <a:p>
            <a:pPr marL="0" indent="0">
              <a:buNone/>
            </a:pPr>
            <a:r>
              <a:rPr lang="en-US" sz="2800"/>
              <a:t>1. </a:t>
            </a:r>
            <a:r>
              <a:rPr lang="en-US" sz="2800" b="1"/>
              <a:t>First-in, First-out (FIFO)</a:t>
            </a:r>
            <a:r>
              <a:rPr lang="en-US" sz="2800"/>
              <a:t>: Taking out old, low-cost inventory and leaving in new high-cost inventory. During period of </a:t>
            </a:r>
            <a:r>
              <a:rPr lang="en-US" sz="2800" b="1"/>
              <a:t>high prices,</a:t>
            </a:r>
            <a:r>
              <a:rPr lang="en-US" sz="2800"/>
              <a:t> this will produce a </a:t>
            </a:r>
            <a:r>
              <a:rPr lang="en-US" sz="2800" b="1"/>
              <a:t>higher balance sheet inventory value</a:t>
            </a:r>
            <a:r>
              <a:rPr lang="en-US" sz="2800"/>
              <a:t>, but </a:t>
            </a:r>
            <a:r>
              <a:rPr lang="en-US" sz="2800" b="1"/>
              <a:t>lower cost of goods sold</a:t>
            </a:r>
            <a:r>
              <a:rPr lang="en-US" sz="2800"/>
              <a:t>, and </a:t>
            </a:r>
            <a:r>
              <a:rPr lang="en-US" sz="2800" b="1"/>
              <a:t>higher profits</a:t>
            </a:r>
            <a:r>
              <a:rPr lang="en-US" sz="2800"/>
              <a:t> on the income statement.</a:t>
            </a:r>
            <a:endParaRPr lang="en-US" sz="2800"/>
          </a:p>
          <a:p>
            <a:pPr marL="0" indent="0">
              <a:buNone/>
            </a:pPr>
            <a:endParaRPr lang="en-US" sz="2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sz="2800">
              <a:latin typeface="Calibri" panose="020F0502020204030204" charset="0"/>
              <a:cs typeface="Calibri" panose="020F0502020204030204" charset="0"/>
            </a:endParaRPr>
          </a:p>
        </p:txBody>
      </p:sp>
      <p:sp>
        <p:nvSpPr>
          <p:cNvPr id="3" name="Content Placeholder 2"/>
          <p:cNvSpPr>
            <a:spLocks noGrp="1"/>
          </p:cNvSpPr>
          <p:nvPr>
            <p:ph idx="1"/>
          </p:nvPr>
        </p:nvSpPr>
        <p:spPr/>
        <p:txBody>
          <a:bodyPr/>
          <a:p>
            <a:pPr marL="0" indent="0">
              <a:buNone/>
            </a:pPr>
            <a:r>
              <a:rPr lang="en-US" sz="2800"/>
              <a:t>  2. </a:t>
            </a:r>
            <a:r>
              <a:rPr lang="en-US" sz="2800" b="1"/>
              <a:t>Last-in, First-out (LIFO): </a:t>
            </a:r>
            <a:r>
              <a:rPr lang="en-US" sz="2800"/>
              <a:t>Taking out </a:t>
            </a:r>
            <a:r>
              <a:rPr lang="en-US" sz="2800" b="1"/>
              <a:t>new high-cost inventory </a:t>
            </a:r>
            <a:r>
              <a:rPr lang="en-US" sz="2800"/>
              <a:t>first before the </a:t>
            </a:r>
            <a:r>
              <a:rPr lang="en-US" sz="2800" b="1"/>
              <a:t>old low-cost inventory.</a:t>
            </a:r>
            <a:r>
              <a:rPr lang="en-US" sz="2800"/>
              <a:t> This produces:</a:t>
            </a:r>
            <a:endParaRPr lang="en-US" sz="2800"/>
          </a:p>
          <a:p>
            <a:pPr marL="0" indent="0">
              <a:buNone/>
            </a:pPr>
            <a:r>
              <a:rPr lang="en-US" sz="2800"/>
              <a:t>    A. </a:t>
            </a:r>
            <a:r>
              <a:rPr lang="en-US" sz="2800" b="1"/>
              <a:t>Lower balance sheet inventories</a:t>
            </a:r>
            <a:endParaRPr lang="en-US" sz="2800"/>
          </a:p>
          <a:p>
            <a:pPr marL="0" indent="0">
              <a:buNone/>
            </a:pPr>
            <a:r>
              <a:rPr lang="en-US" sz="2800"/>
              <a:t>    B. </a:t>
            </a:r>
            <a:r>
              <a:rPr lang="en-US" sz="2800" b="1"/>
              <a:t>Higher</a:t>
            </a:r>
            <a:r>
              <a:rPr lang="en-US" sz="2800"/>
              <a:t> </a:t>
            </a:r>
            <a:r>
              <a:rPr lang="en-US" sz="2800" b="1"/>
              <a:t>cost of goods</a:t>
            </a:r>
            <a:r>
              <a:rPr lang="en-US" sz="2800"/>
              <a:t> sold</a:t>
            </a:r>
            <a:endParaRPr lang="en-US" sz="2800"/>
          </a:p>
          <a:p>
            <a:pPr marL="0" indent="0">
              <a:buNone/>
            </a:pPr>
            <a:r>
              <a:rPr lang="en-US" sz="2800"/>
              <a:t>    C.</a:t>
            </a:r>
            <a:r>
              <a:rPr lang="en-US" sz="2800" b="1"/>
              <a:t> Lower reported profits</a:t>
            </a:r>
            <a:r>
              <a:rPr lang="en-US" sz="2800"/>
              <a:t> (this is strictly an accounting gimmick, companies use FIFO)</a:t>
            </a:r>
            <a:endParaRPr lang="en-US" sz="2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sz="2800">
              <a:latin typeface="Calibri" panose="020F0502020204030204" charset="0"/>
              <a:cs typeface="Calibri" panose="020F0502020204030204" charset="0"/>
            </a:endParaRPr>
          </a:p>
        </p:txBody>
      </p:sp>
      <p:sp>
        <p:nvSpPr>
          <p:cNvPr id="3" name="Content Placeholder 2"/>
          <p:cNvSpPr>
            <a:spLocks noGrp="1"/>
          </p:cNvSpPr>
          <p:nvPr>
            <p:ph idx="1"/>
          </p:nvPr>
        </p:nvSpPr>
        <p:spPr/>
        <p:txBody>
          <a:bodyPr/>
          <a:p>
            <a:pPr marL="0" indent="0">
              <a:buNone/>
            </a:pPr>
            <a:r>
              <a:rPr lang="en-US" sz="2800" b="1"/>
              <a:t>Depreciation Methods:</a:t>
            </a:r>
            <a:endParaRPr lang="en-US" sz="2800" b="1"/>
          </a:p>
          <a:p>
            <a:pPr marL="0" indent="0">
              <a:buNone/>
            </a:pPr>
            <a:r>
              <a:rPr lang="en-US" sz="2800"/>
              <a:t>1. Most firms prepare two financial statements: one for tax purposes and one for reporting to stockholders:</a:t>
            </a:r>
            <a:endParaRPr lang="en-US" sz="2800"/>
          </a:p>
          <a:p>
            <a:pPr marL="0" indent="0">
              <a:buNone/>
            </a:pPr>
            <a:r>
              <a:rPr lang="en-US" sz="2800"/>
              <a:t>     A. </a:t>
            </a:r>
            <a:r>
              <a:rPr lang="en-US" sz="2800" b="1"/>
              <a:t>Accelerated depreciation:</a:t>
            </a:r>
            <a:r>
              <a:rPr lang="en-US" sz="2800"/>
              <a:t> This is used for tax purposes and reduces amount of taxes to be paid because it gives a higher depreciation charges and takes a shorter time to write off depreciation charges. Leads to higher reported profits</a:t>
            </a:r>
            <a:endParaRPr lang="en-US" sz="2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sz="2800">
              <a:cs typeface="+mj-lt"/>
            </a:endParaRPr>
          </a:p>
        </p:txBody>
      </p:sp>
      <p:sp>
        <p:nvSpPr>
          <p:cNvPr id="3" name="Content Placeholder 2"/>
          <p:cNvSpPr>
            <a:spLocks noGrp="1"/>
          </p:cNvSpPr>
          <p:nvPr>
            <p:ph idx="1"/>
          </p:nvPr>
        </p:nvSpPr>
        <p:spPr/>
        <p:txBody>
          <a:bodyPr/>
          <a:p>
            <a:pPr marL="0" indent="0">
              <a:buNone/>
            </a:pPr>
            <a:r>
              <a:rPr lang="en-US" sz="2800"/>
              <a:t>  B. </a:t>
            </a:r>
            <a:r>
              <a:rPr lang="en-US" sz="2800" b="1"/>
              <a:t>Straight Line Depreciation:</a:t>
            </a:r>
            <a:r>
              <a:rPr lang="en-US" sz="2800"/>
              <a:t> Results in lower depreciation charge for stockholder reporting. Shows constant annual depreciation charge over the life of the equipment or fixed asset. It takes a longer time to remove all depreciation charge.</a:t>
            </a:r>
            <a:endParaRPr lang="en-US" sz="2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rPr sz="2800" b="1">
                <a:latin typeface="Calibri" panose="020F0502020204030204" charset="0"/>
                <a:cs typeface="Calibri" panose="020F0502020204030204" charset="0"/>
              </a:rPr>
              <a:t>Income </a:t>
            </a:r>
            <a:r>
              <a:rPr sz="2800" b="1">
                <a:latin typeface="Calibri" panose="020F0502020204030204" charset="0"/>
                <a:cs typeface="Calibri" panose="020F0502020204030204" charset="0"/>
              </a:rPr>
              <a:t>Statement </a:t>
            </a:r>
            <a:endParaRPr sz="2800" b="1">
              <a:latin typeface="Calibri" panose="020F0502020204030204" charset="0"/>
              <a:cs typeface="Calibri" panose="020F0502020204030204" charset="0"/>
            </a:endParaRPr>
          </a:p>
        </p:txBody>
      </p:sp>
      <p:sp>
        <p:nvSpPr>
          <p:cNvPr id="3" name="Content Placeholder 2"/>
          <p:cNvSpPr>
            <a:spLocks noGrp="1"/>
          </p:cNvSpPr>
          <p:nvPr>
            <p:ph idx="1"/>
          </p:nvPr>
        </p:nvSpPr>
        <p:spPr/>
        <p:txBody>
          <a:bodyPr/>
          <a:lstStyle/>
          <a:p>
            <a:pPr marL="0" indent="0">
              <a:buNone/>
            </a:pPr>
            <a:r>
              <a:rPr lang="en-US" sz="2800"/>
              <a:t>1. </a:t>
            </a:r>
            <a:r>
              <a:rPr lang="en-US" sz="2800" b="1"/>
              <a:t>Income statement</a:t>
            </a:r>
            <a:r>
              <a:rPr lang="en-US" sz="2800"/>
              <a:t> records the flow of resources over time. It can cover any period of time, but is usually prepared monthly, quarterly, or annually.</a:t>
            </a:r>
            <a:endParaRPr lang="en-US" sz="2800"/>
          </a:p>
          <a:p>
            <a:pPr marL="0" indent="0">
              <a:buNone/>
            </a:pPr>
            <a:r>
              <a:rPr lang="en-US" sz="2800"/>
              <a:t>2. </a:t>
            </a:r>
            <a:r>
              <a:rPr lang="en-US" sz="2800" b="1"/>
              <a:t>Net sales </a:t>
            </a:r>
            <a:r>
              <a:rPr lang="en-US" sz="2800"/>
              <a:t>are shown atthe top of the statement, after which various costs are removed to obtain the </a:t>
            </a:r>
            <a:r>
              <a:rPr lang="en-US" sz="2800" b="1"/>
              <a:t>net income </a:t>
            </a:r>
            <a:r>
              <a:rPr lang="en-US" sz="2800"/>
              <a:t>available to shareholders.</a:t>
            </a:r>
            <a:endParaRPr lang="en-US" sz="2800"/>
          </a:p>
          <a:p>
            <a:pPr marL="0" indent="0">
              <a:buNone/>
            </a:pPr>
            <a:r>
              <a:rPr lang="en-US" sz="2800"/>
              <a:t>3.</a:t>
            </a:r>
            <a:r>
              <a:rPr lang="en-US" sz="2800" b="1"/>
              <a:t> Costs </a:t>
            </a:r>
            <a:r>
              <a:rPr lang="en-US" sz="2800"/>
              <a:t>on the </a:t>
            </a:r>
            <a:r>
              <a:rPr lang="en-US" sz="2800" b="1"/>
              <a:t>income statement</a:t>
            </a:r>
            <a:r>
              <a:rPr lang="en-US" sz="2800"/>
              <a:t> are as follows:</a:t>
            </a:r>
            <a:endParaRPr lang="en-US" sz="2800"/>
          </a:p>
          <a:p>
            <a:pPr marL="0" indent="0">
              <a:buNone/>
            </a:pPr>
            <a:r>
              <a:rPr lang="en-US" sz="2800"/>
              <a:t>     A. </a:t>
            </a:r>
            <a:r>
              <a:rPr lang="en-US" sz="2800" b="1"/>
              <a:t>Operating cost</a:t>
            </a:r>
            <a:endParaRPr lang="en-US" sz="2800"/>
          </a:p>
          <a:p>
            <a:pPr marL="0" indent="0">
              <a:buNone/>
            </a:pPr>
            <a:r>
              <a:rPr lang="en-US" sz="2800"/>
              <a:t>     B.  </a:t>
            </a:r>
            <a:r>
              <a:rPr lang="en-US" sz="2800" b="1"/>
              <a:t>Interest costs</a:t>
            </a:r>
            <a:endParaRPr lang="en-US" sz="2800"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sz="2800">
              <a:latin typeface="Calibri" panose="020F0502020204030204" charset="0"/>
              <a:cs typeface="Calibri" panose="020F0502020204030204" charset="0"/>
            </a:endParaRPr>
          </a:p>
        </p:txBody>
      </p:sp>
      <p:sp>
        <p:nvSpPr>
          <p:cNvPr id="3" name="Content Placeholder 2"/>
          <p:cNvSpPr>
            <a:spLocks noGrp="1"/>
          </p:cNvSpPr>
          <p:nvPr>
            <p:ph idx="1"/>
          </p:nvPr>
        </p:nvSpPr>
        <p:spPr/>
        <p:txBody>
          <a:bodyPr/>
          <a:p>
            <a:pPr marL="0" indent="0">
              <a:buNone/>
            </a:pPr>
            <a:r>
              <a:rPr lang="en-US"/>
              <a:t>  </a:t>
            </a:r>
            <a:r>
              <a:rPr lang="en-US" sz="2800"/>
              <a:t>C. </a:t>
            </a:r>
            <a:r>
              <a:rPr lang="en-US" sz="2800" b="1"/>
              <a:t>Taxes</a:t>
            </a:r>
            <a:endParaRPr lang="en-US" sz="2800"/>
          </a:p>
          <a:p>
            <a:pPr marL="0" indent="0">
              <a:buNone/>
            </a:pPr>
            <a:r>
              <a:rPr lang="en-US" sz="2800"/>
              <a:t>   D. </a:t>
            </a:r>
            <a:r>
              <a:rPr lang="en-US" sz="2800" b="1"/>
              <a:t>Depreciation:</a:t>
            </a:r>
            <a:r>
              <a:rPr lang="en-US" sz="2800"/>
              <a:t> Annual charge against income that shows the estimated cost of equipment used in the production process. Applies only to </a:t>
            </a:r>
            <a:r>
              <a:rPr lang="en-US" sz="2800" b="1"/>
              <a:t>tangible assets.</a:t>
            </a:r>
            <a:endParaRPr lang="en-US" sz="2800" b="1"/>
          </a:p>
          <a:p>
            <a:pPr marL="0" indent="0">
              <a:buNone/>
            </a:pPr>
            <a:r>
              <a:rPr lang="en-US" sz="2800"/>
              <a:t>E. </a:t>
            </a:r>
            <a:r>
              <a:rPr lang="en-US" sz="2800" b="1"/>
              <a:t>Ammortization:</a:t>
            </a:r>
            <a:r>
              <a:rPr lang="en-US" sz="2800"/>
              <a:t> Annual charge that shows estiamted dollar cost of </a:t>
            </a:r>
            <a:r>
              <a:rPr lang="en-US" sz="2800" b="1"/>
              <a:t>intangible assets</a:t>
            </a:r>
            <a:r>
              <a:rPr lang="en-US" sz="2800"/>
              <a:t> used in the production process. Applies to patents, copyrights, etc.</a:t>
            </a:r>
            <a:endParaRPr lang="en-US" sz="28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rPr lang="en-US" sz="2800" b="1">
                <a:latin typeface="Calibri" panose="020F0502020204030204" charset="0"/>
                <a:cs typeface="Calibri" panose="020F0502020204030204" charset="0"/>
              </a:rPr>
              <a:t>Statement of Retained Earnings</a:t>
            </a:r>
            <a:endParaRPr lang="en-US" sz="2800" b="1">
              <a:latin typeface="Calibri" panose="020F0502020204030204" charset="0"/>
              <a:cs typeface="Calibri" panose="020F0502020204030204" charset="0"/>
            </a:endParaRPr>
          </a:p>
        </p:txBody>
      </p:sp>
      <p:sp>
        <p:nvSpPr>
          <p:cNvPr id="3" name="Content Placeholder 2"/>
          <p:cNvSpPr>
            <a:spLocks noGrp="1"/>
          </p:cNvSpPr>
          <p:nvPr>
            <p:ph idx="1"/>
          </p:nvPr>
        </p:nvSpPr>
        <p:spPr/>
        <p:txBody>
          <a:bodyPr/>
          <a:lstStyle/>
          <a:p>
            <a:pPr marL="0" indent="0">
              <a:buNone/>
            </a:pPr>
            <a:r>
              <a:rPr lang="en-US"/>
              <a:t>1. </a:t>
            </a:r>
            <a:r>
              <a:rPr lang="en-US" b="1"/>
              <a:t>Retained earnings:</a:t>
            </a:r>
            <a:r>
              <a:rPr lang="en-US"/>
              <a:t> Amount retained (saved) from net income that is put back into the business. It does not represent cash that the firm has.</a:t>
            </a:r>
            <a:endParaRPr lang="en-US"/>
          </a:p>
          <a:p>
            <a:pPr marL="0" indent="0">
              <a:buNone/>
            </a:pPr>
            <a:r>
              <a:rPr lang="en-US"/>
              <a:t>2. It is built up over time as the firm saves  a part of its reanings rather that pay out all earnings as</a:t>
            </a:r>
            <a:endParaRPr lang="en-US"/>
          </a:p>
          <a:p>
            <a:pPr marL="0" indent="0">
              <a:buNone/>
            </a:pPr>
            <a:r>
              <a:rPr lang="en-US"/>
              <a:t>dividend.</a:t>
            </a:r>
            <a:endParaRPr lang="en-US"/>
          </a:p>
          <a:p>
            <a:pPr marL="0" indent="0">
              <a:buNone/>
            </a:pPr>
            <a:r>
              <a:rPr lang="en-US"/>
              <a:t>3. It represents a claim against assets </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sz="2800">
              <a:latin typeface="Calibri" panose="020F0502020204030204" charset="0"/>
              <a:cs typeface="Calibri" panose="020F0502020204030204" charset="0"/>
            </a:endParaRPr>
          </a:p>
        </p:txBody>
      </p:sp>
      <p:sp>
        <p:nvSpPr>
          <p:cNvPr id="3" name="Content Placeholder 2"/>
          <p:cNvSpPr>
            <a:spLocks noGrp="1"/>
          </p:cNvSpPr>
          <p:nvPr>
            <p:ph idx="1"/>
          </p:nvPr>
        </p:nvSpPr>
        <p:spPr/>
        <p:txBody>
          <a:bodyPr/>
          <a:p>
            <a:pPr marL="0" indent="0">
              <a:buNone/>
            </a:pPr>
            <a:r>
              <a:rPr lang="en-US" sz="2800"/>
              <a:t>4. Firms retain earnings to expand the business by investing in plants and equipment, inventories, etc.</a:t>
            </a:r>
            <a:endParaRPr lang="en-US" sz="2800"/>
          </a:p>
          <a:p>
            <a:pPr marL="0" indent="0">
              <a:buNone/>
            </a:pPr>
            <a:r>
              <a:rPr lang="en-US" sz="2800"/>
              <a:t>5. Changes in retained earnings occur because common stock holders allow the firm to reinvest funds that otherwise could be distributed as dividends.</a:t>
            </a:r>
            <a:endParaRPr lang="en-US" sz="2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rPr lang="en-US" sz="2800" b="1">
                <a:latin typeface="Calibri" panose="020F0502020204030204" charset="0"/>
                <a:cs typeface="Calibri" panose="020F0502020204030204" charset="0"/>
              </a:rPr>
              <a:t>Statement of </a:t>
            </a:r>
            <a:r>
              <a:rPr sz="2800" b="1">
                <a:latin typeface="Calibri" panose="020F0502020204030204" charset="0"/>
                <a:cs typeface="Calibri" panose="020F0502020204030204" charset="0"/>
              </a:rPr>
              <a:t>Cash Flow </a:t>
            </a:r>
            <a:endParaRPr sz="2800" b="1">
              <a:latin typeface="Calibri" panose="020F0502020204030204" charset="0"/>
              <a:cs typeface="Calibri" panose="020F0502020204030204" charset="0"/>
            </a:endParaRPr>
          </a:p>
        </p:txBody>
      </p:sp>
      <p:sp>
        <p:nvSpPr>
          <p:cNvPr id="3" name="Content Placeholder 2"/>
          <p:cNvSpPr>
            <a:spLocks noGrp="1"/>
          </p:cNvSpPr>
          <p:nvPr>
            <p:ph idx="1"/>
          </p:nvPr>
        </p:nvSpPr>
        <p:spPr/>
        <p:txBody>
          <a:bodyPr/>
          <a:lstStyle/>
          <a:p>
            <a:pPr marL="0" indent="0">
              <a:buNone/>
            </a:pPr>
            <a:r>
              <a:rPr lang="en-US" sz="2800"/>
              <a:t>1. </a:t>
            </a:r>
            <a:r>
              <a:rPr lang="en-US" sz="2800" b="1"/>
              <a:t>Statment of cash flow</a:t>
            </a:r>
            <a:r>
              <a:rPr lang="en-US" sz="2800"/>
              <a:t> t</a:t>
            </a:r>
            <a:r>
              <a:rPr sz="2800"/>
              <a:t>racks cash inflows and outflows</a:t>
            </a:r>
            <a:r>
              <a:rPr lang="en-US" sz="2800"/>
              <a:t>.</a:t>
            </a:r>
            <a:endParaRPr lang="en-US" sz="2800"/>
          </a:p>
          <a:p>
            <a:pPr marL="0" indent="0">
              <a:buNone/>
            </a:pPr>
            <a:r>
              <a:rPr lang="en-US" sz="2800"/>
              <a:t>2. It summarizes the changes in a company’s cash position at the end of the year.</a:t>
            </a:r>
            <a:endParaRPr lang="en-US" sz="2800"/>
          </a:p>
          <a:p>
            <a:pPr marL="0" indent="0">
              <a:buNone/>
            </a:pPr>
            <a:r>
              <a:rPr lang="en-US" sz="2800"/>
              <a:t>3. Even if </a:t>
            </a:r>
            <a:r>
              <a:rPr lang="en-US" sz="2800" b="1"/>
              <a:t>net income</a:t>
            </a:r>
            <a:r>
              <a:rPr lang="en-US" sz="2800"/>
              <a:t> reported during the year is high, the amount of </a:t>
            </a:r>
            <a:r>
              <a:rPr lang="en-US" sz="2800" b="1"/>
              <a:t>cash</a:t>
            </a:r>
            <a:r>
              <a:rPr lang="en-US" sz="2800"/>
              <a:t> remaining at the end of the year may be lower than at the beginning of the year.</a:t>
            </a:r>
            <a:endParaRPr lang="en-US" sz="2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sz="2800">
              <a:latin typeface="Calibri" panose="020F0502020204030204" charset="0"/>
              <a:cs typeface="Calibri" panose="020F0502020204030204" charset="0"/>
            </a:endParaRPr>
          </a:p>
        </p:txBody>
      </p:sp>
      <p:sp>
        <p:nvSpPr>
          <p:cNvPr id="3" name="Content Placeholder 2"/>
          <p:cNvSpPr>
            <a:spLocks noGrp="1"/>
          </p:cNvSpPr>
          <p:nvPr>
            <p:ph idx="1"/>
          </p:nvPr>
        </p:nvSpPr>
        <p:spPr/>
        <p:txBody>
          <a:bodyPr/>
          <a:p>
            <a:pPr marL="0" indent="457200">
              <a:buNone/>
            </a:pPr>
            <a:r>
              <a:rPr lang="en-US" sz="2800" b="1">
                <a:sym typeface="+mn-ea"/>
              </a:rPr>
              <a:t>2. </a:t>
            </a:r>
            <a:r>
              <a:rPr sz="2800" b="1">
                <a:sym typeface="+mn-ea"/>
              </a:rPr>
              <a:t>Accountability</a:t>
            </a:r>
            <a:r>
              <a:rPr lang="en-US" sz="2800" b="1">
                <a:sym typeface="+mn-ea"/>
              </a:rPr>
              <a:t>:</a:t>
            </a:r>
            <a:r>
              <a:rPr lang="en-US" sz="2800">
                <a:sym typeface="+mn-ea"/>
              </a:rPr>
              <a:t> It identifies areas where the firm is not 	performing well making managers who are in charge of those 	areas accountable for the poor performance of their units</a:t>
            </a:r>
            <a:endParaRPr sz="2800">
              <a:sym typeface="+mn-ea"/>
            </a:endParaRPr>
          </a:p>
          <a:p>
            <a:pPr marL="0" indent="0">
              <a:buNone/>
            </a:pPr>
            <a:r>
              <a:rPr lang="en-US" sz="2800" b="1">
                <a:sym typeface="+mn-ea"/>
              </a:rPr>
              <a:t>       3. </a:t>
            </a:r>
            <a:r>
              <a:rPr sz="2800" b="1">
                <a:sym typeface="+mn-ea"/>
              </a:rPr>
              <a:t>Transparency</a:t>
            </a:r>
            <a:r>
              <a:rPr lang="en-US" sz="2800" b="1">
                <a:sym typeface="+mn-ea"/>
              </a:rPr>
              <a:t>: </a:t>
            </a:r>
            <a:r>
              <a:rPr lang="en-US" sz="2800">
                <a:sym typeface="+mn-ea"/>
              </a:rPr>
              <a:t>The financial performance of the firm in terms of profits, 	losses, stock price, earnings, etc. are available for the public to see.</a:t>
            </a:r>
            <a:endParaRPr lang="en-US" sz="2800"/>
          </a:p>
          <a:p>
            <a:pPr marL="0" indent="0">
              <a:buNone/>
            </a:pPr>
            <a:endParaRPr lang="en-US" sz="28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rPr sz="2800" b="1">
                <a:latin typeface="Calibri" panose="020F0502020204030204" charset="0"/>
                <a:cs typeface="Calibri" panose="020F0502020204030204" charset="0"/>
              </a:rPr>
              <a:t>Cash Flow Activities</a:t>
            </a:r>
            <a:endParaRPr sz="2800" b="1">
              <a:latin typeface="Calibri" panose="020F0502020204030204" charset="0"/>
              <a:cs typeface="Calibri" panose="020F0502020204030204" charset="0"/>
            </a:endParaRPr>
          </a:p>
        </p:txBody>
      </p:sp>
      <p:sp>
        <p:nvSpPr>
          <p:cNvPr id="3" name="Content Placeholder 2"/>
          <p:cNvSpPr>
            <a:spLocks noGrp="1"/>
          </p:cNvSpPr>
          <p:nvPr>
            <p:ph idx="1"/>
          </p:nvPr>
        </p:nvSpPr>
        <p:spPr/>
        <p:txBody>
          <a:bodyPr/>
          <a:lstStyle/>
          <a:p>
            <a:pPr marL="0" indent="0">
              <a:buNone/>
            </a:pPr>
            <a:r>
              <a:rPr lang="en-US" sz="2800"/>
              <a:t>The </a:t>
            </a:r>
            <a:r>
              <a:rPr lang="en-US" sz="2800" b="1"/>
              <a:t>cash flow statement</a:t>
            </a:r>
            <a:r>
              <a:rPr lang="en-US" sz="2800"/>
              <a:t> is divided into </a:t>
            </a:r>
            <a:r>
              <a:rPr lang="en-US" sz="2800" b="1"/>
              <a:t>three activities:</a:t>
            </a:r>
            <a:endParaRPr lang="en-US" sz="2800"/>
          </a:p>
          <a:p>
            <a:pPr marL="0" indent="0">
              <a:buNone/>
            </a:pPr>
            <a:r>
              <a:rPr lang="en-US" sz="2800"/>
              <a:t>1. </a:t>
            </a:r>
            <a:r>
              <a:rPr lang="en-US" sz="2800" b="1"/>
              <a:t>Operating activities:</a:t>
            </a:r>
            <a:r>
              <a:rPr lang="en-US" sz="2800"/>
              <a:t> Includes net income, depreciation, changes to current assets and liabilities other than cash, short-term investments, short-term debt.</a:t>
            </a:r>
            <a:endParaRPr lang="en-US" sz="2800"/>
          </a:p>
          <a:p>
            <a:pPr marL="0" indent="0">
              <a:buNone/>
            </a:pPr>
            <a:r>
              <a:rPr lang="en-US" sz="2800"/>
              <a:t>2. </a:t>
            </a:r>
            <a:r>
              <a:rPr lang="en-US" sz="2800" b="1"/>
              <a:t>Investment activities: </a:t>
            </a:r>
            <a:r>
              <a:rPr lang="en-US" sz="2800"/>
              <a:t>Investment in, or sale of fixed assets.</a:t>
            </a:r>
            <a:endParaRPr lang="en-US" sz="2800"/>
          </a:p>
          <a:p>
            <a:pPr marL="0" indent="0">
              <a:buNone/>
            </a:pPr>
            <a:endParaRPr lang="en-US" sz="28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sz="2800">
              <a:latin typeface="Calibri" panose="020F0502020204030204" charset="0"/>
              <a:cs typeface="Calibri" panose="020F0502020204030204" charset="0"/>
            </a:endParaRPr>
          </a:p>
        </p:txBody>
      </p:sp>
      <p:sp>
        <p:nvSpPr>
          <p:cNvPr id="3" name="Content Placeholder 2"/>
          <p:cNvSpPr>
            <a:spLocks noGrp="1"/>
          </p:cNvSpPr>
          <p:nvPr>
            <p:ph idx="1"/>
          </p:nvPr>
        </p:nvSpPr>
        <p:spPr/>
        <p:txBody>
          <a:bodyPr>
            <a:normAutofit lnSpcReduction="10000"/>
          </a:bodyPr>
          <a:p>
            <a:pPr marL="0" indent="0">
              <a:buNone/>
            </a:pPr>
            <a:r>
              <a:rPr lang="en-US" sz="2800"/>
              <a:t>3. </a:t>
            </a:r>
            <a:r>
              <a:rPr lang="en-US" sz="2800" b="1"/>
              <a:t>Financing activities:</a:t>
            </a:r>
            <a:r>
              <a:rPr lang="en-US" sz="2800"/>
              <a:t> Includes raising cash by selling short-term investments or issuing short-term debt, long-ter debt or stock.</a:t>
            </a:r>
            <a:endParaRPr lang="en-US" sz="2800"/>
          </a:p>
          <a:p>
            <a:pPr marL="0" indent="0">
              <a:buNone/>
            </a:pPr>
            <a:r>
              <a:rPr lang="en-US" sz="2800" b="1"/>
              <a:t>Determinants of a Company’s Cash Position</a:t>
            </a:r>
            <a:endParaRPr lang="en-US" sz="2800" b="1"/>
          </a:p>
          <a:p>
            <a:pPr marL="0" indent="0">
              <a:buNone/>
            </a:pPr>
            <a:r>
              <a:rPr lang="en-US" sz="2800"/>
              <a:t>1. </a:t>
            </a:r>
            <a:r>
              <a:rPr lang="en-US" sz="2800" b="1"/>
              <a:t>Net income:</a:t>
            </a:r>
            <a:r>
              <a:rPr lang="en-US" sz="2800"/>
              <a:t> Other things held constant, a positive net income will lead to more cash in the bank.</a:t>
            </a:r>
            <a:endParaRPr lang="en-US" sz="2800"/>
          </a:p>
          <a:p>
            <a:pPr marL="0" indent="0">
              <a:buNone/>
            </a:pPr>
            <a:r>
              <a:rPr lang="en-US" sz="2800"/>
              <a:t>2. </a:t>
            </a:r>
            <a:r>
              <a:rPr lang="en-US" sz="2800" b="1"/>
              <a:t>Non-cash adjustments to net income: </a:t>
            </a:r>
            <a:r>
              <a:rPr lang="en-US" sz="2800"/>
              <a:t>To calculate cash flow, it is necessary to adjust net income to reflect con-cash revenues and expenses, such as depreciation and deferred taxes</a:t>
            </a:r>
            <a:endParaRPr lang="en-US" sz="28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sz="2800">
              <a:latin typeface="Calibri" panose="020F0502020204030204" charset="0"/>
              <a:cs typeface="Calibri" panose="020F0502020204030204" charset="0"/>
            </a:endParaRPr>
          </a:p>
        </p:txBody>
      </p:sp>
      <p:sp>
        <p:nvSpPr>
          <p:cNvPr id="3" name="Content Placeholder 2"/>
          <p:cNvSpPr>
            <a:spLocks noGrp="1"/>
          </p:cNvSpPr>
          <p:nvPr>
            <p:ph idx="1"/>
          </p:nvPr>
        </p:nvSpPr>
        <p:spPr/>
        <p:txBody>
          <a:bodyPr>
            <a:normAutofit lnSpcReduction="20000"/>
          </a:bodyPr>
          <a:p>
            <a:pPr marL="0" indent="0">
              <a:buNone/>
            </a:pPr>
            <a:r>
              <a:rPr lang="en-US" sz="2800"/>
              <a:t>3. </a:t>
            </a:r>
            <a:r>
              <a:rPr lang="en-US" sz="2800" b="1"/>
              <a:t>Changes to working capital:</a:t>
            </a:r>
            <a:r>
              <a:rPr lang="en-US" sz="2800"/>
              <a:t> Increases in currant assets other than cash, such as inventories and accounts receivable decrease cash,while decreases in these accounts increse cash.</a:t>
            </a:r>
            <a:endParaRPr lang="en-US" sz="2800"/>
          </a:p>
          <a:p>
            <a:pPr marL="0" indent="0">
              <a:buNone/>
            </a:pPr>
            <a:r>
              <a:rPr lang="en-US" sz="2800"/>
              <a:t>4.</a:t>
            </a:r>
            <a:r>
              <a:rPr lang="en-US" sz="2800" b="1"/>
              <a:t> Fixed assets: </a:t>
            </a:r>
            <a:r>
              <a:rPr lang="en-US" sz="2800"/>
              <a:t>If a company invests in fixed assets, this will reduce its cash position. On the other hand, if a company sells some fixed assets, this will increase cash</a:t>
            </a:r>
            <a:endParaRPr lang="en-US" sz="2800"/>
          </a:p>
          <a:p>
            <a:pPr marL="0" indent="0">
              <a:buNone/>
            </a:pPr>
            <a:r>
              <a:rPr lang="en-US" sz="2800"/>
              <a:t>5. </a:t>
            </a:r>
            <a:r>
              <a:rPr lang="en-US" sz="2800" b="1"/>
              <a:t>Security transactions:</a:t>
            </a:r>
            <a:r>
              <a:rPr lang="en-US" sz="2800"/>
              <a:t> If a company issues stocks or bonds during the year, the funds raised will increase its cash position. Howver, if the company uses cash to buy back outstanding  stock or pay off debt, or pay dividends to shareholders, this will reduce its cash.</a:t>
            </a:r>
            <a:endParaRPr lang="en-US" sz="2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rPr sz="2800" b="1">
                <a:latin typeface="Calibri" panose="020F0502020204030204" charset="0"/>
                <a:cs typeface="Calibri" panose="020F0502020204030204" charset="0"/>
              </a:rPr>
              <a:t>Main Types of Financial Statements</a:t>
            </a:r>
            <a:endParaRPr sz="2800" b="1">
              <a:latin typeface="Calibri" panose="020F0502020204030204" charset="0"/>
              <a:cs typeface="Calibri" panose="020F0502020204030204" charset="0"/>
            </a:endParaRPr>
          </a:p>
        </p:txBody>
      </p:sp>
      <p:sp>
        <p:nvSpPr>
          <p:cNvPr id="3" name="Content Placeholder 2"/>
          <p:cNvSpPr>
            <a:spLocks noGrp="1"/>
          </p:cNvSpPr>
          <p:nvPr>
            <p:ph idx="1"/>
          </p:nvPr>
        </p:nvSpPr>
        <p:spPr/>
        <p:txBody>
          <a:bodyPr/>
          <a:lstStyle/>
          <a:p>
            <a:r>
              <a:rPr lang="en-US" sz="2800" b="1"/>
              <a:t>Balance Sheet</a:t>
            </a:r>
            <a:endParaRPr lang="en-US" sz="2800" b="1"/>
          </a:p>
          <a:p>
            <a:r>
              <a:rPr lang="en-US" sz="2800" b="1"/>
              <a:t>Income Statement</a:t>
            </a:r>
            <a:endParaRPr sz="2800" b="1"/>
          </a:p>
          <a:p>
            <a:r>
              <a:rPr sz="2800" b="1"/>
              <a:t>Cash Flow Statement</a:t>
            </a:r>
            <a:endParaRPr sz="2800" b="1"/>
          </a:p>
          <a:p>
            <a:r>
              <a:rPr sz="2800" b="1"/>
              <a:t>Statement of Equity</a:t>
            </a:r>
            <a:endParaRPr sz="2800"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rmAutofit lnSpcReduction="10000"/>
          </a:bodyPr>
          <a:p>
            <a:pPr marL="0" indent="0">
              <a:buNone/>
            </a:pPr>
            <a:r>
              <a:rPr lang="en-US" sz="2800" b="1">
                <a:latin typeface="Calibri" panose="020F0502020204030204" charset="0"/>
                <a:cs typeface="Calibri" panose="020F0502020204030204" charset="0"/>
              </a:rPr>
              <a:t>Balance Sheet:</a:t>
            </a:r>
            <a:endParaRPr lang="en-US" sz="2800" b="1">
              <a:latin typeface="Calibri" panose="020F0502020204030204" charset="0"/>
              <a:cs typeface="Calibri" panose="020F0502020204030204" charset="0"/>
            </a:endParaRPr>
          </a:p>
          <a:p>
            <a:pPr marL="0" indent="0">
              <a:buNone/>
            </a:pPr>
            <a:r>
              <a:rPr lang="en-US" sz="2800">
                <a:latin typeface="Calibri" panose="020F0502020204030204" charset="0"/>
                <a:cs typeface="Calibri" panose="020F0502020204030204" charset="0"/>
              </a:rPr>
              <a:t>1. A financial snapshot taken at a point in time that shows all assets and all the claims against the assets.</a:t>
            </a:r>
            <a:endParaRPr lang="en-US" sz="2800">
              <a:latin typeface="Calibri" panose="020F0502020204030204" charset="0"/>
              <a:cs typeface="Calibri" panose="020F0502020204030204" charset="0"/>
            </a:endParaRPr>
          </a:p>
          <a:p>
            <a:pPr marL="0" indent="0">
              <a:buNone/>
            </a:pPr>
            <a:r>
              <a:rPr lang="en-US" sz="2800">
                <a:latin typeface="Calibri" panose="020F0502020204030204" charset="0"/>
                <a:cs typeface="Calibri" panose="020F0502020204030204" charset="0"/>
              </a:rPr>
              <a:t>2. It s</a:t>
            </a:r>
            <a:r>
              <a:rPr sz="2800">
                <a:sym typeface="+mn-ea"/>
              </a:rPr>
              <a:t>hows </a:t>
            </a:r>
            <a:r>
              <a:rPr lang="en-US" sz="2800">
                <a:sym typeface="+mn-ea"/>
              </a:rPr>
              <a:t>a firm’s </a:t>
            </a:r>
            <a:r>
              <a:rPr sz="2800">
                <a:sym typeface="+mn-ea"/>
              </a:rPr>
              <a:t>financial position at a point in time</a:t>
            </a:r>
            <a:endParaRPr lang="en-US" sz="2800">
              <a:latin typeface="Calibri" panose="020F0502020204030204" charset="0"/>
              <a:cs typeface="Calibri" panose="020F0502020204030204" charset="0"/>
            </a:endParaRPr>
          </a:p>
          <a:p>
            <a:pPr marL="0" indent="0">
              <a:buNone/>
            </a:pPr>
            <a:r>
              <a:rPr lang="en-US" sz="2800">
                <a:latin typeface="Calibri" panose="020F0502020204030204" charset="0"/>
                <a:cs typeface="Calibri" panose="020F0502020204030204" charset="0"/>
              </a:rPr>
              <a:t>3. </a:t>
            </a:r>
            <a:r>
              <a:rPr lang="en-US" sz="2800" b="1">
                <a:latin typeface="Calibri" panose="020F0502020204030204" charset="0"/>
                <a:cs typeface="Calibri" panose="020F0502020204030204" charset="0"/>
              </a:rPr>
              <a:t>Assets</a:t>
            </a:r>
            <a:r>
              <a:rPr lang="en-US" sz="2800">
                <a:latin typeface="Calibri" panose="020F0502020204030204" charset="0"/>
                <a:cs typeface="Calibri" panose="020F0502020204030204" charset="0"/>
              </a:rPr>
              <a:t> = Liabilities + Shareholders’ Equity + Preferred  				Stock</a:t>
            </a:r>
            <a:endParaRPr lang="en-US" sz="2800">
              <a:latin typeface="Calibri" panose="020F0502020204030204" charset="0"/>
              <a:cs typeface="Calibri" panose="020F0502020204030204" charset="0"/>
            </a:endParaRPr>
          </a:p>
          <a:p>
            <a:pPr marL="0" indent="0">
              <a:buNone/>
            </a:pPr>
            <a:r>
              <a:rPr lang="en-US" sz="2800" b="1">
                <a:latin typeface="Calibri" panose="020F0502020204030204" charset="0"/>
                <a:cs typeface="Calibri" panose="020F0502020204030204" charset="0"/>
              </a:rPr>
              <a:t>Note:</a:t>
            </a:r>
            <a:endParaRPr lang="en-US" sz="2800" b="1">
              <a:latin typeface="Calibri" panose="020F0502020204030204" charset="0"/>
              <a:cs typeface="Calibri" panose="020F0502020204030204" charset="0"/>
            </a:endParaRPr>
          </a:p>
          <a:p>
            <a:pPr marL="0" indent="0">
              <a:buNone/>
            </a:pPr>
            <a:r>
              <a:rPr lang="en-US" sz="2800">
                <a:latin typeface="Calibri" panose="020F0502020204030204" charset="0"/>
                <a:cs typeface="Calibri" panose="020F0502020204030204" charset="0"/>
              </a:rPr>
              <a:t>1. The left-hand side shows the firm’s assets, while the right-hand side shows the firm’s liabilities and equities or claims against the assets</a:t>
            </a:r>
            <a:endParaRPr lang="en-US" sz="2800">
              <a:latin typeface="Calibri" panose="020F0502020204030204" charset="0"/>
              <a:cs typeface="Calibri" panose="020F05020202040302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sz="2800">
              <a:latin typeface="Calibri" panose="020F0502020204030204" charset="0"/>
              <a:cs typeface="Calibri" panose="020F0502020204030204" charset="0"/>
            </a:endParaRPr>
          </a:p>
        </p:txBody>
      </p:sp>
      <p:sp>
        <p:nvSpPr>
          <p:cNvPr id="3" name="Content Placeholder 2"/>
          <p:cNvSpPr>
            <a:spLocks noGrp="1"/>
          </p:cNvSpPr>
          <p:nvPr>
            <p:ph idx="1"/>
          </p:nvPr>
        </p:nvSpPr>
        <p:spPr/>
        <p:txBody>
          <a:bodyPr/>
          <a:p>
            <a:pPr marL="0" indent="0">
              <a:buNone/>
            </a:pPr>
            <a:r>
              <a:rPr lang="en-US" sz="2800"/>
              <a:t>2. The </a:t>
            </a:r>
            <a:r>
              <a:rPr lang="en-US" sz="2800" b="1"/>
              <a:t>assets</a:t>
            </a:r>
            <a:r>
              <a:rPr lang="en-US" sz="2800"/>
              <a:t> are listed in the order of their liquidity or lenght of time it takes to convert them into cash</a:t>
            </a:r>
            <a:endParaRPr lang="en-US" sz="2800"/>
          </a:p>
          <a:p>
            <a:pPr marL="0" indent="0">
              <a:buNone/>
            </a:pPr>
            <a:endParaRPr lang="en-US" sz="2800"/>
          </a:p>
          <a:p>
            <a:pPr marL="0" indent="0">
              <a:buNone/>
            </a:pPr>
            <a:r>
              <a:rPr lang="en-US" sz="2800"/>
              <a:t>3. </a:t>
            </a:r>
            <a:r>
              <a:rPr lang="en-US" sz="2800" b="1"/>
              <a:t>Claims</a:t>
            </a:r>
            <a:r>
              <a:rPr lang="en-US" sz="2800"/>
              <a:t> are listed in the order in which they must be paid: accounts payable within 30 days, notes payable in 90 days, down to stockholders equity, which represents ownership and does not need to be paid off.</a:t>
            </a:r>
            <a:endParaRPr lang="en-US" sz="2800"/>
          </a:p>
          <a:p>
            <a:pPr marL="0" indent="0">
              <a:buNone/>
            </a:pPr>
            <a:endParaRPr lang="en-US" sz="2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sz="2800">
              <a:latin typeface="Calibri" panose="020F0502020204030204" charset="0"/>
              <a:cs typeface="Calibri" panose="020F0502020204030204" charset="0"/>
            </a:endParaRPr>
          </a:p>
        </p:txBody>
      </p:sp>
      <p:sp>
        <p:nvSpPr>
          <p:cNvPr id="3" name="Content Placeholder 2"/>
          <p:cNvSpPr>
            <a:spLocks noGrp="1"/>
          </p:cNvSpPr>
          <p:nvPr>
            <p:ph idx="1"/>
          </p:nvPr>
        </p:nvSpPr>
        <p:spPr/>
        <p:txBody>
          <a:bodyPr/>
          <a:p>
            <a:pPr marL="0" indent="0">
              <a:buNone/>
            </a:pPr>
            <a:r>
              <a:rPr lang="en-US" sz="2800"/>
              <a:t>4. Although </a:t>
            </a:r>
            <a:r>
              <a:rPr lang="en-US" sz="2800" b="1"/>
              <a:t>assets</a:t>
            </a:r>
            <a:r>
              <a:rPr lang="en-US" sz="2800"/>
              <a:t> are stated in terms of dollars, only cash represents actual money.</a:t>
            </a:r>
            <a:endParaRPr lang="en-US" sz="2800"/>
          </a:p>
          <a:p>
            <a:pPr marL="0" indent="0">
              <a:buNone/>
            </a:pPr>
            <a:r>
              <a:rPr lang="en-US" sz="2800"/>
              <a:t>5. </a:t>
            </a:r>
            <a:r>
              <a:rPr lang="en-US" sz="2800" b="1"/>
              <a:t>Cash equivalents</a:t>
            </a:r>
            <a:r>
              <a:rPr lang="en-US" sz="2800"/>
              <a:t> are securities that have a short time until maturity and can easily be converted into cash at prices closer to their book values.</a:t>
            </a:r>
            <a:endParaRPr lang="en-US" sz="2800"/>
          </a:p>
          <a:p>
            <a:pPr marL="0" indent="0">
              <a:buNone/>
            </a:pPr>
            <a:r>
              <a:rPr lang="en-US" sz="2800"/>
              <a:t>6. </a:t>
            </a:r>
            <a:r>
              <a:rPr lang="en-US" sz="2800" b="1"/>
              <a:t>Short-term investments</a:t>
            </a:r>
            <a:r>
              <a:rPr lang="en-US" sz="2800"/>
              <a:t> are other marketable securities that take longer time to mature and ther market values are less predictable.</a:t>
            </a:r>
            <a:endParaRPr lang="en-US" sz="2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sz="2800">
              <a:latin typeface="Calibri" panose="020F0502020204030204" charset="0"/>
              <a:cs typeface="Calibri" panose="020F0502020204030204" charset="0"/>
            </a:endParaRPr>
          </a:p>
        </p:txBody>
      </p:sp>
      <p:sp>
        <p:nvSpPr>
          <p:cNvPr id="3" name="Content Placeholder 2"/>
          <p:cNvSpPr>
            <a:spLocks noGrp="1"/>
          </p:cNvSpPr>
          <p:nvPr>
            <p:ph idx="1"/>
          </p:nvPr>
        </p:nvSpPr>
        <p:spPr/>
        <p:txBody>
          <a:bodyPr/>
          <a:p>
            <a:pPr marL="0" indent="0">
              <a:buNone/>
            </a:pPr>
            <a:r>
              <a:rPr lang="en-US" sz="2800"/>
              <a:t>7. </a:t>
            </a:r>
            <a:r>
              <a:rPr lang="en-US" sz="2800" b="1"/>
              <a:t>Account receivables</a:t>
            </a:r>
            <a:r>
              <a:rPr lang="en-US" sz="2800"/>
              <a:t> are money that other firms/people owe the firm and that the firm is expected to receive.</a:t>
            </a:r>
            <a:endParaRPr lang="en-US" sz="2800"/>
          </a:p>
          <a:p>
            <a:pPr marL="0" indent="0">
              <a:buNone/>
            </a:pPr>
            <a:r>
              <a:rPr lang="en-US" sz="2800"/>
              <a:t>8. </a:t>
            </a:r>
            <a:r>
              <a:rPr lang="en-US" sz="2800" b="1"/>
              <a:t>Inventories</a:t>
            </a:r>
            <a:r>
              <a:rPr lang="en-US" sz="2800"/>
              <a:t> are money that the company had invested in </a:t>
            </a:r>
            <a:r>
              <a:rPr lang="en-US" sz="2800" b="1"/>
              <a:t>raw materials, work-in-process</a:t>
            </a:r>
            <a:r>
              <a:rPr lang="en-US" sz="2800"/>
              <a:t>, and </a:t>
            </a:r>
            <a:r>
              <a:rPr lang="en-US" sz="2800" b="1"/>
              <a:t>finished goods</a:t>
            </a:r>
            <a:r>
              <a:rPr lang="en-US" sz="2800"/>
              <a:t> available for sale.</a:t>
            </a:r>
            <a:endParaRPr lang="en-US" sz="2800"/>
          </a:p>
          <a:p>
            <a:pPr marL="0" indent="0">
              <a:buNone/>
            </a:pPr>
            <a:r>
              <a:rPr lang="en-US" sz="2800"/>
              <a:t>9. </a:t>
            </a:r>
            <a:r>
              <a:rPr lang="en-US" sz="2800" b="1"/>
              <a:t>Net Plant and Equipment:</a:t>
            </a:r>
            <a:r>
              <a:rPr lang="en-US" sz="2800"/>
              <a:t> The amount of money the firm paid for its </a:t>
            </a:r>
            <a:r>
              <a:rPr lang="en-US" sz="2800" b="1"/>
              <a:t>fixed assets</a:t>
            </a:r>
            <a:r>
              <a:rPr lang="en-US" sz="2800"/>
              <a:t> when it acquired them in the past, minus </a:t>
            </a:r>
            <a:r>
              <a:rPr lang="en-US" sz="2800" b="1"/>
              <a:t>accumulated depreciation.</a:t>
            </a:r>
            <a:endParaRPr lang="en-US" sz="2800"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sz="2800">
              <a:latin typeface="Calibri" panose="020F0502020204030204" charset="0"/>
              <a:cs typeface="Calibri" panose="020F0502020204030204" charset="0"/>
            </a:endParaRPr>
          </a:p>
        </p:txBody>
      </p:sp>
      <p:sp>
        <p:nvSpPr>
          <p:cNvPr id="3" name="Content Placeholder 2"/>
          <p:cNvSpPr>
            <a:spLocks noGrp="1"/>
          </p:cNvSpPr>
          <p:nvPr>
            <p:ph idx="1"/>
          </p:nvPr>
        </p:nvSpPr>
        <p:spPr/>
        <p:txBody>
          <a:bodyPr/>
          <a:p>
            <a:pPr marL="0" indent="0">
              <a:buNone/>
            </a:pPr>
            <a:r>
              <a:rPr lang="en-US" sz="2800"/>
              <a:t>10. </a:t>
            </a:r>
            <a:r>
              <a:rPr lang="en-US" sz="2800" b="1"/>
              <a:t>Liabilities</a:t>
            </a:r>
            <a:r>
              <a:rPr lang="en-US" sz="2800"/>
              <a:t> are the actual money that the firm owes, while </a:t>
            </a:r>
            <a:r>
              <a:rPr lang="en-US" sz="2800" b="1"/>
              <a:t>Stockholders’ Equity </a:t>
            </a:r>
            <a:r>
              <a:rPr lang="en-US" sz="2800"/>
              <a:t>represents the stockholders’ ownership position.</a:t>
            </a:r>
            <a:endParaRPr lang="en-US" sz="2800"/>
          </a:p>
          <a:p>
            <a:pPr marL="0" indent="0">
              <a:buNone/>
            </a:pPr>
            <a:r>
              <a:rPr lang="en-US" sz="2800"/>
              <a:t>11. The risk of </a:t>
            </a:r>
            <a:r>
              <a:rPr lang="en-US" sz="2800" b="1"/>
              <a:t>asset value fluctuations</a:t>
            </a:r>
            <a:r>
              <a:rPr lang="en-US" sz="2800"/>
              <a:t> is borne by stockholders. If assets decline in value, the value of the </a:t>
            </a:r>
            <a:r>
              <a:rPr lang="en-US" sz="2800" b="1"/>
              <a:t>common shareholders equity</a:t>
            </a:r>
            <a:r>
              <a:rPr lang="en-US" sz="2800"/>
              <a:t> must decline. If asset value rises, the benefits go to stockholders.</a:t>
            </a:r>
            <a:endParaRPr lang="en-US" sz="2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sz="2800">
              <a:latin typeface="Calibri" panose="020F0502020204030204" charset="0"/>
              <a:cs typeface="Calibri" panose="020F0502020204030204" charset="0"/>
            </a:endParaRPr>
          </a:p>
        </p:txBody>
      </p:sp>
      <p:sp>
        <p:nvSpPr>
          <p:cNvPr id="3" name="Content Placeholder 2"/>
          <p:cNvSpPr>
            <a:spLocks noGrp="1"/>
          </p:cNvSpPr>
          <p:nvPr>
            <p:ph idx="1"/>
          </p:nvPr>
        </p:nvSpPr>
        <p:spPr/>
        <p:txBody>
          <a:bodyPr/>
          <a:p>
            <a:pPr marL="0" indent="0">
              <a:buNone/>
            </a:pPr>
            <a:r>
              <a:rPr lang="en-US" sz="2800"/>
              <a:t>12. </a:t>
            </a:r>
            <a:r>
              <a:rPr lang="en-US" sz="2800" b="1"/>
              <a:t>Preferred stock</a:t>
            </a:r>
            <a:r>
              <a:rPr lang="en-US" sz="2800"/>
              <a:t> is a cross between </a:t>
            </a:r>
            <a:r>
              <a:rPr lang="en-US" sz="2800" b="1"/>
              <a:t>common stock</a:t>
            </a:r>
            <a:r>
              <a:rPr lang="en-US" sz="2800"/>
              <a:t> and </a:t>
            </a:r>
            <a:r>
              <a:rPr lang="en-US" sz="2800" b="1"/>
              <a:t>debt</a:t>
            </a:r>
            <a:r>
              <a:rPr lang="en-US" sz="2800"/>
              <a:t>. In case of bankruptcy, it ranks below </a:t>
            </a:r>
            <a:r>
              <a:rPr lang="en-US" sz="2800" b="1"/>
              <a:t>debt</a:t>
            </a:r>
            <a:r>
              <a:rPr lang="en-US" sz="2800"/>
              <a:t> but above </a:t>
            </a:r>
            <a:r>
              <a:rPr lang="en-US" sz="2800" b="1"/>
              <a:t>common stock.</a:t>
            </a:r>
            <a:endParaRPr lang="en-US" sz="2800" b="1"/>
          </a:p>
          <a:p>
            <a:pPr marL="0" indent="0">
              <a:buNone/>
            </a:pPr>
            <a:r>
              <a:rPr lang="en-US" sz="2800"/>
              <a:t>13. The dividend for </a:t>
            </a:r>
            <a:r>
              <a:rPr lang="en-US" sz="2800" b="1"/>
              <a:t>preferred stock</a:t>
            </a:r>
            <a:r>
              <a:rPr lang="en-US" sz="2800"/>
              <a:t> is fixed so that </a:t>
            </a:r>
            <a:r>
              <a:rPr lang="en-US" sz="2800" b="1"/>
              <a:t>preferred stock holders</a:t>
            </a:r>
            <a:r>
              <a:rPr lang="en-US" sz="2800"/>
              <a:t> do not benefit if the company’s earnings grow. </a:t>
            </a:r>
            <a:r>
              <a:rPr lang="en-US" sz="2800" b="1"/>
              <a:t>Preferred stock</a:t>
            </a:r>
            <a:r>
              <a:rPr lang="en-US" sz="2800"/>
              <a:t> is rarely used by companies.</a:t>
            </a:r>
            <a:endParaRPr lang="en-US" sz="28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7437</Words>
  <Application>WPS Presentation</Application>
  <PresentationFormat>On-screen Show (4:3)</PresentationFormat>
  <Paragraphs>107</Paragraphs>
  <Slides>22</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22</vt:i4>
      </vt:variant>
    </vt:vector>
  </HeadingPairs>
  <TitlesOfParts>
    <vt:vector size="30" baseType="lpstr">
      <vt:lpstr>Arial</vt:lpstr>
      <vt:lpstr>SimSun</vt:lpstr>
      <vt:lpstr>Wingdings</vt:lpstr>
      <vt:lpstr>Arial</vt:lpstr>
      <vt:lpstr>Calibri</vt:lpstr>
      <vt:lpstr>Microsoft YaHei</vt:lpstr>
      <vt:lpstr>Arial Unicode MS</vt:lpstr>
      <vt:lpstr>Office Theme</vt:lpstr>
      <vt:lpstr>Financial Statements</vt:lpstr>
      <vt:lpstr>PowerPoint 演示文稿</vt:lpstr>
      <vt:lpstr>Main Types of Financial Statements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Income Statement Structure</vt:lpstr>
      <vt:lpstr>PowerPoint 演示文稿</vt:lpstr>
      <vt:lpstr>Equity</vt:lpstr>
      <vt:lpstr>PowerPoint 演示文稿</vt:lpstr>
      <vt:lpstr>Cash Flow Statement</vt:lpstr>
      <vt:lpstr>Cash Flow Activities</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description>generated using python-pptx</dc:description>
  <cp:lastModifiedBy>Famagoh</cp:lastModifiedBy>
  <cp:revision>24</cp:revision>
  <dcterms:created xsi:type="dcterms:W3CDTF">2013-01-27T09:14:00Z</dcterms:created>
  <dcterms:modified xsi:type="dcterms:W3CDTF">2026-01-25T09:29:14Z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4D652D32C2454512A93EEA8B768677C8_13</vt:lpwstr>
  </property>
  <property fmtid="{D5CDD505-2E9C-101B-9397-08002B2CF9AE}" pid="3" name="KSOProductBuildVer">
    <vt:lpwstr>1033-12.2.0.23196</vt:lpwstr>
  </property>
</Properties>
</file>