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35"/>
  </p:notesMasterIdLst>
  <p:sldIdLst>
    <p:sldId id="256" r:id="rId2"/>
    <p:sldId id="261" r:id="rId3"/>
    <p:sldId id="292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90" r:id="rId24"/>
    <p:sldId id="291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dobe Jenson Italic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arson Inc." initials="" lastIdx="2" clrIdx="0"/>
  <p:cmAuthor id="1" name="Liz Napolitano" initials="" lastIdx="14" clrIdx="1"/>
  <p:cmAuthor id="2" name="Skaalrud, Andra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1F22"/>
    <a:srgbClr val="B1BA77"/>
    <a:srgbClr val="004B2C"/>
    <a:srgbClr val="0B74D2"/>
    <a:srgbClr val="97BCD9"/>
    <a:srgbClr val="CEF2F2"/>
    <a:srgbClr val="CDD9A3"/>
    <a:srgbClr val="DEE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9" autoAdjust="0"/>
    <p:restoredTop sz="94617" autoAdjust="0"/>
  </p:normalViewPr>
  <p:slideViewPr>
    <p:cSldViewPr>
      <p:cViewPr varScale="1">
        <p:scale>
          <a:sx n="107" d="100"/>
          <a:sy n="107" d="100"/>
        </p:scale>
        <p:origin x="154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2B2F1DFB-3895-FD44-A079-262CC2B57B04}" type="datetime1">
              <a:rPr lang="en-US"/>
              <a:pPr>
                <a:defRPr/>
              </a:pPr>
              <a:t>9/22/2025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3859B02A-8098-0F4C-A381-85071823F6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1958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pitchFamily="-1" charset="-128"/>
        <a:cs typeface="ヒラギノ角ゴ Pro W3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6659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87876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5936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660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95313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5430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3501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99298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0998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38073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402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94134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907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18595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682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5825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7228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1284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86357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4841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53958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81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92479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4301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7626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674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2870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63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688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5927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1BA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400800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r>
              <a:rPr lang="en-US" dirty="0">
                <a:cs typeface="Arial" charset="0"/>
              </a:rPr>
              <a:t> </a:t>
            </a: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todaro_mechanicals_v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4927600" cy="642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016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550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355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79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753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484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11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1218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63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6391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622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F11F2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/>
          <a:p>
            <a:endParaRPr lang="en-US" dirty="0">
              <a:cs typeface="Arial" charset="0"/>
            </a:endParaRP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gray">
          <a:xfrm>
            <a:off x="392113" y="6553200"/>
            <a:ext cx="5399087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900" dirty="0">
                <a:solidFill>
                  <a:schemeClr val="bg1"/>
                </a:solidFill>
                <a:latin typeface="Verdana" charset="0"/>
                <a:cs typeface="Verdana" charset="0"/>
              </a:rPr>
              <a:t>Copyright ©2015 Pearson Education, Inc. All rights reserved.</a:t>
            </a:r>
            <a:endParaRPr lang="en-GB" sz="900" dirty="0">
              <a:solidFill>
                <a:schemeClr val="bg1"/>
              </a:solidFill>
              <a:latin typeface="Verdana" charset="0"/>
              <a:cs typeface="Verdana" charset="0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gray">
          <a:xfrm>
            <a:off x="8382000" y="6553200"/>
            <a:ext cx="360363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r"/>
            <a:r>
              <a:rPr lang="en-GB" sz="900" dirty="0">
                <a:solidFill>
                  <a:schemeClr val="bg1"/>
                </a:solidFill>
                <a:latin typeface="Verdana" charset="0"/>
              </a:rPr>
              <a:t>6-</a:t>
            </a:r>
            <a:fld id="{851FA016-4B4C-8E42-9050-BA62C6CC3164}" type="slidenum">
              <a:rPr lang="en-GB" sz="900">
                <a:solidFill>
                  <a:schemeClr val="bg1"/>
                </a:solidFill>
                <a:latin typeface="Verdana" charset="0"/>
              </a:rPr>
              <a:pPr algn="r"/>
              <a:t>‹#›</a:t>
            </a:fld>
            <a:r>
              <a:rPr lang="en-GB" sz="900" dirty="0">
                <a:solidFill>
                  <a:schemeClr val="bg1"/>
                </a:solidFill>
                <a:latin typeface="Verdana" charset="0"/>
              </a:rPr>
              <a:t> </a:t>
            </a:r>
          </a:p>
        </p:txBody>
      </p:sp>
      <p:pic>
        <p:nvPicPr>
          <p:cNvPr id="1031" name="Picture 7" descr="corn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0"/>
            <a:ext cx="1135062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  <a:cs typeface="ヒラギノ角ゴ Pro W3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image" Target="../media/image18.emf"/><Relationship Id="rId7" Type="http://schemas.openxmlformats.org/officeDocument/2006/relationships/image" Target="../media/image20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21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fred.stlouisfed.org/series/SPDYNTFRTINBGD?utm_source=chatgpt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 idx="4294967295"/>
          </p:nvPr>
        </p:nvSpPr>
        <p:spPr>
          <a:xfrm>
            <a:off x="4953000" y="1981200"/>
            <a:ext cx="4191000" cy="3657600"/>
          </a:xfrm>
        </p:spPr>
        <p:txBody>
          <a:bodyPr anchor="t"/>
          <a:lstStyle/>
          <a:p>
            <a:pPr algn="ctr"/>
            <a: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  <a:t>Chapter 6</a:t>
            </a: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br>
              <a:rPr lang="en-AU" sz="2800" dirty="0">
                <a:latin typeface="Verdana" charset="0"/>
                <a:ea typeface="ヒラギノ角ゴ Pro W3" charset="0"/>
                <a:cs typeface="ヒラギノ角ゴ Pro W3" charset="0"/>
              </a:rPr>
            </a:br>
            <a:r>
              <a:rPr lang="en-US" sz="2800" dirty="0"/>
              <a:t>Population Growth and Economic Development: Causes, Consequences, </a:t>
            </a:r>
            <a:br>
              <a:rPr lang="en-US" sz="2800" dirty="0"/>
            </a:br>
            <a:r>
              <a:rPr lang="en-US" sz="2800"/>
              <a:t>and Controversies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6.2 Population Growth</a:t>
            </a:r>
            <a:r>
              <a:rPr lang="en-US" sz="2800" dirty="0">
                <a:cs typeface="Arial" charset="0"/>
              </a:rPr>
              <a:t>: </a:t>
            </a:r>
            <a:r>
              <a:rPr lang="en-US" sz="2800" dirty="0"/>
              <a:t>Past, Present, and Future</a:t>
            </a:r>
            <a:endParaRPr lang="en-GB" sz="2800" dirty="0"/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Hidden Momentum of Population Growth</a:t>
            </a:r>
          </a:p>
          <a:p>
            <a:pPr lvl="1" eaLnBrk="1" hangingPunct="1"/>
            <a:r>
              <a:rPr lang="en-US" dirty="0"/>
              <a:t>High birth rates cannot be altered overnight</a:t>
            </a:r>
          </a:p>
          <a:p>
            <a:pPr lvl="1" eaLnBrk="1" hangingPunct="1"/>
            <a:r>
              <a:rPr lang="en-US" dirty="0"/>
              <a:t>Age structure of developing country populations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6.4  </a:t>
            </a:r>
            <a:r>
              <a:rPr lang="en-US" sz="2400" b="0" dirty="0"/>
              <a:t>Population Pyramids: All Developed and Developing Countries and Case of Ethiopia</a:t>
            </a:r>
            <a:endParaRPr lang="en-GB" sz="1600" dirty="0"/>
          </a:p>
        </p:txBody>
      </p:sp>
      <p:pic>
        <p:nvPicPr>
          <p:cNvPr id="2" name="Picture 1" descr="fig06_04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143000"/>
            <a:ext cx="6248400" cy="521121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6.3 The Demographic Transition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Stage I: High birthrates and death rates</a:t>
            </a:r>
          </a:p>
          <a:p>
            <a:pPr eaLnBrk="1" hangingPunct="1"/>
            <a:r>
              <a:rPr lang="en-US" dirty="0"/>
              <a:t>Stage II: Continued high birthrates, declining death rates</a:t>
            </a:r>
          </a:p>
          <a:p>
            <a:pPr eaLnBrk="1" hangingPunct="1"/>
            <a:r>
              <a:rPr lang="en-US" dirty="0"/>
              <a:t>Stage III: Falling birthrates and death rates, eventually stabilizing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6.5  </a:t>
            </a:r>
            <a:r>
              <a:rPr lang="en-US" sz="2800" b="0" dirty="0"/>
              <a:t>The Demographic Transition in Western Europe</a:t>
            </a:r>
            <a:endParaRPr lang="en-GB" sz="1400" dirty="0"/>
          </a:p>
        </p:txBody>
      </p:sp>
      <p:pic>
        <p:nvPicPr>
          <p:cNvPr id="3" name="Picture 2" descr="fig06_05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76400"/>
            <a:ext cx="8229600" cy="426889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6.6  </a:t>
            </a:r>
            <a:r>
              <a:rPr lang="en-US" sz="2800" b="0" dirty="0"/>
              <a:t>The Demographic Transition in Developing Countries</a:t>
            </a:r>
            <a:endParaRPr lang="en-GB" sz="1400" dirty="0"/>
          </a:p>
        </p:txBody>
      </p:sp>
      <p:pic>
        <p:nvPicPr>
          <p:cNvPr id="2" name="Picture 1" descr="fig06_06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24000"/>
            <a:ext cx="6442088" cy="46482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Malthusian Population Trap</a:t>
            </a:r>
          </a:p>
          <a:p>
            <a:pPr lvl="1" eaLnBrk="1" hangingPunct="1"/>
            <a:r>
              <a:rPr lang="en-US" dirty="0"/>
              <a:t>The idea that rising population and diminishing returns to fixed factors result in a low levels of living (population trap)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6.7  </a:t>
            </a:r>
            <a:r>
              <a:rPr lang="en-US" sz="2800" b="0" dirty="0"/>
              <a:t>The Malthusian Population Trap</a:t>
            </a:r>
            <a:endParaRPr lang="en-GB" sz="1400" dirty="0"/>
          </a:p>
        </p:txBody>
      </p:sp>
      <p:pic>
        <p:nvPicPr>
          <p:cNvPr id="2" name="Picture 1" descr="fig06_0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00200"/>
            <a:ext cx="7762215" cy="4343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Criticisms of the Malthusian Model</a:t>
            </a:r>
          </a:p>
          <a:p>
            <a:pPr lvl="1" eaLnBrk="1" hangingPunct="1"/>
            <a:r>
              <a:rPr lang="en-US" dirty="0"/>
              <a:t>Impact of technological progress</a:t>
            </a:r>
          </a:p>
          <a:p>
            <a:pPr lvl="1" eaLnBrk="1" hangingPunct="1"/>
            <a:r>
              <a:rPr lang="en-US" dirty="0"/>
              <a:t>Currently no positive correlation between population growth and levels of per capita income in the data</a:t>
            </a:r>
          </a:p>
          <a:p>
            <a:r>
              <a:rPr lang="en-US" dirty="0"/>
              <a:t>Microeconomics of family size; turns focus to individual rather than aggregate variables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6.8  </a:t>
            </a:r>
            <a:r>
              <a:rPr lang="en-US" sz="2400" b="0" dirty="0"/>
              <a:t>How Technological and Social Progress Allows Nations to Avoid the Population Trap</a:t>
            </a:r>
            <a:endParaRPr lang="en-GB" sz="1400" dirty="0"/>
          </a:p>
        </p:txBody>
      </p:sp>
      <p:pic>
        <p:nvPicPr>
          <p:cNvPr id="2" name="Picture 1" descr="fig06_08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99" y="1752600"/>
            <a:ext cx="7262345" cy="4191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idx="1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The Microeconomic Household Theory of Fertility</a:t>
            </a:r>
          </a:p>
          <a:p>
            <a:pPr eaLnBrk="1" hangingPunct="1"/>
            <a:r>
              <a:rPr lang="en-US" dirty="0"/>
              <a:t>The Demand for Children in Developing Countries</a:t>
            </a:r>
          </a:p>
          <a:p>
            <a:pPr lvl="1" eaLnBrk="1" hangingPunct="1"/>
            <a:r>
              <a:rPr lang="en-US" dirty="0"/>
              <a:t>First two or three as </a:t>
            </a:r>
            <a:r>
              <a:rPr lang="ja-JP" altLang="en-US" dirty="0"/>
              <a:t>“</a:t>
            </a:r>
            <a:r>
              <a:rPr lang="en-US" dirty="0"/>
              <a:t>consumer goods</a:t>
            </a:r>
            <a:r>
              <a:rPr lang="ja-JP" altLang="en-US" dirty="0"/>
              <a:t>”</a:t>
            </a:r>
            <a:endParaRPr lang="en-US" dirty="0"/>
          </a:p>
          <a:p>
            <a:pPr lvl="1" eaLnBrk="1" hangingPunct="1"/>
            <a:r>
              <a:rPr lang="en-US" dirty="0"/>
              <a:t>Additional children as </a:t>
            </a:r>
            <a:r>
              <a:rPr lang="ja-JP" altLang="en-US" dirty="0"/>
              <a:t>“</a:t>
            </a:r>
            <a:r>
              <a:rPr lang="en-US" dirty="0"/>
              <a:t>investment goods</a:t>
            </a:r>
            <a:r>
              <a:rPr lang="ja-JP" altLang="en-US" dirty="0"/>
              <a:t>”</a:t>
            </a:r>
            <a:r>
              <a:rPr lang="en-US" dirty="0"/>
              <a:t>:</a:t>
            </a:r>
          </a:p>
          <a:p>
            <a:pPr lvl="1" eaLnBrk="1" hangingPunct="1"/>
            <a:r>
              <a:rPr lang="en-US" dirty="0"/>
              <a:t>Work on family farm, microenterprise</a:t>
            </a:r>
          </a:p>
          <a:p>
            <a:pPr lvl="1" eaLnBrk="1" hangingPunct="1"/>
            <a:r>
              <a:rPr lang="en-US" dirty="0"/>
              <a:t>Old age security motivation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Outline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marL="0" indent="0" eaLnBrk="1" hangingPunct="1">
              <a:buNone/>
            </a:pPr>
            <a:r>
              <a:rPr lang="en-US" sz="2700" dirty="0"/>
              <a:t>6.1 The Basic Issue: Population Growth and the Quality of Life</a:t>
            </a:r>
          </a:p>
          <a:p>
            <a:pPr marL="0" indent="0" eaLnBrk="1" hangingPunct="1">
              <a:buNone/>
            </a:pPr>
            <a:r>
              <a:rPr lang="en-US" sz="2700" dirty="0"/>
              <a:t>6.2 Population Growth: Past, Present, and Future</a:t>
            </a:r>
          </a:p>
          <a:p>
            <a:pPr marL="0" indent="0" eaLnBrk="1" hangingPunct="1">
              <a:buNone/>
            </a:pPr>
            <a:r>
              <a:rPr lang="en-US" sz="2700" dirty="0"/>
              <a:t>6.3 The Demographic Transition</a:t>
            </a:r>
          </a:p>
          <a:p>
            <a:pPr marL="0" indent="0" eaLnBrk="1" hangingPunct="1">
              <a:buNone/>
            </a:pPr>
            <a:r>
              <a:rPr lang="en-US" sz="2700" dirty="0"/>
              <a:t>6.4 The Causes of High Fertility in Developing Countries: The Malthusian and Household Models</a:t>
            </a:r>
          </a:p>
          <a:p>
            <a:pPr marL="0" indent="0" eaLnBrk="1" hangingPunct="1">
              <a:buNone/>
            </a:pPr>
            <a:r>
              <a:rPr lang="en-US" sz="2700" dirty="0"/>
              <a:t>6.5 The Consequences of High Fertility: Some Conflicting Opinions</a:t>
            </a:r>
          </a:p>
          <a:p>
            <a:pPr marL="0" indent="0" eaLnBrk="1" hangingPunct="1">
              <a:buNone/>
            </a:pPr>
            <a:r>
              <a:rPr lang="en-US" sz="2700" dirty="0"/>
              <a:t>6.6 Some Policy Approaches</a:t>
            </a:r>
          </a:p>
          <a:p>
            <a:pPr lvl="1" eaLnBrk="1" hangingPunct="1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6.9  </a:t>
            </a:r>
            <a:r>
              <a:rPr lang="en-US" sz="2400" b="0" dirty="0"/>
              <a:t>Microeconomic Theory of Fertility: An Illustration</a:t>
            </a:r>
            <a:endParaRPr lang="en-GB" sz="1400" dirty="0"/>
          </a:p>
        </p:txBody>
      </p:sp>
      <p:pic>
        <p:nvPicPr>
          <p:cNvPr id="2" name="Picture 1" descr="fig06_09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371600"/>
            <a:ext cx="5562600" cy="4882533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 (cont</a:t>
            </a:r>
            <a:r>
              <a:rPr lang="ja-JP" altLang="en-US" sz="2400"/>
              <a:t>’</a:t>
            </a:r>
            <a:r>
              <a:rPr lang="en-US" sz="2400" dirty="0"/>
              <a:t>d)</a:t>
            </a:r>
            <a:endParaRPr lang="en-US" sz="2800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0771196"/>
              </p:ext>
            </p:extLst>
          </p:nvPr>
        </p:nvGraphicFramePr>
        <p:xfrm>
          <a:off x="1238250" y="2133600"/>
          <a:ext cx="6665913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765300" imgH="203200" progId="Equation.3">
                  <p:embed/>
                </p:oleObj>
              </mc:Choice>
              <mc:Fallback>
                <p:oleObj name="Equation" r:id="rId3" imgW="17653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0" y="2133600"/>
                        <a:ext cx="6665913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6" name="Text Box 4"/>
          <p:cNvSpPr txBox="1">
            <a:spLocks noChangeArrowheads="1"/>
          </p:cNvSpPr>
          <p:nvPr/>
        </p:nvSpPr>
        <p:spPr bwMode="auto">
          <a:xfrm>
            <a:off x="944563" y="2971800"/>
            <a:ext cx="7361786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2800" dirty="0">
                <a:latin typeface="Times New Roman" charset="0"/>
              </a:rPr>
              <a:t>Where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C</a:t>
            </a:r>
            <a:r>
              <a:rPr lang="en-US" sz="2800" i="1" baseline="-25000" dirty="0">
                <a:latin typeface="Times New Roman" charset="0"/>
              </a:rPr>
              <a:t>d</a:t>
            </a:r>
            <a:r>
              <a:rPr lang="en-US" sz="2800" dirty="0">
                <a:latin typeface="Times New Roman" charset="0"/>
              </a:rPr>
              <a:t> is the demand for surviving children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Y</a:t>
            </a:r>
            <a:r>
              <a:rPr lang="en-US" sz="2800" dirty="0">
                <a:latin typeface="Times New Roman" charset="0"/>
              </a:rPr>
              <a:t> is the level of household income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P</a:t>
            </a:r>
            <a:r>
              <a:rPr lang="en-US" sz="2800" i="1" baseline="-25000" dirty="0">
                <a:latin typeface="Times New Roman" charset="0"/>
              </a:rPr>
              <a:t>c</a:t>
            </a:r>
            <a:r>
              <a:rPr lang="en-US" sz="2800" dirty="0">
                <a:latin typeface="Times New Roman" charset="0"/>
              </a:rPr>
              <a:t> is the </a:t>
            </a:r>
            <a:r>
              <a:rPr lang="ja-JP" altLang="en-US" sz="2800" dirty="0">
                <a:latin typeface="Times New Roman" charset="0"/>
              </a:rPr>
              <a:t>“</a:t>
            </a:r>
            <a:r>
              <a:rPr lang="en-US" sz="2800" dirty="0">
                <a:latin typeface="Times New Roman" charset="0"/>
              </a:rPr>
              <a:t>net</a:t>
            </a:r>
            <a:r>
              <a:rPr lang="ja-JP" altLang="en-US" sz="2800" dirty="0">
                <a:latin typeface="Times New Roman" charset="0"/>
              </a:rPr>
              <a:t>”</a:t>
            </a:r>
            <a:r>
              <a:rPr lang="en-US" sz="2800" dirty="0">
                <a:latin typeface="Times New Roman" charset="0"/>
              </a:rPr>
              <a:t> price of children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P</a:t>
            </a:r>
            <a:r>
              <a:rPr lang="en-US" sz="2800" i="1" baseline="-25000" dirty="0">
                <a:latin typeface="Times New Roman" charset="0"/>
              </a:rPr>
              <a:t>x</a:t>
            </a:r>
            <a:r>
              <a:rPr lang="en-US" sz="2800" dirty="0">
                <a:latin typeface="Times New Roman" charset="0"/>
              </a:rPr>
              <a:t> is price of all other goods</a:t>
            </a:r>
          </a:p>
          <a:p>
            <a:r>
              <a:rPr lang="en-US" sz="2800" dirty="0">
                <a:latin typeface="Times New Roman" charset="0"/>
              </a:rPr>
              <a:t>	</a:t>
            </a:r>
            <a:r>
              <a:rPr lang="en-US" sz="2800" i="1" dirty="0">
                <a:latin typeface="Times New Roman" charset="0"/>
              </a:rPr>
              <a:t>t</a:t>
            </a:r>
            <a:r>
              <a:rPr lang="en-US" sz="2800" i="1" baseline="-25000" dirty="0">
                <a:latin typeface="Times New Roman" charset="0"/>
              </a:rPr>
              <a:t>x</a:t>
            </a:r>
            <a:r>
              <a:rPr lang="en-US" sz="2800" dirty="0">
                <a:latin typeface="Times New Roman" charset="0"/>
              </a:rPr>
              <a:t> is the tastes for goods relative to children</a:t>
            </a:r>
            <a:endParaRPr lang="en-US" dirty="0">
              <a:latin typeface="Times New Roman" charset="0"/>
            </a:endParaRPr>
          </a:p>
        </p:txBody>
      </p:sp>
      <p:sp>
        <p:nvSpPr>
          <p:cNvPr id="35847" name="Rectangle 6"/>
          <p:cNvSpPr>
            <a:spLocks noChangeArrowheads="1"/>
          </p:cNvSpPr>
          <p:nvPr/>
        </p:nvSpPr>
        <p:spPr bwMode="auto">
          <a:xfrm>
            <a:off x="2819400" y="1600200"/>
            <a:ext cx="427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en-US" b="1" dirty="0">
                <a:solidFill>
                  <a:srgbClr val="882E32"/>
                </a:solidFill>
                <a:latin typeface="Times New Roman" charset="0"/>
              </a:rPr>
              <a:t>Demand for Children Equation</a:t>
            </a:r>
            <a:endParaRPr kumimoji="1" lang="en-GB" b="1" dirty="0">
              <a:solidFill>
                <a:srgbClr val="882E32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</a:t>
            </a:r>
            <a:r>
              <a:rPr lang="en-US" sz="2800" dirty="0"/>
              <a:t> (cont</a:t>
            </a:r>
            <a:r>
              <a:rPr lang="ja-JP" altLang="en-US" sz="2800" dirty="0"/>
              <a:t>’</a:t>
            </a:r>
            <a:r>
              <a:rPr lang="en-US" sz="2800" dirty="0"/>
              <a:t>d)</a:t>
            </a: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1295400" y="1998663"/>
          <a:ext cx="6705600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6496" imgH="203597" progId="Equation.3">
                  <p:embed/>
                </p:oleObj>
              </mc:Choice>
              <mc:Fallback>
                <p:oleObj name="Equation" r:id="rId3" imgW="1816496" imgH="20359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98663"/>
                        <a:ext cx="6705600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81000" y="2819400"/>
            <a:ext cx="8534400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 dirty="0">
                <a:latin typeface="Verdana"/>
                <a:cs typeface="Verdana"/>
              </a:rPr>
              <a:t>The higher the household income, the greater the demand for children.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latin typeface="Verdana"/>
                <a:cs typeface="Verdana"/>
              </a:rPr>
              <a:t>The higher the net price of children, the lower the quantity demanded.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latin typeface="Verdana"/>
                <a:cs typeface="Verdana"/>
              </a:rPr>
              <a:t>The higher the prices of all other goods relative to children, the greater the quantity of children demanded.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latin typeface="Verdana"/>
                <a:cs typeface="Verdana"/>
              </a:rPr>
              <a:t>The greater the strength of tastes for goods relative to children, the fewer children demanded.</a:t>
            </a:r>
          </a:p>
          <a:p>
            <a:pPr marL="342900" indent="-342900">
              <a:buFont typeface="Arial"/>
              <a:buChar char="•"/>
            </a:pPr>
            <a:endParaRPr lang="en-US" sz="2400" dirty="0">
              <a:latin typeface="Verdana"/>
              <a:cs typeface="Verdana"/>
            </a:endParaRPr>
          </a:p>
          <a:p>
            <a:pPr marL="342900" indent="-342900">
              <a:buFont typeface="Arial"/>
              <a:buChar char="•"/>
            </a:pPr>
            <a:endParaRPr lang="en-US" sz="2400" dirty="0">
              <a:latin typeface="Verdana"/>
              <a:cs typeface="Verdana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2819400" y="1600200"/>
            <a:ext cx="4273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1" lang="en-US" b="1" dirty="0">
                <a:solidFill>
                  <a:srgbClr val="882E32"/>
                </a:solidFill>
                <a:latin typeface="Times New Roman" charset="0"/>
              </a:rPr>
              <a:t>Demand for Children Equation</a:t>
            </a:r>
            <a:endParaRPr kumimoji="1" lang="en-GB" b="1" dirty="0">
              <a:solidFill>
                <a:srgbClr val="882E32"/>
              </a:solidFill>
              <a:latin typeface="Times New Roman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1165882"/>
              </p:ext>
            </p:extLst>
          </p:nvPr>
        </p:nvGraphicFramePr>
        <p:xfrm>
          <a:off x="3100388" y="3048000"/>
          <a:ext cx="1225550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20700" imgH="393700" progId="Equation.3">
                  <p:embed/>
                </p:oleObj>
              </mc:Choice>
              <mc:Fallback>
                <p:oleObj name="Equation" r:id="rId2" imgW="520700" imgH="3937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0388" y="3048000"/>
                        <a:ext cx="1225550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2543772"/>
              </p:ext>
            </p:extLst>
          </p:nvPr>
        </p:nvGraphicFramePr>
        <p:xfrm>
          <a:off x="3086100" y="4343400"/>
          <a:ext cx="121920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565" imgH="393926" progId="Equation.3">
                  <p:embed/>
                </p:oleObj>
              </mc:Choice>
              <mc:Fallback>
                <p:oleObj name="Equation" r:id="rId4" imgW="533565" imgH="39392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4343400"/>
                        <a:ext cx="1219200" cy="898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5905"/>
              </p:ext>
            </p:extLst>
          </p:nvPr>
        </p:nvGraphicFramePr>
        <p:xfrm>
          <a:off x="4800600" y="3048000"/>
          <a:ext cx="1295400" cy="955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565" imgH="393926" progId="Equation.3">
                  <p:embed/>
                </p:oleObj>
              </mc:Choice>
              <mc:Fallback>
                <p:oleObj name="Equation" r:id="rId6" imgW="533565" imgH="39392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048000"/>
                        <a:ext cx="1295400" cy="955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048723"/>
              </p:ext>
            </p:extLst>
          </p:nvPr>
        </p:nvGraphicFramePr>
        <p:xfrm>
          <a:off x="4876800" y="4343400"/>
          <a:ext cx="1181100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33565" imgH="393926" progId="Equation.3">
                  <p:embed/>
                </p:oleObj>
              </mc:Choice>
              <mc:Fallback>
                <p:oleObj name="Equation" r:id="rId8" imgW="533565" imgH="39392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1181100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400" dirty="0"/>
              <a:t>6.4 The Causes of High Fertility in Developing Countries: The Malthusian and Household Models</a:t>
            </a:r>
            <a:r>
              <a:rPr lang="en-US" sz="2800" dirty="0"/>
              <a:t> (</a:t>
            </a:r>
            <a:r>
              <a:rPr lang="en-US" sz="2800" dirty="0" err="1"/>
              <a:t>cont</a:t>
            </a:r>
            <a:r>
              <a:rPr lang="ja-JP" altLang="en-US" sz="2800" dirty="0"/>
              <a:t>’</a:t>
            </a:r>
            <a:r>
              <a:rPr lang="en-US" sz="2800" dirty="0"/>
              <a:t>d)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1447800"/>
            <a:ext cx="8229600" cy="990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In symbols, these relationships may be written as:</a:t>
            </a:r>
          </a:p>
        </p:txBody>
      </p:sp>
    </p:spTree>
    <p:extLst>
      <p:ext uri="{BB962C8B-B14F-4D97-AF65-F5344CB8AC3E}">
        <p14:creationId xmlns:p14="http://schemas.microsoft.com/office/powerpoint/2010/main" val="28289192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1219200"/>
            <a:ext cx="83058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n-lt"/>
                <a:cs typeface="Verand"/>
              </a:rPr>
              <a:t>Causes of, and Policy Responses to, High Fertility in Developing Countries: Lessons from Microeconomic Household Models</a:t>
            </a:r>
          </a:p>
          <a:p>
            <a:pPr marL="457200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Fertility may be lowered with: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Improved women’s education, role, and status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Female nonagricultural wage employment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Rise in family income levels through shared growth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Reduction in infant mortality, better health care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Development of old-age and social security plans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Expanded schooling opportunities, lowered real costs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Lowered prices and better information on contraceptives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Direct incentives such as subsidy benefits</a:t>
            </a:r>
          </a:p>
          <a:p>
            <a:pPr marL="914400" lvl="1" indent="-457200">
              <a:buFont typeface="Arial"/>
              <a:buChar char="•"/>
            </a:pPr>
            <a:r>
              <a:rPr lang="en-US" sz="2000" dirty="0">
                <a:latin typeface="+mn-lt"/>
                <a:cs typeface="Verand"/>
              </a:rPr>
              <a:t>Policies that have the effect of reducing boy preference</a:t>
            </a:r>
            <a:endParaRPr lang="en-US" sz="2800" dirty="0">
              <a:latin typeface="+mn-lt"/>
              <a:cs typeface="Verand"/>
            </a:endParaRPr>
          </a:p>
          <a:p>
            <a:r>
              <a:rPr lang="en-US" sz="2400" dirty="0">
                <a:latin typeface="+mn-lt"/>
                <a:cs typeface="Verand"/>
              </a:rPr>
              <a:t>The above list provides a framework for policy.</a:t>
            </a:r>
          </a:p>
          <a:p>
            <a:endParaRPr lang="en-US" sz="2800" dirty="0">
              <a:latin typeface="+mn-lt"/>
              <a:cs typeface="Verand"/>
            </a:endParaRPr>
          </a:p>
          <a:p>
            <a:endParaRPr lang="en-US" sz="2800" dirty="0">
              <a:latin typeface="+mn-lt"/>
              <a:cs typeface="Verand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 sz="2400" dirty="0"/>
              <a:t>6.4 The Causes of High Fertility in Developing Countries: The Malthusian and Household Models</a:t>
            </a:r>
            <a:r>
              <a:rPr lang="en-US" sz="2800" dirty="0"/>
              <a:t> (</a:t>
            </a:r>
            <a:r>
              <a:rPr lang="en-US" sz="2800" dirty="0" err="1"/>
              <a:t>cont</a:t>
            </a:r>
            <a:r>
              <a:rPr lang="ja-JP" altLang="en-US" sz="2800" dirty="0"/>
              <a:t>’</a:t>
            </a:r>
            <a:r>
              <a:rPr lang="en-US" sz="2800" dirty="0"/>
              <a:t>d)</a:t>
            </a:r>
          </a:p>
        </p:txBody>
      </p:sp>
    </p:spTree>
    <p:extLst>
      <p:ext uri="{BB962C8B-B14F-4D97-AF65-F5344CB8AC3E}">
        <p14:creationId xmlns:p14="http://schemas.microsoft.com/office/powerpoint/2010/main" val="9343437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6.4 The Causes of High Fertility in Developing Countries: The Malthusian and Household Models (cont</a:t>
            </a:r>
            <a:r>
              <a:rPr lang="ja-JP" altLang="en-US" sz="2400" dirty="0"/>
              <a:t>’</a:t>
            </a:r>
            <a:r>
              <a:rPr lang="en-US" sz="2400" dirty="0"/>
              <a:t>d)</a:t>
            </a:r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Implications. Fertility lower if</a:t>
            </a:r>
          </a:p>
          <a:p>
            <a:pPr lvl="1" eaLnBrk="1" hangingPunct="1"/>
            <a:r>
              <a:rPr lang="en-US" dirty="0"/>
              <a:t>Raise women</a:t>
            </a:r>
            <a:r>
              <a:rPr lang="ja-JP" altLang="en-US" dirty="0"/>
              <a:t>’</a:t>
            </a:r>
            <a:r>
              <a:rPr lang="en-US" dirty="0"/>
              <a:t>s education, role, and status</a:t>
            </a:r>
          </a:p>
          <a:p>
            <a:pPr lvl="1" eaLnBrk="1" hangingPunct="1"/>
            <a:r>
              <a:rPr lang="en-US" dirty="0"/>
              <a:t>More female nonagricultural wage employment</a:t>
            </a:r>
          </a:p>
          <a:p>
            <a:pPr lvl="1" eaLnBrk="1" hangingPunct="1"/>
            <a:r>
              <a:rPr lang="en-US" dirty="0"/>
              <a:t>Rise in family income levels</a:t>
            </a:r>
          </a:p>
          <a:p>
            <a:pPr lvl="1" eaLnBrk="1" hangingPunct="1"/>
            <a:r>
              <a:rPr lang="en-US" dirty="0"/>
              <a:t>Reduction in infant mortality</a:t>
            </a:r>
          </a:p>
          <a:p>
            <a:pPr lvl="1" eaLnBrk="1" hangingPunct="1"/>
            <a:r>
              <a:rPr lang="en-US" dirty="0"/>
              <a:t>Development of old-age and social security</a:t>
            </a:r>
          </a:p>
          <a:p>
            <a:pPr lvl="1" eaLnBrk="1" hangingPunct="1"/>
            <a:r>
              <a:rPr lang="en-US" dirty="0"/>
              <a:t>Expanded schooling opportunities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6.5 The Consequences of High Fertility: Some Conflicting Perspectives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sz="2400" dirty="0"/>
              <a:t>Population growth: </a:t>
            </a:r>
            <a:r>
              <a:rPr lang="ja-JP" altLang="en-US" sz="2400" dirty="0"/>
              <a:t>“</a:t>
            </a:r>
            <a:r>
              <a:rPr lang="en-US" sz="2400" dirty="0"/>
              <a:t>It</a:t>
            </a:r>
            <a:r>
              <a:rPr lang="ja-JP" altLang="en-US" sz="2400" dirty="0"/>
              <a:t>’</a:t>
            </a:r>
            <a:r>
              <a:rPr lang="en-US" sz="2400" dirty="0"/>
              <a:t>s Not a Real Problem</a:t>
            </a:r>
            <a:r>
              <a:rPr lang="ja-JP" altLang="en-US" sz="2400" dirty="0"/>
              <a:t>”</a:t>
            </a:r>
            <a:r>
              <a:rPr lang="en-US" sz="2400" dirty="0"/>
              <a:t>:</a:t>
            </a:r>
          </a:p>
          <a:p>
            <a:pPr lvl="1" eaLnBrk="1" hangingPunct="1"/>
            <a:r>
              <a:rPr lang="en-US" sz="2000" dirty="0"/>
              <a:t>The real problem is not population growth but the following, </a:t>
            </a:r>
          </a:p>
          <a:p>
            <a:pPr lvl="2" eaLnBrk="1" hangingPunct="1"/>
            <a:r>
              <a:rPr lang="en-US" sz="1800" dirty="0"/>
              <a:t>Underdevelopment </a:t>
            </a:r>
          </a:p>
          <a:p>
            <a:pPr lvl="2" eaLnBrk="1" hangingPunct="1"/>
            <a:r>
              <a:rPr lang="en-US" sz="1800" dirty="0"/>
              <a:t>World resource depletion and environmental destruction</a:t>
            </a:r>
          </a:p>
          <a:p>
            <a:pPr lvl="2" eaLnBrk="1" hangingPunct="1"/>
            <a:r>
              <a:rPr lang="en-US" sz="1800" dirty="0"/>
              <a:t>Population Distribution</a:t>
            </a:r>
          </a:p>
          <a:p>
            <a:pPr lvl="2" eaLnBrk="1" hangingPunct="1"/>
            <a:r>
              <a:rPr lang="en-US" sz="1800" dirty="0"/>
              <a:t>Subordination of women</a:t>
            </a:r>
          </a:p>
          <a:p>
            <a:pPr eaLnBrk="1" hangingPunct="1"/>
            <a:r>
              <a:rPr lang="en-US" sz="2400" dirty="0"/>
              <a:t>“Overpopulation is a Deliberately Contrived False Issue”</a:t>
            </a:r>
          </a:p>
          <a:p>
            <a:pPr eaLnBrk="1" hangingPunct="1"/>
            <a:r>
              <a:rPr lang="en-US" sz="2400" dirty="0"/>
              <a:t>“Population Growth is a Desirable Phenomenon”</a:t>
            </a:r>
          </a:p>
          <a:p>
            <a:pPr lvl="1" eaLnBrk="1" hangingPunct="1"/>
            <a:endParaRPr lang="en-US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6.5 The Consequences of High Fertility: Some Conflicting Perspectives</a:t>
            </a:r>
            <a:endParaRPr lang="en-GB" sz="2400" dirty="0"/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80000"/>
              </a:lnSpc>
            </a:pPr>
            <a:r>
              <a:rPr lang="ja-JP" altLang="en-US" sz="3200" dirty="0"/>
              <a:t>“</a:t>
            </a:r>
            <a:r>
              <a:rPr lang="en-US" sz="3200" dirty="0"/>
              <a:t>Population Growth </a:t>
            </a:r>
            <a:r>
              <a:rPr lang="en-US" sz="3200" i="1" dirty="0"/>
              <a:t>Is</a:t>
            </a:r>
            <a:r>
              <a:rPr lang="en-US" sz="3200" dirty="0"/>
              <a:t> a Real Problem</a:t>
            </a:r>
            <a:r>
              <a:rPr lang="ja-JP" altLang="en-US" sz="3200" dirty="0"/>
              <a:t>”</a:t>
            </a:r>
            <a:endParaRPr lang="en-US" sz="3200" dirty="0"/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Extremist arguments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Theoretical arguments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800" dirty="0"/>
              <a:t>Empirical arguments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Lower economic growth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Poverty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Adverse impact on education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Adverse impact on health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Food constraints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Impact on the environment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400" dirty="0"/>
              <a:t>Frictions over international migration</a:t>
            </a:r>
          </a:p>
          <a:p>
            <a:pPr lvl="2" eaLnBrk="1" hangingPunct="1">
              <a:lnSpc>
                <a:spcPct val="80000"/>
              </a:lnSpc>
            </a:pPr>
            <a:endParaRPr lang="en-GB" sz="1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Goals and Objectives: </a:t>
            </a:r>
            <a:br>
              <a:rPr lang="en-US" dirty="0"/>
            </a:br>
            <a:r>
              <a:rPr lang="en-US" dirty="0"/>
              <a:t>Toward a Consensus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600" dirty="0"/>
              <a:t>Despite the conflicting opinions, there is some common ground on the following: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/>
              <a:t>Population is not the primary cause of lower living levels, but may be one factor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/>
              <a:t>Population growth is more a consequence than a cause of underdevelopment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/>
              <a:t>It</a:t>
            </a:r>
            <a:r>
              <a:rPr lang="ja-JP" altLang="en-US" sz="2100"/>
              <a:t>’</a:t>
            </a:r>
            <a:r>
              <a:rPr lang="en-US" sz="2100" dirty="0"/>
              <a:t>s not numbers but quality of life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/>
              <a:t>Market failures: potential negative social externalities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100" dirty="0"/>
              <a:t>Voluntary decreases in fertility is generally desirable for most developing countries with still-expanding populations </a:t>
            </a:r>
          </a:p>
          <a:p>
            <a:pPr lvl="1" eaLnBrk="1" hangingPunct="1">
              <a:lnSpc>
                <a:spcPct val="90000"/>
              </a:lnSpc>
            </a:pPr>
            <a:endParaRPr lang="en-US" dirty="0"/>
          </a:p>
          <a:p>
            <a:pPr lvl="1" eaLnBrk="1" hangingPunct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Some Policy Approaches </a:t>
            </a:r>
          </a:p>
          <a:p>
            <a:pPr lvl="1" eaLnBrk="1" hangingPunct="1"/>
            <a:r>
              <a:rPr lang="en-US" dirty="0"/>
              <a:t>Attend to underlying socioeconomic conditions that impact development</a:t>
            </a:r>
          </a:p>
          <a:p>
            <a:pPr lvl="1" eaLnBrk="1" hangingPunct="1"/>
            <a:r>
              <a:rPr lang="en-US" dirty="0"/>
              <a:t>Family planning programs should provide education and technological means to regulate fertility</a:t>
            </a:r>
          </a:p>
          <a:p>
            <a:pPr lvl="1" eaLnBrk="1" hangingPunct="1"/>
            <a:r>
              <a:rPr lang="en-US" dirty="0"/>
              <a:t>Developed countries have responsibilities too</a:t>
            </a:r>
          </a:p>
          <a:p>
            <a:pPr lvl="1"/>
            <a:r>
              <a:rPr lang="en-US" dirty="0"/>
              <a:t>Address gender bias, causes of boy preference</a:t>
            </a: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 bwMode="auto">
          <a:xfrm>
            <a:off x="1371600" y="0"/>
            <a:ext cx="7543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+mj-lt"/>
                <a:ea typeface="ヒラギノ角ゴ Pro W3" pitchFamily="-1" charset="-128"/>
                <a:cs typeface="ヒラギノ角ゴ Pro W3" pitchFamily="-1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  <a:ea typeface="ヒラギノ角ゴ Pro W3" pitchFamily="-1" charset="-128"/>
                <a:cs typeface="ヒラギノ角ゴ Pro W3" pitchFamily="-1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erdana" pitchFamily="-1" charset="0"/>
              </a:defRPr>
            </a:lvl9pPr>
          </a:lstStyle>
          <a:p>
            <a:r>
              <a:rPr lang="en-US"/>
              <a:t>Goals and Objectives: </a:t>
            </a:r>
            <a:br>
              <a:rPr lang="en-US"/>
            </a:br>
            <a:r>
              <a:rPr lang="en-US"/>
              <a:t>Toward a Consensus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6.2 Population Growth</a:t>
            </a:r>
            <a:r>
              <a:rPr lang="en-US" sz="2800" dirty="0">
                <a:cs typeface="Arial" charset="0"/>
              </a:rPr>
              <a:t>: </a:t>
            </a:r>
            <a:r>
              <a:rPr lang="en-US" sz="2800" dirty="0"/>
              <a:t>Past, Present, and Future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World population growth throughout history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544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6.6 Some Policy Approaches</a:t>
            </a:r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What Developing Countries Can Do</a:t>
            </a:r>
          </a:p>
          <a:p>
            <a:pPr lvl="1" eaLnBrk="1" hangingPunct="1"/>
            <a:r>
              <a:rPr lang="en-US" sz="2000" dirty="0"/>
              <a:t>Persuasion through education</a:t>
            </a:r>
          </a:p>
          <a:p>
            <a:pPr lvl="1" eaLnBrk="1" hangingPunct="1"/>
            <a:r>
              <a:rPr lang="en-US" sz="2000" dirty="0"/>
              <a:t>Family planning programs</a:t>
            </a:r>
          </a:p>
          <a:p>
            <a:pPr lvl="1" eaLnBrk="1" hangingPunct="1"/>
            <a:r>
              <a:rPr lang="en-US" sz="2000" dirty="0"/>
              <a:t>Address incentives and disincentives for having children through the principal variables influencing the demand for children</a:t>
            </a:r>
          </a:p>
          <a:p>
            <a:pPr lvl="1" eaLnBrk="1" hangingPunct="1"/>
            <a:r>
              <a:rPr lang="en-US" sz="2000" dirty="0"/>
              <a:t>Coercion is not a good option</a:t>
            </a:r>
          </a:p>
          <a:p>
            <a:pPr lvl="1" eaLnBrk="1" hangingPunct="1"/>
            <a:r>
              <a:rPr lang="en-US" sz="2000" dirty="0"/>
              <a:t>Raise the socioeconomic status of women </a:t>
            </a:r>
          </a:p>
          <a:p>
            <a:pPr lvl="1" eaLnBrk="1" hangingPunct="1"/>
            <a:r>
              <a:rPr lang="en-US" sz="2000" dirty="0"/>
              <a:t>Increase employment opportunities for women (increases opportunity cost of having more children, as in microeconomic household theory)</a:t>
            </a:r>
          </a:p>
          <a:p>
            <a:pPr lvl="1"/>
            <a:r>
              <a:rPr lang="en-US" sz="2000" dirty="0"/>
              <a:t>Help facilitate genuine and faster development of developing countries that still have high fertility rates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6.6 Some Policy Approaches</a:t>
            </a:r>
            <a:endParaRPr lang="en-GB" dirty="0"/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dirty="0"/>
              <a:t>What the Developed Countries Can Do Generally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 Address resources use inequities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More open migration policies 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r>
              <a:rPr lang="en-US" dirty="0"/>
              <a:t>How Developed Countries Can Help Developing Countries with Their Population Programs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Research into technology of fertility control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Financial assistance for family planning programs</a:t>
            </a:r>
          </a:p>
          <a:p>
            <a:pPr eaLnBrk="1" hangingPunct="1">
              <a:lnSpc>
                <a:spcPct val="9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</a:t>
            </a:r>
          </a:p>
        </p:txBody>
      </p:sp>
      <p:sp>
        <p:nvSpPr>
          <p:cNvPr id="47109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Birth rate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Death rate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Demographic transition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Doubling time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Family-planning programs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Fertility rate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Hidden momentum of population growth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Life expectancy at birth</a:t>
            </a:r>
          </a:p>
        </p:txBody>
      </p:sp>
      <p:sp>
        <p:nvSpPr>
          <p:cNvPr id="47110" name="Rectangle 7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95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Malthusian population trap</a:t>
            </a:r>
          </a:p>
          <a:p>
            <a:pPr eaLnBrk="1" hangingPunct="1"/>
            <a:r>
              <a:rPr lang="en-US" sz="2000" dirty="0"/>
              <a:t>Microeconomic theory of fertility</a:t>
            </a:r>
          </a:p>
          <a:p>
            <a:pPr eaLnBrk="1" hangingPunct="1"/>
            <a:r>
              <a:rPr lang="en-US" sz="2000" dirty="0"/>
              <a:t>Mortality rate</a:t>
            </a:r>
          </a:p>
          <a:p>
            <a:pPr eaLnBrk="1" hangingPunct="1"/>
            <a:r>
              <a:rPr lang="en-US" sz="2000" dirty="0"/>
              <a:t>Natural increase</a:t>
            </a:r>
          </a:p>
          <a:p>
            <a:pPr eaLnBrk="1" hangingPunct="1"/>
            <a:r>
              <a:rPr lang="en-US" sz="2000" dirty="0"/>
              <a:t>Net international migration</a:t>
            </a:r>
          </a:p>
          <a:p>
            <a:pPr eaLnBrk="1" hangingPunct="1"/>
            <a:r>
              <a:rPr lang="en-US" sz="2000" dirty="0"/>
              <a:t>Population-poverty cycle</a:t>
            </a:r>
          </a:p>
          <a:p>
            <a:pPr eaLnBrk="1" hangingPunct="1"/>
            <a:r>
              <a:rPr lang="en-US" sz="2000" dirty="0"/>
              <a:t>Population pyramid</a:t>
            </a:r>
          </a:p>
          <a:p>
            <a:pPr eaLnBrk="1" hangingPunct="1"/>
            <a:r>
              <a:rPr lang="en-US" sz="2000" dirty="0"/>
              <a:t>Rate of population increase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5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dirty="0"/>
              <a:t>Concepts for Review (cont</a:t>
            </a:r>
            <a:r>
              <a:rPr lang="ja-JP" altLang="en-US"/>
              <a:t>’</a:t>
            </a:r>
            <a:r>
              <a:rPr lang="en-US" dirty="0"/>
              <a:t>d)</a:t>
            </a:r>
          </a:p>
        </p:txBody>
      </p:sp>
      <p:sp>
        <p:nvSpPr>
          <p:cNvPr id="4813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1600200"/>
            <a:ext cx="4073525" cy="4572000"/>
          </a:xfrm>
        </p:spPr>
        <p:txBody>
          <a:bodyPr rIns="91440"/>
          <a:lstStyle/>
          <a:p>
            <a:pPr eaLnBrk="1" hangingPunct="1"/>
            <a:r>
              <a:rPr lang="en-US" sz="2000" dirty="0"/>
              <a:t>Reproductive choice</a:t>
            </a:r>
          </a:p>
          <a:p>
            <a:pPr eaLnBrk="1" hangingPunct="1"/>
            <a:r>
              <a:rPr lang="en-US" sz="2000" dirty="0"/>
              <a:t>Total fertility rate (TFR)</a:t>
            </a:r>
          </a:p>
          <a:p>
            <a:pPr eaLnBrk="1" hangingPunct="1"/>
            <a:r>
              <a:rPr lang="en-US" sz="2000" dirty="0"/>
              <a:t>Under-5 mortality rate</a:t>
            </a:r>
          </a:p>
          <a:p>
            <a:pPr eaLnBrk="1" hangingPunct="1"/>
            <a:r>
              <a:rPr lang="en-US" sz="2000" dirty="0"/>
              <a:t>Youth dependency ratio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Table 6.1  </a:t>
            </a:r>
            <a:r>
              <a:rPr lang="en-US" sz="2800" b="0" dirty="0"/>
              <a:t>Estimated World Population Growth</a:t>
            </a:r>
            <a:endParaRPr lang="en-GB" sz="2800" dirty="0"/>
          </a:p>
        </p:txBody>
      </p:sp>
      <p:pic>
        <p:nvPicPr>
          <p:cNvPr id="2" name="Picture 1" descr="tbl06_01.gif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95400"/>
            <a:ext cx="7086600" cy="48837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Figure 6.1  </a:t>
            </a:r>
            <a:r>
              <a:rPr lang="en-US" sz="2800" b="0" dirty="0"/>
              <a:t>World Population Growth, 1950-2050</a:t>
            </a:r>
            <a:endParaRPr lang="en-GB" sz="2800" dirty="0"/>
          </a:p>
        </p:txBody>
      </p:sp>
      <p:pic>
        <p:nvPicPr>
          <p:cNvPr id="2" name="Picture 1" descr="fig06_01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1905000"/>
            <a:ext cx="8274011" cy="37338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400" dirty="0"/>
              <a:t>Figure 6.2  </a:t>
            </a:r>
            <a:r>
              <a:rPr lang="en-US" sz="2400" b="0" dirty="0"/>
              <a:t>World Population Distribution by Region, 2010 and 2050</a:t>
            </a:r>
            <a:endParaRPr lang="en-GB" sz="1400" dirty="0"/>
          </a:p>
        </p:txBody>
      </p:sp>
      <p:pic>
        <p:nvPicPr>
          <p:cNvPr id="2" name="Picture 1" descr="fig06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447800"/>
            <a:ext cx="8610600" cy="450594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 eaLnBrk="1" hangingPunct="1"/>
            <a:r>
              <a:rPr lang="en-US" sz="2800" dirty="0"/>
              <a:t>6.2 Population Growth</a:t>
            </a:r>
            <a:r>
              <a:rPr lang="en-US" sz="2800" dirty="0">
                <a:cs typeface="Arial" charset="0"/>
              </a:rPr>
              <a:t>: </a:t>
            </a:r>
            <a:r>
              <a:rPr lang="en-US" sz="2800" dirty="0"/>
              <a:t>Past, Present, and Future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rIns="91440"/>
          <a:lstStyle/>
          <a:p>
            <a:pPr eaLnBrk="1" hangingPunct="1"/>
            <a:r>
              <a:rPr lang="en-US" dirty="0"/>
              <a:t>Structure of the world</a:t>
            </a:r>
            <a:r>
              <a:rPr lang="ja-JP" altLang="en-US" dirty="0"/>
              <a:t>’</a:t>
            </a:r>
            <a:r>
              <a:rPr lang="en-US" dirty="0"/>
              <a:t>s population</a:t>
            </a:r>
          </a:p>
          <a:p>
            <a:pPr lvl="1" eaLnBrk="1" hangingPunct="1"/>
            <a:r>
              <a:rPr lang="en-US" dirty="0"/>
              <a:t>Geographic region</a:t>
            </a:r>
          </a:p>
          <a:p>
            <a:pPr lvl="1" eaLnBrk="1" hangingPunct="1"/>
            <a:r>
              <a:rPr lang="en-US" dirty="0"/>
              <a:t>Fertility and Mortality Trends</a:t>
            </a:r>
          </a:p>
          <a:p>
            <a:pPr lvl="1" eaLnBrk="1" hangingPunct="1"/>
            <a:r>
              <a:rPr lang="en-US" dirty="0"/>
              <a:t>Rate of population increase </a:t>
            </a:r>
          </a:p>
          <a:p>
            <a:pPr lvl="1" eaLnBrk="1" hangingPunct="1"/>
            <a:r>
              <a:rPr lang="en-US" dirty="0"/>
              <a:t>Birth rates, death rates</a:t>
            </a:r>
          </a:p>
          <a:p>
            <a:pPr lvl="1" eaLnBrk="1" hangingPunct="1"/>
            <a:r>
              <a:rPr lang="en-US" dirty="0"/>
              <a:t>Total fertility rates</a:t>
            </a:r>
          </a:p>
          <a:p>
            <a:pPr lvl="1" eaLnBrk="1" hangingPunct="1"/>
            <a:r>
              <a:rPr lang="en-US" dirty="0"/>
              <a:t>Age Structure and dependency burdens</a:t>
            </a:r>
          </a:p>
          <a:p>
            <a:pPr lvl="1" eaLnBrk="1" hangingPunct="1">
              <a:buFontTx/>
              <a:buNone/>
            </a:pPr>
            <a:endParaRPr lang="en-US" dirty="0"/>
          </a:p>
          <a:p>
            <a:pPr eaLnBrk="1" hangingPunct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pPr>
              <a:tabLst>
                <a:tab pos="3319463" algn="l"/>
              </a:tabLst>
            </a:pPr>
            <a:r>
              <a:rPr lang="en-US" sz="2400" dirty="0"/>
              <a:t>Figure 6.3  </a:t>
            </a:r>
            <a:r>
              <a:rPr lang="en-US" sz="2400" b="0" dirty="0"/>
              <a:t>Map with Country Sizes Proportional to Their Fraction of World Population</a:t>
            </a:r>
            <a:endParaRPr lang="en-GB" sz="2400" dirty="0"/>
          </a:p>
        </p:txBody>
      </p:sp>
      <p:pic>
        <p:nvPicPr>
          <p:cNvPr id="2" name="Picture 1" descr="fig06_03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1447800"/>
            <a:ext cx="7760483" cy="4419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 sz="2400" dirty="0"/>
              <a:t>Table 6.2 </a:t>
            </a:r>
            <a:r>
              <a:rPr lang="en-US" sz="2400" b="0" dirty="0"/>
              <a:t>Fertility Rate for Selected Countries, 1970 and 2009</a:t>
            </a:r>
            <a:endParaRPr lang="en-GB" sz="2400" dirty="0"/>
          </a:p>
        </p:txBody>
      </p:sp>
      <p:pic>
        <p:nvPicPr>
          <p:cNvPr id="2" name="Picture 1" descr="tbl06_02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8321042" cy="2971800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08DB69-7831-4B66-99BA-FE07882693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77861"/>
              </p:ext>
            </p:extLst>
          </p:nvPr>
        </p:nvGraphicFramePr>
        <p:xfrm>
          <a:off x="3505200" y="2133600"/>
          <a:ext cx="8382000" cy="3886200"/>
        </p:xfrm>
        <a:graphic>
          <a:graphicData uri="http://schemas.openxmlformats.org/drawingml/2006/table">
            <a:tbl>
              <a:tblPr/>
              <a:tblGrid>
                <a:gridCol w="4191000">
                  <a:extLst>
                    <a:ext uri="{9D8B030D-6E8A-4147-A177-3AD203B41FA5}">
                      <a16:colId xmlns:a16="http://schemas.microsoft.com/office/drawing/2014/main" val="3163263367"/>
                    </a:ext>
                  </a:extLst>
                </a:gridCol>
                <a:gridCol w="4191000">
                  <a:extLst>
                    <a:ext uri="{9D8B030D-6E8A-4147-A177-3AD203B41FA5}">
                      <a16:colId xmlns:a16="http://schemas.microsoft.com/office/drawing/2014/main" val="1498656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04034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2.16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320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1.65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9808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2.13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039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2.05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68285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1.73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7532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1.21</a:t>
                      </a:r>
                      <a:r>
                        <a:rPr lang="en-US" sz="1200" dirty="0"/>
                        <a:t> (2023)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0640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1800" dirty="0"/>
                    </a:p>
                    <a:p>
                      <a:pPr>
                        <a:buNone/>
                      </a:pPr>
                      <a:endParaRPr lang="en-US" sz="1800" dirty="0"/>
                    </a:p>
                    <a:p>
                      <a:pPr>
                        <a:buNone/>
                      </a:pPr>
                      <a:endParaRPr lang="en-US" sz="1500" dirty="0"/>
                    </a:p>
                    <a:p>
                      <a:pPr>
                        <a:buNone/>
                      </a:pPr>
                      <a:r>
                        <a:rPr lang="en-US" sz="1500" dirty="0"/>
                        <a:t>Sources: </a:t>
                      </a:r>
                      <a:r>
                        <a:rPr lang="en-US" sz="1500" dirty="0">
                          <a:hlinkClick r:id="rId4"/>
                        </a:rPr>
                        <a:t>Macrotrends, FRED, Trading Economics+3</a:t>
                      </a:r>
                      <a:endParaRPr lang="en-US" sz="15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en-US" sz="1200" dirty="0"/>
                        <a:t>~ </a:t>
                      </a:r>
                      <a:r>
                        <a:rPr lang="en-US" sz="1200" b="1" dirty="0"/>
                        <a:t>3.72</a:t>
                      </a:r>
                      <a:r>
                        <a:rPr lang="en-US" sz="1200" dirty="0"/>
                        <a:t> (2023)</a:t>
                      </a:r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US" sz="1200" dirty="0"/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US" sz="1200" dirty="0"/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US" sz="1200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/>
                    </a:p>
                    <a:p>
                      <a:pPr>
                        <a:lnSpc>
                          <a:spcPct val="100000"/>
                        </a:lnSpc>
                        <a:buNone/>
                      </a:pPr>
                      <a:endParaRPr lang="en-US" sz="12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4424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plate_Todaro_Smith2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Template_Todaro_Smith2.pot</Template>
  <TotalTime>254</TotalTime>
  <Words>1285</Words>
  <Application>Microsoft Office PowerPoint</Application>
  <PresentationFormat>On-screen Show (4:3)</PresentationFormat>
  <Paragraphs>176</Paragraphs>
  <Slides>33</Slides>
  <Notes>30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ＭＳ Ｐゴシック</vt:lpstr>
      <vt:lpstr>Adobe Jenson Italic</vt:lpstr>
      <vt:lpstr>Arial</vt:lpstr>
      <vt:lpstr>Calibri</vt:lpstr>
      <vt:lpstr>Times New Roman</vt:lpstr>
      <vt:lpstr>Verdana</vt:lpstr>
      <vt:lpstr>Template_Todaro_Smith2</vt:lpstr>
      <vt:lpstr>Equation</vt:lpstr>
      <vt:lpstr>Chapter 6  Population Growth and Economic Development: Causes, Consequences,  and Controversies</vt:lpstr>
      <vt:lpstr>Outline</vt:lpstr>
      <vt:lpstr>6.2 Population Growth: Past, Present, and Future</vt:lpstr>
      <vt:lpstr>Table 6.1  Estimated World Population Growth</vt:lpstr>
      <vt:lpstr>Figure 6.1  World Population Growth, 1950-2050</vt:lpstr>
      <vt:lpstr>Figure 6.2  World Population Distribution by Region, 2010 and 2050</vt:lpstr>
      <vt:lpstr>6.2 Population Growth: Past, Present, and Future</vt:lpstr>
      <vt:lpstr>Figure 6.3  Map with Country Sizes Proportional to Their Fraction of World Population</vt:lpstr>
      <vt:lpstr>Table 6.2 Fertility Rate for Selected Countries, 1970 and 2009</vt:lpstr>
      <vt:lpstr>6.2 Population Growth: Past, Present, and Future</vt:lpstr>
      <vt:lpstr>Figure 6.4  Population Pyramids: All Developed and Developing Countries and Case of Ethiopia</vt:lpstr>
      <vt:lpstr>6.3 The Demographic Transition</vt:lpstr>
      <vt:lpstr>Figure 6.5  The Demographic Transition in Western Europe</vt:lpstr>
      <vt:lpstr>Figure 6.6  The Demographic Transition in Developing Countries</vt:lpstr>
      <vt:lpstr>6.4 The Causes of High Fertility in Developing Countries: The Malthusian and Household Models</vt:lpstr>
      <vt:lpstr>Figure 6.7  The Malthusian Population Trap</vt:lpstr>
      <vt:lpstr>6.4 The Causes of High Fertility in Developing Countries: The Malthusian and Household Models (cont’d)</vt:lpstr>
      <vt:lpstr>Figure 6.8  How Technological and Social Progress Allows Nations to Avoid the Population Trap</vt:lpstr>
      <vt:lpstr>6.4 The Causes of High Fertility in Developing Countries: The Malthusian and Household Models (cont’d)</vt:lpstr>
      <vt:lpstr>Figure 6.9  Microeconomic Theory of Fertility: An Illustration</vt:lpstr>
      <vt:lpstr>6.4 The Causes of High Fertility in Developing Countries: The Malthusian and Household Models (cont’d)</vt:lpstr>
      <vt:lpstr>6.4 The Causes of High Fertility in Developing Countries: The Malthusian and Household Models (cont’d)</vt:lpstr>
      <vt:lpstr>PowerPoint Presentation</vt:lpstr>
      <vt:lpstr>PowerPoint Presentation</vt:lpstr>
      <vt:lpstr>6.4 The Causes of High Fertility in Developing Countries: The Malthusian and Household Models (cont’d)</vt:lpstr>
      <vt:lpstr>6.5 The Consequences of High Fertility: Some Conflicting Perspectives</vt:lpstr>
      <vt:lpstr>6.5 The Consequences of High Fertility: Some Conflicting Perspectives</vt:lpstr>
      <vt:lpstr>Goals and Objectives:  Toward a Consensus</vt:lpstr>
      <vt:lpstr>PowerPoint Presentation</vt:lpstr>
      <vt:lpstr>6.6 Some Policy Approaches</vt:lpstr>
      <vt:lpstr>6.6 Some Policy Approaches</vt:lpstr>
      <vt:lpstr>Concepts for Review</vt:lpstr>
      <vt:lpstr>Concepts for Review (cont’d)</vt:lpstr>
    </vt:vector>
  </TitlesOfParts>
  <Manager/>
  <Company>Copyright ©2015 Pearson Education, Inc. All rights reserved. 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subject>Economic Development, 12e </dc:subject>
  <dc:creator>Todaro, Smith</dc:creator>
  <cp:keywords/>
  <dc:description/>
  <cp:lastModifiedBy>Reviewer </cp:lastModifiedBy>
  <cp:revision>33</cp:revision>
  <dcterms:created xsi:type="dcterms:W3CDTF">2013-04-22T16:46:23Z</dcterms:created>
  <dcterms:modified xsi:type="dcterms:W3CDTF">2025-09-22T03:46:35Z</dcterms:modified>
  <cp:category/>
</cp:coreProperties>
</file>