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2"/>
  </p:notesMasterIdLst>
  <p:sldIdLst>
    <p:sldId id="295" r:id="rId2"/>
    <p:sldId id="296" r:id="rId3"/>
    <p:sldId id="347" r:id="rId4"/>
    <p:sldId id="341" r:id="rId5"/>
    <p:sldId id="297" r:id="rId6"/>
    <p:sldId id="348" r:id="rId7"/>
    <p:sldId id="349" r:id="rId8"/>
    <p:sldId id="350" r:id="rId9"/>
    <p:sldId id="364" r:id="rId10"/>
    <p:sldId id="365" r:id="rId11"/>
    <p:sldId id="366" r:id="rId12"/>
    <p:sldId id="367" r:id="rId13"/>
    <p:sldId id="345" r:id="rId14"/>
    <p:sldId id="323" r:id="rId15"/>
    <p:sldId id="324" r:id="rId16"/>
    <p:sldId id="325" r:id="rId17"/>
    <p:sldId id="326" r:id="rId18"/>
    <p:sldId id="327" r:id="rId19"/>
    <p:sldId id="328" r:id="rId20"/>
    <p:sldId id="329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632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01" autoAdjust="0"/>
  </p:normalViewPr>
  <p:slideViewPr>
    <p:cSldViewPr>
      <p:cViewPr varScale="1">
        <p:scale>
          <a:sx n="100" d="100"/>
          <a:sy n="100" d="100"/>
        </p:scale>
        <p:origin x="1536" y="78"/>
      </p:cViewPr>
      <p:guideLst>
        <p:guide orient="horz" pos="2160"/>
        <p:guide orient="horz" pos="16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5CDE5FC-4787-42CA-B3FA-7749FC6906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8297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E78004B9-C41C-4227-BE55-EFF94C1FADC3}" type="slidenum">
              <a:rPr lang="en-US" altLang="en-US" sz="1200">
                <a:latin typeface="Times New Roman" panose="02020603050405020304" pitchFamily="18" charset="0"/>
              </a:rPr>
              <a:pPr algn="r"/>
              <a:t>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4579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191126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484387C6-5ED3-4036-9897-E394D182500D}" type="slidenum">
              <a:rPr lang="en-US" altLang="en-US" sz="1200">
                <a:latin typeface="Times New Roman" panose="02020603050405020304" pitchFamily="18" charset="0"/>
              </a:rPr>
              <a:pPr algn="r"/>
              <a:t>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560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446540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E2A03114-870F-4DBB-84F1-97C0A3518F47}" type="slidenum">
              <a:rPr lang="en-US" altLang="en-US" sz="1200">
                <a:latin typeface="Times New Roman" panose="02020603050405020304" pitchFamily="18" charset="0"/>
              </a:rPr>
              <a:pPr algn="r"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662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440240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474232A9-B6CE-4FDA-AAD9-DC16B5CA3C24}" type="slidenum">
              <a:rPr lang="en-US" altLang="en-US" sz="1200">
                <a:latin typeface="Times New Roman" panose="02020603050405020304" pitchFamily="18" charset="0"/>
              </a:rPr>
              <a:pPr algn="r"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7651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826524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0A397568-728A-4521-86D4-C6046D64C715}" type="slidenum">
              <a:rPr lang="en-US" altLang="en-US" sz="1200">
                <a:latin typeface="Times New Roman" panose="02020603050405020304" pitchFamily="18" charset="0"/>
              </a:rPr>
              <a:pPr algn="r"/>
              <a:t>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8675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695129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E6FA87EA-AAFD-4B95-BD91-65CA3B2A5B4C}" type="slidenum">
              <a:rPr lang="en-US" altLang="en-US" sz="1200">
                <a:latin typeface="Times New Roman" panose="02020603050405020304" pitchFamily="18" charset="0"/>
              </a:rPr>
              <a:pPr algn="r"/>
              <a:t>10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29699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6082678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DDAF8173-0B59-4CBF-8BC8-D6871BE5D146}" type="slidenum">
              <a:rPr lang="en-US" altLang="en-US" sz="1200">
                <a:latin typeface="Times New Roman" panose="02020603050405020304" pitchFamily="18" charset="0"/>
              </a:rPr>
              <a:pPr algn="r"/>
              <a:t>11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072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289240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C21ADAB9-2CB4-4A0F-85E8-5100BC45DE06}" type="slidenum">
              <a:rPr lang="en-US" altLang="en-US" sz="1200">
                <a:latin typeface="Times New Roman" panose="02020603050405020304" pitchFamily="18" charset="0"/>
              </a:rPr>
              <a:pPr algn="r"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31747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276403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900">
                <a:solidFill>
                  <a:srgbClr val="FAF199"/>
                </a:solidFill>
                <a:latin typeface="Arial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62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5647699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A0776333-1DCD-49DC-8AE7-26973EC714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338911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89D29328-DC27-4166-BD1E-71ADAC13AF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216406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AC523329-1EA4-461D-85C1-3AB526F6D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68542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1F75F110-04B0-4E53-9F50-3E089A2E5F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2240287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B7590F1B-78AF-4F64-A35A-629161D011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539232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9965FA49-C1B7-47D4-B817-BA5E2EA801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2066186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C202FE1E-75A5-4026-9BC2-D3AA076A29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250957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17ED0B6B-7E6B-4B28-BC91-7F9AB98A69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177595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B2AB3263-6DE7-4024-8504-16AF882DC4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0842250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6-</a:t>
            </a:r>
            <a:fld id="{9EE8747E-7F78-4A04-A4B2-75AAF5773F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273611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153606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08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09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10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6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800" b="1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6-</a:t>
            </a:r>
            <a:fld id="{718E80DE-4C97-4459-93B9-644EDBD5D5A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med">
    <p:pull dir="r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altLang="en-US" smtClean="0"/>
              <a:t>Chapter 7</a:t>
            </a:r>
          </a:p>
        </p:txBody>
      </p:sp>
      <p:sp>
        <p:nvSpPr>
          <p:cNvPr id="3077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28800"/>
            <a:ext cx="4191000" cy="3657600"/>
          </a:xfrm>
          <a:noFill/>
        </p:spPr>
        <p:txBody>
          <a:bodyPr lIns="90488" tIns="44450" rIns="90488" bIns="44450"/>
          <a:lstStyle/>
          <a:p>
            <a:r>
              <a:rPr lang="en-US" altLang="en-US" smtClean="0"/>
              <a:t>Urbanization and Rural–Urban Migration: Theory and Policy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68FE3328-BE3D-4C18-AE94-AEFCFB2EB345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10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2. Rural–urban migrants differ from the rest of the rural population in that they are more likely to be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well educated.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poor.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female.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>
              <a:buFont typeface="Times" panose="02020603050405020304" pitchFamily="18" charset="0"/>
              <a:buNone/>
              <a:defRPr/>
            </a:pPr>
            <a:endParaRPr lang="en-US" sz="2800" dirty="0" smtClean="0"/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FF80D0D5-A871-416F-802E-2CACAA9EDA4C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11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3. Other things constant, the elimination of factor price distortions in developing countries would most likely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decrease rural–urban migration.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have little effect on rural–urban migration.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increase rural–urban migration.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increase urbanization.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2906F9A0-C88A-4F49-A6AC-00D673F46C7D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12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4. The informal sector exhibits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free entry.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labor intensive methods.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small, competitive firms.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6-</a:t>
            </a:r>
            <a:fld id="{C612FE33-15E5-4882-B0E7-6F8F03491912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13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1536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r>
              <a:rPr lang="en-US" altLang="en-US" smtClean="0"/>
              <a:t>For each of the following questions you will be given 90 seconds to provide your answer.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92EDBD42-969C-4110-9558-AB974CA663F1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14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16389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1. Suppose the rural wage is $1 per day. Urban modern sector employment can be obtained with 0.5 probability and pays $2 per day. Will there be any rural–urban migration? Explain your reasoning, stating explicitly any simplifying assumptions, and show all work.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DEBB940C-6592-41D1-8F3B-B0F3D7D2C9CB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15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1741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2. How could the removal of labor market distortions increase employment even if the elasticity of factor substitution is very low?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B7F76EB5-DA65-47EC-95BA-08D0FA69EE1A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16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1843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3. What are the characteristics of those who migrate to urban areas? What positive and negative effects does their leaving have on those who remain?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C4D1175E-1BAA-4F10-9384-EB0D9B05062C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17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946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19461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4. Explain what is meant by </a:t>
            </a:r>
            <a:r>
              <a:rPr lang="en-US" altLang="en-US" i="1" smtClean="0"/>
              <a:t>urban bias. </a:t>
            </a:r>
            <a:r>
              <a:rPr lang="en-US" altLang="en-US" smtClean="0"/>
              <a:t>What are the major effects of urban bias?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4444BA31-10BA-4459-91C2-01F41B569EA8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18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2048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5. Describe some of the benefits and costs associated with the emergence of large cities in developing countries.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073F1BCB-9FFB-454D-B15F-BBDE70FBA8EA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19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2150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21509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6. Describe some of the causes of urban giantism in developing countries.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8DAA1EE5-DED9-406E-B5B5-8D949450F8D3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2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Outline</a:t>
            </a:r>
          </a:p>
        </p:txBody>
      </p:sp>
      <p:sp>
        <p:nvSpPr>
          <p:cNvPr id="410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 eaLnBrk="1" hangingPunct="1">
              <a:buFont typeface="Times" panose="02020603050405020304" pitchFamily="18" charset="0"/>
              <a:buNone/>
            </a:pPr>
            <a:r>
              <a:rPr lang="en-US" altLang="en-US" sz="2800" smtClean="0"/>
              <a:t>Chapter 7</a:t>
            </a:r>
          </a:p>
          <a:p>
            <a:pPr eaLnBrk="1" hangingPunct="1"/>
            <a:r>
              <a:rPr lang="en-US" altLang="en-US" sz="2800" smtClean="0"/>
              <a:t>Definitions of notions</a:t>
            </a:r>
          </a:p>
          <a:p>
            <a:pPr eaLnBrk="1" hangingPunct="1"/>
            <a:r>
              <a:rPr lang="en-US" altLang="en-US" sz="2800" smtClean="0"/>
              <a:t>Multiple Choice Questions (MCQs)</a:t>
            </a:r>
          </a:p>
          <a:p>
            <a:pPr eaLnBrk="1" hangingPunct="1"/>
            <a:r>
              <a:rPr lang="en-US" altLang="en-US" sz="2800" smtClean="0"/>
              <a:t>Questions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 2009 Pearson Addison-Wesley.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CD2D7370-DAB5-49E0-B399-80ABFBC07E21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20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2253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Questions</a:t>
            </a:r>
          </a:p>
        </p:txBody>
      </p:sp>
      <p:sp>
        <p:nvSpPr>
          <p:cNvPr id="2253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7. What are the main features of the Harris-Todaro model of rural–urban migration?</a:t>
            </a:r>
          </a:p>
          <a:p>
            <a:pPr eaLnBrk="1" hangingPunct="1"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9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E8203CA2-B2B8-45C7-91B4-1AF6DA5AD128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3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Definitions and Notions</a:t>
            </a:r>
          </a:p>
        </p:txBody>
      </p:sp>
      <p:sp>
        <p:nvSpPr>
          <p:cNvPr id="512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Agglomeration externalities</a:t>
            </a:r>
          </a:p>
          <a:p>
            <a:pPr eaLnBrk="1" hangingPunct="1"/>
            <a:r>
              <a:rPr lang="en-US" altLang="en-US" sz="2800" smtClean="0"/>
              <a:t>Congestion</a:t>
            </a:r>
          </a:p>
          <a:p>
            <a:pPr eaLnBrk="1" hangingPunct="1"/>
            <a:r>
              <a:rPr lang="en-US" altLang="en-US" sz="2800" smtClean="0"/>
              <a:t>Efficiency wage</a:t>
            </a:r>
          </a:p>
          <a:p>
            <a:pPr eaLnBrk="1" hangingPunct="1"/>
            <a:r>
              <a:rPr lang="en-US" altLang="en-US" sz="2800" smtClean="0"/>
              <a:t>Expected income</a:t>
            </a:r>
          </a:p>
          <a:p>
            <a:pPr eaLnBrk="1" hangingPunct="1"/>
            <a:r>
              <a:rPr lang="en-US" altLang="en-US" sz="2800" smtClean="0"/>
              <a:t>Induced migration</a:t>
            </a:r>
          </a:p>
          <a:p>
            <a:pPr eaLnBrk="1" hangingPunct="1"/>
            <a:r>
              <a:rPr lang="en-US" altLang="en-US" sz="2800" smtClean="0"/>
              <a:t>Informal sector</a:t>
            </a:r>
          </a:p>
          <a:p>
            <a:pPr eaLnBrk="1" hangingPunct="1"/>
            <a:r>
              <a:rPr lang="en-US" altLang="en-US" sz="2800" smtClean="0"/>
              <a:t>Labor turnover	</a:t>
            </a:r>
          </a:p>
          <a:p>
            <a:pPr eaLnBrk="1" hangingPunct="1"/>
            <a:r>
              <a:rPr lang="en-US" altLang="en-US" sz="2800" smtClean="0"/>
              <a:t>Localization economies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 noGrp="1"/>
          </p:cNvSpPr>
          <p:nvPr/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solidFill>
                  <a:schemeClr val="bg2"/>
                </a:solidFill>
                <a:latin typeface="+mn-lt"/>
              </a:rPr>
              <a:t>Copyright © 2009 Pearson Addison-Wesley. All rights reserved.</a:t>
            </a:r>
          </a:p>
        </p:txBody>
      </p:sp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1EE2BFE0-D13E-44E8-8690-46203497D5BF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4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614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752600"/>
            <a:ext cx="8640763" cy="4419600"/>
          </a:xfrm>
        </p:spPr>
        <p:txBody>
          <a:bodyPr/>
          <a:lstStyle/>
          <a:p>
            <a:r>
              <a:rPr lang="en-US" altLang="en-US" smtClean="0"/>
              <a:t>For each of the multiple choice questions you will be given 45 seconds to provide one best-fitting answer.</a:t>
            </a:r>
          </a:p>
          <a:p>
            <a:r>
              <a:rPr lang="en-US" altLang="en-US" smtClean="0"/>
              <a:t>The horizontal bar will indicate the time elapsing. After 45 seconds, you will be switched to the next question.</a:t>
            </a:r>
          </a:p>
          <a:p>
            <a:r>
              <a:rPr lang="en-US" altLang="en-US" smtClean="0"/>
              <a:t>After the questions, you will be given the right answers.</a:t>
            </a:r>
            <a:endParaRPr lang="en-US" altLang="en-US" sz="16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547E68CA-8C61-4A96-BF66-47236C494D70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5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1. An argument supporting promotion of the urban informal sector is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the formal sector is incapable of providing enough employment.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informal sector workers are poorly educated.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it uses a relatively high capital intensity.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it would reduce urban bias.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CC8D0341-7BE9-4A66-9F78-7CF635A76828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6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2. Rural–urban migrants differ from the rest of the rural population in that they are more likely to be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well educated.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poor.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female.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>
              <a:buFont typeface="Times" panose="02020603050405020304" pitchFamily="18" charset="0"/>
              <a:buNone/>
              <a:defRPr/>
            </a:pPr>
            <a:endParaRPr lang="en-US" sz="2800" dirty="0" smtClean="0"/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A5C48063-1B43-42B5-8F70-9E86CE8AE4E4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7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3. Other things constant, the elimination of factor price distortions in developing </a:t>
            </a:r>
            <a:r>
              <a:rPr lang="en-US" sz="2800" smtClean="0"/>
              <a:t>countries would most </a:t>
            </a:r>
            <a:r>
              <a:rPr lang="en-US" sz="2800" dirty="0" smtClean="0"/>
              <a:t>likely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decrease rural–urban migration.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have little effect on rural–urban migration.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increase rural–urban migration.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increase urbanization.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7D9CAF6A-0301-4E50-BA78-E37E93A4D4ED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8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4. The informal sector exhibits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free entry.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labor intensive methods.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small, competitive firms.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all of the above.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 txBox="1">
            <a:spLocks noGrp="1"/>
          </p:cNvSpPr>
          <p:nvPr/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t>7-</a:t>
            </a:r>
            <a:fld id="{A76E138E-46CF-4F46-9D98-7AA85AFCC44B}" type="slidenum">
              <a:rPr lang="en-US" altLang="en-US" sz="1800" b="1">
                <a:solidFill>
                  <a:srgbClr val="FAF199"/>
                </a:solidFill>
                <a:latin typeface="Arial" panose="020B0604020202020204" pitchFamily="34" charset="0"/>
              </a:rPr>
              <a:pPr algn="ctr"/>
              <a:t>9</a:t>
            </a:fld>
            <a:endParaRPr lang="en-US" altLang="en-US" sz="1800" b="1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en-US" altLang="en-US" smtClean="0"/>
              <a:t>MCQs: Answers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1. An argument supporting promotion of the urban informal sector is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a. the formal sector is incapable of providing enough employment.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b. informal sector workers are poorly educated.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c. it uses a relatively high capital intensity.</a:t>
            </a:r>
          </a:p>
          <a:p>
            <a:pPr>
              <a:buFont typeface="Times" panose="02020603050405020304" pitchFamily="18" charset="0"/>
              <a:buNone/>
              <a:defRPr/>
            </a:pPr>
            <a:r>
              <a:rPr lang="en-US" sz="2800" dirty="0" smtClean="0"/>
              <a:t>d. it would reduce urban bias.</a:t>
            </a:r>
          </a:p>
          <a:p>
            <a:pPr marL="609600" indent="-609600" eaLnBrk="1" hangingPunct="1">
              <a:buFont typeface="Times" panose="02020603050405020304" pitchFamily="18" charset="0"/>
              <a:buNone/>
              <a:defRPr/>
            </a:pPr>
            <a:endParaRPr lang="en-US" sz="2800" b="1" dirty="0" smtClean="0"/>
          </a:p>
        </p:txBody>
      </p:sp>
    </p:spTree>
  </p:cSld>
  <p:clrMapOvr>
    <a:masterClrMapping/>
  </p:clrMapOvr>
  <p:transition advTm="4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0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build="p"/>
    </p:bld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1242</TotalTime>
  <Words>784</Words>
  <Application>Microsoft Office PowerPoint</Application>
  <PresentationFormat>On-screen Show (4:3)</PresentationFormat>
  <Paragraphs>133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Times</vt:lpstr>
      <vt:lpstr>Arial</vt:lpstr>
      <vt:lpstr>Times New Roman</vt:lpstr>
      <vt:lpstr>Rejda_template</vt:lpstr>
      <vt:lpstr>Chapter 7</vt:lpstr>
      <vt:lpstr>Outline</vt:lpstr>
      <vt:lpstr>Definitions and Notions</vt:lpstr>
      <vt:lpstr>MCQs</vt:lpstr>
      <vt:lpstr>MCQs</vt:lpstr>
      <vt:lpstr>MCQs</vt:lpstr>
      <vt:lpstr>MCQs</vt:lpstr>
      <vt:lpstr>MCQs</vt:lpstr>
      <vt:lpstr>MCQs: Answers</vt:lpstr>
      <vt:lpstr>MCQs: Answers</vt:lpstr>
      <vt:lpstr>MCQs: Answers</vt:lpstr>
      <vt:lpstr>MCQs: Answers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subject>Population Growth and Economic Development: Causes, Consequences, and Controversies</dc:subject>
  <dc:creator>Michael P. Todaro</dc:creator>
  <cp:lastModifiedBy>Madumarov Eldar</cp:lastModifiedBy>
  <cp:revision>149</cp:revision>
  <dcterms:created xsi:type="dcterms:W3CDTF">1999-06-11T15:01:34Z</dcterms:created>
  <dcterms:modified xsi:type="dcterms:W3CDTF">2018-10-26T04:08:24Z</dcterms:modified>
</cp:coreProperties>
</file>