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A5C4E2-036A-4263-B86F-354A3718B6AA}">
          <p14:sldIdLst>
            <p14:sldId id="256"/>
          </p14:sldIdLst>
        </p14:section>
        <p14:section name="Untitled Section" id="{7C06D5F0-A8D9-44E6-8858-02355824A8E4}">
          <p14:sldIdLst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14-Nov-18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3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and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design provides a quantitative or numeric description of trends, attitudes, or opinions of a population by studying a sample of that population.</a:t>
            </a:r>
          </a:p>
          <a:p>
            <a:r>
              <a:rPr lang="en-US" dirty="0" smtClean="0"/>
              <a:t>Experimental design is to test the impact of a treatment (or an intervention) on an outcome, controlling for all other factors that might influence that outcome.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11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of questions for designing a survey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the purpose of survey design stated?</a:t>
            </a:r>
          </a:p>
          <a:p>
            <a:r>
              <a:rPr lang="en-US" dirty="0" smtClean="0"/>
              <a:t>Are the reasons for choosing the design mentioned?</a:t>
            </a:r>
          </a:p>
          <a:p>
            <a:r>
              <a:rPr lang="en-US" dirty="0" smtClean="0"/>
              <a:t>Is the nature of survey (cross sectional vs. longitudinal) identified?</a:t>
            </a:r>
          </a:p>
          <a:p>
            <a:r>
              <a:rPr lang="en-US" dirty="0" smtClean="0"/>
              <a:t>Is the population and its size mentioned?</a:t>
            </a:r>
          </a:p>
          <a:p>
            <a:r>
              <a:rPr lang="en-US" dirty="0" smtClean="0"/>
              <a:t>Will the population be stratified? If so, how?</a:t>
            </a:r>
          </a:p>
          <a:p>
            <a:r>
              <a:rPr lang="en-US" dirty="0" smtClean="0"/>
              <a:t>How many people will be in the sample? On what basis was this size chosen?</a:t>
            </a:r>
          </a:p>
          <a:p>
            <a:r>
              <a:rPr lang="en-US" dirty="0" smtClean="0"/>
              <a:t>What will be the procedure for sampling these individuals (</a:t>
            </a:r>
            <a:r>
              <a:rPr lang="en-US" dirty="0" err="1" smtClean="0"/>
              <a:t>eg</a:t>
            </a:r>
            <a:r>
              <a:rPr lang="en-US" dirty="0" smtClean="0"/>
              <a:t>. Random, nonrandom)?</a:t>
            </a:r>
          </a:p>
          <a:p>
            <a:r>
              <a:rPr lang="en-US" dirty="0" smtClean="0"/>
              <a:t>What instrument will be used in survey? Who developed it?</a:t>
            </a:r>
          </a:p>
          <a:p>
            <a:r>
              <a:rPr lang="en-US" dirty="0" smtClean="0"/>
              <a:t>What are the content areas addressed in survey? The scales?</a:t>
            </a:r>
          </a:p>
          <a:p>
            <a:r>
              <a:rPr lang="en-US" dirty="0" smtClean="0"/>
              <a:t>… for more see Figure 8.1 in Creswell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3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proposal, begin by discussing the purpose and rationale of survey</a:t>
            </a:r>
          </a:p>
          <a:p>
            <a:r>
              <a:rPr lang="en-US" dirty="0" smtClean="0"/>
              <a:t>Indicate if survey will be cross-sectional or longitudinal</a:t>
            </a:r>
          </a:p>
          <a:p>
            <a:r>
              <a:rPr lang="en-US" dirty="0" smtClean="0"/>
              <a:t>Specify form of data collection: mail, telephone, the Internet</a:t>
            </a:r>
          </a:p>
          <a:p>
            <a:pPr lvl="1"/>
            <a:r>
              <a:rPr lang="en-US" dirty="0" smtClean="0"/>
              <a:t>Mention strengths and weaknesses of chosen form: cost, convenience, data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population in the study</a:t>
            </a:r>
          </a:p>
          <a:p>
            <a:r>
              <a:rPr lang="en-US" dirty="0" smtClean="0"/>
              <a:t>Identify if sampling design for this population is single or multistage (called clustering)</a:t>
            </a:r>
          </a:p>
          <a:p>
            <a:r>
              <a:rPr lang="en-US" dirty="0" smtClean="0"/>
              <a:t>Identify the selection process for individuals: random vs. convenience sampling</a:t>
            </a:r>
          </a:p>
          <a:p>
            <a:r>
              <a:rPr lang="en-US" dirty="0" smtClean="0"/>
              <a:t>Identify if stratification of population is involved before sampling (</a:t>
            </a:r>
            <a:r>
              <a:rPr lang="en-US" dirty="0" err="1" smtClean="0"/>
              <a:t>eg</a:t>
            </a:r>
            <a:r>
              <a:rPr lang="en-US" dirty="0" smtClean="0"/>
              <a:t>. Gender, income, education)</a:t>
            </a:r>
          </a:p>
          <a:p>
            <a:r>
              <a:rPr lang="en-US" dirty="0" smtClean="0"/>
              <a:t>Indicate number of people in </a:t>
            </a:r>
            <a:r>
              <a:rPr lang="en-US" smtClean="0"/>
              <a:t>selected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7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Name the chosen survey instrument. Is it one developed by author or used by someone before? Get permission for using existing instruments. </a:t>
            </a:r>
          </a:p>
          <a:p>
            <a:r>
              <a:rPr lang="en-US" dirty="0" smtClean="0"/>
              <a:t>If using established instruments, discuss validity of scores obtained from past use of instrument</a:t>
            </a:r>
          </a:p>
          <a:p>
            <a:pPr lvl="1"/>
            <a:r>
              <a:rPr lang="en-US" dirty="0" smtClean="0"/>
              <a:t>Content validity</a:t>
            </a:r>
          </a:p>
          <a:p>
            <a:pPr lvl="1"/>
            <a:r>
              <a:rPr lang="en-US" dirty="0" smtClean="0"/>
              <a:t>Predictive validity</a:t>
            </a:r>
          </a:p>
          <a:p>
            <a:pPr lvl="1"/>
            <a:r>
              <a:rPr lang="en-US" dirty="0" smtClean="0"/>
              <a:t>Construct validity</a:t>
            </a:r>
          </a:p>
          <a:p>
            <a:r>
              <a:rPr lang="en-US" dirty="0" smtClean="0"/>
              <a:t>Mention also reliability of scores resulting from past use of instrument</a:t>
            </a:r>
          </a:p>
          <a:p>
            <a:pPr lvl="1"/>
            <a:r>
              <a:rPr lang="en-US" dirty="0" smtClean="0"/>
              <a:t>Internal consistency</a:t>
            </a:r>
          </a:p>
          <a:p>
            <a:pPr lvl="1"/>
            <a:r>
              <a:rPr lang="en-US" dirty="0" smtClean="0"/>
              <a:t>Test-retest correlations</a:t>
            </a:r>
          </a:p>
          <a:p>
            <a:r>
              <a:rPr lang="en-US" dirty="0" smtClean="0"/>
              <a:t>Insert instrument in the Appendix </a:t>
            </a:r>
          </a:p>
          <a:p>
            <a:r>
              <a:rPr lang="en-US" dirty="0" smtClean="0"/>
              <a:t>Discuss plans for pilot testing or field testing and provide rationale for these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34776" y="822704"/>
            <a:ext cx="5245249" cy="6128951"/>
          </a:xfrm>
        </p:spPr>
      </p:pic>
    </p:spTree>
    <p:extLst>
      <p:ext uri="{BB962C8B-B14F-4D97-AF65-F5344CB8AC3E}">
        <p14:creationId xmlns:p14="http://schemas.microsoft.com/office/powerpoint/2010/main" val="414427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925" y="1326292"/>
            <a:ext cx="8742340" cy="5253518"/>
          </a:xfrm>
        </p:spPr>
      </p:pic>
    </p:spTree>
    <p:extLst>
      <p:ext uri="{BB962C8B-B14F-4D97-AF65-F5344CB8AC3E}">
        <p14:creationId xmlns:p14="http://schemas.microsoft.com/office/powerpoint/2010/main" val="35411280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1148</TotalTime>
  <Words>383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Quantitative methods</vt:lpstr>
      <vt:lpstr>Surveys and Experiments</vt:lpstr>
      <vt:lpstr>Checklist of questions for designing a survey method</vt:lpstr>
      <vt:lpstr>The Survey Design</vt:lpstr>
      <vt:lpstr>Population and sample</vt:lpstr>
      <vt:lpstr>Instrumentation</vt:lpstr>
      <vt:lpstr>Variables</vt:lpstr>
      <vt:lpstr>Statistical tests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Approach</dc:title>
  <dc:creator>Niyazbekov Nurseit</dc:creator>
  <cp:lastModifiedBy>Niyazbekov Nurseit</cp:lastModifiedBy>
  <cp:revision>106</cp:revision>
  <dcterms:created xsi:type="dcterms:W3CDTF">2018-09-03T06:38:52Z</dcterms:created>
  <dcterms:modified xsi:type="dcterms:W3CDTF">2018-11-14T11:28:53Z</dcterms:modified>
</cp:coreProperties>
</file>