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2"/>
  </p:notesMasterIdLst>
  <p:sldIdLst>
    <p:sldId id="293" r:id="rId2"/>
    <p:sldId id="443" r:id="rId3"/>
    <p:sldId id="475" r:id="rId4"/>
    <p:sldId id="396" r:id="rId5"/>
    <p:sldId id="476" r:id="rId6"/>
    <p:sldId id="477" r:id="rId7"/>
    <p:sldId id="407" r:id="rId8"/>
    <p:sldId id="411" r:id="rId9"/>
    <p:sldId id="412" r:id="rId10"/>
    <p:sldId id="41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E32"/>
    <a:srgbClr val="750E11"/>
    <a:srgbClr val="590A0D"/>
    <a:srgbClr val="F5BD30"/>
    <a:srgbClr val="DBA92B"/>
    <a:srgbClr val="003366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5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3C9E3A-ED6A-4254-98D5-3A7F119AC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85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57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57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57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57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4A31CD-1057-4F76-BF04-93F342D0D7A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07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78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78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5B21D1-F649-46D2-BAC3-3B44B4E2E36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77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98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98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171D1B-1B39-412D-A71D-137594A62A1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33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819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819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819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D0A5AA-EAD3-4BE8-9D73-32F1F418D28A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89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881827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A2FEF94-100E-421E-97B2-9EBED56F2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077794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58D7031-E341-4701-A125-7697FE4D6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45242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5ECFFB64-6D6D-4AEE-B5BF-4A9F4279C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01137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12654426-BE74-4A12-A7CC-2DE4691A5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140840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BDF12EDB-4B12-45D9-90A2-73304CE0D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313583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D41A9D0F-AE8E-44F7-B606-A26345F7F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016358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36FDDD0-679B-423C-ACAB-845500D72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002508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22CB2BFE-8828-47BD-8C65-3C03FB5CB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96473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3F993BAA-259C-4434-80F4-4A3533ACD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441461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E9B0C4DA-66D9-4995-97A7-96224C7CD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93211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2-</a:t>
            </a:r>
            <a:fld id="{046D383C-CB48-4C96-B478-2A3423ED0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med">
    <p:pull dir="rd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Chapters 1-2</a:t>
            </a:r>
            <a:endParaRPr lang="en-US" altLang="en-US" dirty="0" smtClean="0"/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Economics, Institutions and Development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 smtClean="0"/>
              <a:t>Comparative Economic Development</a:t>
            </a:r>
            <a:endParaRPr lang="en-US" alt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None/>
            </a:pPr>
            <a:r>
              <a:rPr lang="en-US" altLang="en-US" sz="2400" dirty="0" smtClean="0"/>
              <a:t>7. </a:t>
            </a:r>
            <a:r>
              <a:rPr lang="en-US" sz="2400" dirty="0"/>
              <a:t>What are the main factors of the process of economic growth and </a:t>
            </a:r>
            <a:r>
              <a:rPr lang="en-US" sz="2400" dirty="0" smtClean="0"/>
              <a:t>development?</a:t>
            </a:r>
            <a:endParaRPr lang="en-US" sz="2400" dirty="0"/>
          </a:p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400" dirty="0" smtClean="0"/>
          </a:p>
          <a:p>
            <a:pPr marL="650875" indent="-514350">
              <a:buFont typeface="Lucida Sans" panose="020B0602030504020204" pitchFamily="34" charset="0"/>
              <a:buAutoNum type="arabicPeriod"/>
            </a:pPr>
            <a:endParaRPr lang="en-US" altLang="en-US" sz="2400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80AF2-F717-4CB5-9A2A-2FDC83112A83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Questions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986B60-784A-47DE-BDEE-76127BB8699D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Questions</a:t>
            </a:r>
            <a:endParaRPr lang="en-US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</a:t>
            </a:r>
            <a:r>
              <a:rPr lang="en-US" altLang="en-US" dirty="0" smtClean="0"/>
              <a:t>each of the </a:t>
            </a:r>
            <a:r>
              <a:rPr lang="en-US" altLang="en-US" dirty="0" smtClean="0"/>
              <a:t>discussion </a:t>
            </a:r>
            <a:r>
              <a:rPr lang="en-US" altLang="en-US" dirty="0" smtClean="0"/>
              <a:t>questions you will be given 90 seconds to provide your comprehensive answer.</a:t>
            </a:r>
          </a:p>
          <a:p>
            <a:r>
              <a:rPr lang="en-US" altLang="en-US" dirty="0" smtClean="0"/>
              <a:t>The horizontal bar will indicate the time elapsing.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C6D8F-8762-4903-A0B5-2493103E4BA6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36</a:t>
            </a:r>
            <a:endParaRPr lang="en-US" dirty="0">
              <a:latin typeface="+mn-lt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Questions</a:t>
            </a:r>
            <a:endParaRPr lang="en-US" altLang="en-US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50875" indent="-514350">
              <a:buFont typeface="Wingdings 2" panose="05020102010507070707" pitchFamily="18" charset="2"/>
              <a:buNone/>
            </a:pPr>
            <a:r>
              <a:rPr lang="en-US" altLang="en-US" sz="2400" dirty="0" smtClean="0"/>
              <a:t>1. (Based on the 4-minute video by Hans </a:t>
            </a:r>
            <a:r>
              <a:rPr lang="en-US" altLang="en-US" sz="2400" dirty="0" err="1" smtClean="0"/>
              <a:t>Rosling</a:t>
            </a:r>
            <a:r>
              <a:rPr lang="en-US" altLang="en-US" sz="2400" dirty="0" smtClean="0"/>
              <a:t>) Is </a:t>
            </a:r>
            <a:r>
              <a:rPr lang="en-US" altLang="en-US" sz="2400" dirty="0"/>
              <a:t>there any problem in that cross-country comparison across the last 200 years</a:t>
            </a:r>
            <a:r>
              <a:rPr lang="en-US" altLang="en-US" sz="2400" dirty="0" smtClean="0"/>
              <a:t>?</a:t>
            </a:r>
            <a:endParaRPr lang="en-US" altLang="en-US" sz="2400" dirty="0"/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smtClean="0">
                <a:latin typeface="Times" panose="02020603050405020304" pitchFamily="18" charset="0"/>
              </a:rPr>
              <a:t>90-second </a:t>
            </a:r>
            <a:r>
              <a:rPr lang="en-US" altLang="en-US" sz="2400" dirty="0">
                <a:latin typeface="Times" panose="02020603050405020304" pitchFamily="18" charset="0"/>
              </a:rPr>
              <a:t>bar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37</a:t>
            </a:r>
            <a:endParaRPr lang="en-US" dirty="0">
              <a:latin typeface="+mn-lt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Questions</a:t>
            </a:r>
            <a:endParaRPr lang="en-US" altLang="en-US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50875" indent="-514350">
              <a:buFont typeface="Wingdings 2" panose="05020102010507070707" pitchFamily="18" charset="2"/>
              <a:buNone/>
            </a:pPr>
            <a:r>
              <a:rPr lang="en-US" altLang="en-US" sz="2400" dirty="0"/>
              <a:t>2. (Based on the 4-minute video by Hans </a:t>
            </a:r>
            <a:r>
              <a:rPr lang="en-US" altLang="en-US" sz="2400" dirty="0" err="1"/>
              <a:t>Rosling</a:t>
            </a:r>
            <a:r>
              <a:rPr lang="en-US" altLang="en-US" sz="2400" dirty="0"/>
              <a:t>) How come that in certain countries some regions’ data may substantially deviate from the national average</a:t>
            </a:r>
            <a:r>
              <a:rPr lang="en-US" altLang="en-US" sz="2400" dirty="0" smtClean="0"/>
              <a:t>?</a:t>
            </a:r>
            <a:endParaRPr lang="en-US" sz="2200" dirty="0" smtClean="0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38</a:t>
            </a:r>
            <a:endParaRPr lang="en-US" dirty="0">
              <a:latin typeface="+mn-lt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Questions</a:t>
            </a:r>
            <a:endParaRPr lang="en-US" altLang="en-US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 startAt="3"/>
              <a:defRPr/>
            </a:pPr>
            <a:r>
              <a:rPr lang="en-US" sz="2400" dirty="0" smtClean="0"/>
              <a:t>How does Douglas North define the concept of </a:t>
            </a:r>
            <a:r>
              <a:rPr lang="en-US" sz="2400" i="1" dirty="0" smtClean="0"/>
              <a:t>Institutions?</a:t>
            </a:r>
            <a:endParaRPr lang="en-US" sz="2400" dirty="0" smtClean="0"/>
          </a:p>
          <a:p>
            <a:pPr eaLnBrk="1" hangingPunct="1">
              <a:defRPr/>
            </a:pPr>
            <a:endParaRPr lang="en-US" sz="2200" dirty="0" smtClean="0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altLang="en-US" sz="2400" dirty="0" smtClean="0"/>
              <a:t>4. What are the main characteristics of countries belonging to the developing world?</a:t>
            </a:r>
            <a:endParaRPr lang="en-US" altLang="en-US" sz="2400" dirty="0" smtClean="0"/>
          </a:p>
          <a:p>
            <a:pPr marL="650875" indent="-514350">
              <a:buFont typeface="Lucida Sans" panose="020B0602030504020204" pitchFamily="34" charset="0"/>
              <a:buAutoNum type="arabicPeriod"/>
            </a:pPr>
            <a:endParaRPr lang="en-US" altLang="en-US" sz="2400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DA6C7-F6D9-451C-A866-350BDBBFF549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5. Explain the meaning of the Human Development Index. How is it calculated? What are the ranges of its value?</a:t>
            </a:r>
            <a:endParaRPr lang="en-US" sz="2400" dirty="0" smtClean="0"/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789FA0-DD9C-4DC5-B7E4-9483C04A258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6. What is the difference between economic growth and economic development?</a:t>
            </a:r>
            <a:endParaRPr lang="en-US" sz="2400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73AB1B-7F9E-4BF9-97B6-59618DF5904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1342</TotalTime>
  <Words>268</Words>
  <Application>Microsoft Office PowerPoint</Application>
  <PresentationFormat>On-screen Show (4:3)</PresentationFormat>
  <Paragraphs>74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</vt:lpstr>
      <vt:lpstr>Times</vt:lpstr>
      <vt:lpstr>Times New Roman</vt:lpstr>
      <vt:lpstr>Wingdings 2</vt:lpstr>
      <vt:lpstr>Rejda_template</vt:lpstr>
      <vt:lpstr>Chapters 1-2</vt:lpstr>
      <vt:lpstr>Outline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Comparative Economic Development</dc:subject>
  <dc:creator>Michael P. Todaro</dc:creator>
  <cp:lastModifiedBy>Reviewer</cp:lastModifiedBy>
  <cp:revision>197</cp:revision>
  <dcterms:created xsi:type="dcterms:W3CDTF">1999-06-04T19:04:08Z</dcterms:created>
  <dcterms:modified xsi:type="dcterms:W3CDTF">2021-09-01T12:07:24Z</dcterms:modified>
</cp:coreProperties>
</file>