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29"/>
  </p:notesMasterIdLst>
  <p:sldIdLst>
    <p:sldId id="293" r:id="rId2"/>
    <p:sldId id="443" r:id="rId3"/>
    <p:sldId id="474" r:id="rId4"/>
    <p:sldId id="444" r:id="rId5"/>
    <p:sldId id="445" r:id="rId6"/>
    <p:sldId id="446" r:id="rId7"/>
    <p:sldId id="447" r:id="rId8"/>
    <p:sldId id="448" r:id="rId9"/>
    <p:sldId id="481" r:id="rId10"/>
    <p:sldId id="482" r:id="rId11"/>
    <p:sldId id="483" r:id="rId12"/>
    <p:sldId id="484" r:id="rId13"/>
    <p:sldId id="485" r:id="rId14"/>
    <p:sldId id="475" r:id="rId15"/>
    <p:sldId id="486" r:id="rId16"/>
    <p:sldId id="487" r:id="rId17"/>
    <p:sldId id="488" r:id="rId18"/>
    <p:sldId id="489" r:id="rId19"/>
    <p:sldId id="490" r:id="rId20"/>
    <p:sldId id="491" r:id="rId21"/>
    <p:sldId id="492" r:id="rId22"/>
    <p:sldId id="493" r:id="rId23"/>
    <p:sldId id="494" r:id="rId24"/>
    <p:sldId id="495" r:id="rId25"/>
    <p:sldId id="496" r:id="rId26"/>
    <p:sldId id="498" r:id="rId27"/>
    <p:sldId id="497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2E32"/>
    <a:srgbClr val="750E11"/>
    <a:srgbClr val="590A0D"/>
    <a:srgbClr val="F5BD30"/>
    <a:srgbClr val="DBA92B"/>
    <a:srgbClr val="003366"/>
    <a:srgbClr val="FF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38" autoAdjust="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8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anose="02020603050405020304" pitchFamily="18" charset="0"/>
              </a:defRPr>
            </a:lvl1pPr>
          </a:lstStyle>
          <a:p>
            <a:fld id="{AEDA2FA2-79BA-47BF-9DB0-7C069716C1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8825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3174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Presentation</a:t>
            </a:r>
          </a:p>
        </p:txBody>
      </p:sp>
      <p:sp>
        <p:nvSpPr>
          <p:cNvPr id="3174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Monday, September 7, 2009</a:t>
            </a:r>
          </a:p>
        </p:txBody>
      </p:sp>
      <p:sp>
        <p:nvSpPr>
          <p:cNvPr id="3175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ECN 3184-1 Eldar Madumarov</a:t>
            </a:r>
          </a:p>
        </p:txBody>
      </p:sp>
      <p:sp>
        <p:nvSpPr>
          <p:cNvPr id="3175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E0F1460-68F4-4372-8B4C-53A01E8F19EC}" type="slidenum">
              <a:rPr lang="en-US" altLang="en-US" sz="1200">
                <a:latin typeface="Times New Roman" panose="02020603050405020304" pitchFamily="18" charset="0"/>
              </a:rPr>
              <a:pPr/>
              <a:t>4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545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4096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Presentation</a:t>
            </a:r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Monday, September 7, 2009</a:t>
            </a:r>
          </a:p>
        </p:txBody>
      </p:sp>
      <p:sp>
        <p:nvSpPr>
          <p:cNvPr id="4096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ECN 3184-1 Eldar Madumarov</a:t>
            </a:r>
          </a:p>
        </p:txBody>
      </p:sp>
      <p:sp>
        <p:nvSpPr>
          <p:cNvPr id="409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BC360785-11C7-4EA1-B575-8778C502EBC4}" type="slidenum">
              <a:rPr lang="en-US" altLang="en-US" sz="1200">
                <a:latin typeface="Times New Roman" panose="02020603050405020304" pitchFamily="18" charset="0"/>
              </a:rPr>
              <a:pPr/>
              <a:t>13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872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3277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Presentation</a:t>
            </a:r>
          </a:p>
        </p:txBody>
      </p:sp>
      <p:sp>
        <p:nvSpPr>
          <p:cNvPr id="3277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Monday, September 7, 2009</a:t>
            </a:r>
          </a:p>
        </p:txBody>
      </p:sp>
      <p:sp>
        <p:nvSpPr>
          <p:cNvPr id="3277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ECN 3184-1 Eldar Madumarov</a:t>
            </a:r>
          </a:p>
        </p:txBody>
      </p:sp>
      <p:sp>
        <p:nvSpPr>
          <p:cNvPr id="3277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BA21EFA-9134-4C37-A8DF-C9170AA9921B}" type="slidenum">
              <a:rPr lang="en-US" altLang="en-US" sz="1200">
                <a:latin typeface="Times New Roman" panose="02020603050405020304" pitchFamily="18" charset="0"/>
              </a:rPr>
              <a:pPr/>
              <a:t>5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274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3379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Presentation</a:t>
            </a:r>
          </a:p>
        </p:txBody>
      </p:sp>
      <p:sp>
        <p:nvSpPr>
          <p:cNvPr id="3379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Monday, September 7, 2009</a:t>
            </a:r>
          </a:p>
        </p:txBody>
      </p:sp>
      <p:sp>
        <p:nvSpPr>
          <p:cNvPr id="3379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ECN 3184-1 Eldar Madumarov</a:t>
            </a:r>
          </a:p>
        </p:txBody>
      </p:sp>
      <p:sp>
        <p:nvSpPr>
          <p:cNvPr id="337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4C53ED5-9451-4000-8E24-852FABE1D884}" type="slidenum">
              <a:rPr lang="en-US" altLang="en-US" sz="1200">
                <a:latin typeface="Times New Roman" panose="02020603050405020304" pitchFamily="18" charset="0"/>
              </a:rPr>
              <a:pPr/>
              <a:t>6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4835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3482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Presentation</a:t>
            </a:r>
          </a:p>
        </p:txBody>
      </p:sp>
      <p:sp>
        <p:nvSpPr>
          <p:cNvPr id="3482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Monday, September 7, 2009</a:t>
            </a:r>
          </a:p>
        </p:txBody>
      </p:sp>
      <p:sp>
        <p:nvSpPr>
          <p:cNvPr id="3482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ECN 3184-1 Eldar Madumarov</a:t>
            </a:r>
          </a:p>
        </p:txBody>
      </p:sp>
      <p:sp>
        <p:nvSpPr>
          <p:cNvPr id="3482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040AE36-CBDF-403D-833F-BF41E1055445}" type="slidenum">
              <a:rPr lang="en-US" altLang="en-US" sz="1200">
                <a:latin typeface="Times New Roman" panose="02020603050405020304" pitchFamily="18" charset="0"/>
              </a:rPr>
              <a:pPr/>
              <a:t>7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344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35844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Presentation</a:t>
            </a:r>
          </a:p>
        </p:txBody>
      </p:sp>
      <p:sp>
        <p:nvSpPr>
          <p:cNvPr id="35845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Monday, September 7, 2009</a:t>
            </a:r>
          </a:p>
        </p:txBody>
      </p:sp>
      <p:sp>
        <p:nvSpPr>
          <p:cNvPr id="35846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ECN 3184-1 Eldar Madumarov</a:t>
            </a:r>
          </a:p>
        </p:txBody>
      </p:sp>
      <p:sp>
        <p:nvSpPr>
          <p:cNvPr id="3584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FE71EE49-A736-48A5-A3DF-F81BC8AE64F7}" type="slidenum">
              <a:rPr lang="en-US" altLang="en-US" sz="1200">
                <a:latin typeface="Times New Roman" panose="02020603050405020304" pitchFamily="18" charset="0"/>
              </a:rPr>
              <a:pPr/>
              <a:t>8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995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36868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Presentation</a:t>
            </a:r>
          </a:p>
        </p:txBody>
      </p:sp>
      <p:sp>
        <p:nvSpPr>
          <p:cNvPr id="36869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Monday, September 7, 2009</a:t>
            </a:r>
          </a:p>
        </p:txBody>
      </p:sp>
      <p:sp>
        <p:nvSpPr>
          <p:cNvPr id="36870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ECN 3184-1 Eldar Madumarov</a:t>
            </a:r>
          </a:p>
        </p:txBody>
      </p:sp>
      <p:sp>
        <p:nvSpPr>
          <p:cNvPr id="368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07B0B450-CE29-4B4E-BF78-C4E7A2496878}" type="slidenum">
              <a:rPr lang="en-US" altLang="en-US" sz="1200">
                <a:latin typeface="Times New Roman" panose="02020603050405020304" pitchFamily="18" charset="0"/>
              </a:rPr>
              <a:pPr/>
              <a:t>9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288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378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Presentation</a:t>
            </a:r>
          </a:p>
        </p:txBody>
      </p:sp>
      <p:sp>
        <p:nvSpPr>
          <p:cNvPr id="378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Monday, September 7, 2009</a:t>
            </a:r>
          </a:p>
        </p:txBody>
      </p:sp>
      <p:sp>
        <p:nvSpPr>
          <p:cNvPr id="378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ECN 3184-1 Eldar Madumarov</a:t>
            </a:r>
          </a:p>
        </p:txBody>
      </p:sp>
      <p:sp>
        <p:nvSpPr>
          <p:cNvPr id="3789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83F5168C-6F59-4614-A5F7-C0EE71BF28FE}" type="slidenum">
              <a:rPr lang="en-US" altLang="en-US" sz="1200">
                <a:latin typeface="Times New Roman" panose="02020603050405020304" pitchFamily="18" charset="0"/>
              </a:rPr>
              <a:pPr/>
              <a:t>10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628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Presentation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Monday, September 7, 2009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ECN 3184-1 Eldar Madumarov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F7131712-0A6E-456B-82BD-3531AF3AE706}" type="slidenum">
              <a:rPr lang="en-US" altLang="en-US" sz="1200">
                <a:latin typeface="Times New Roman" panose="02020603050405020304" pitchFamily="18" charset="0"/>
              </a:rPr>
              <a:pPr/>
              <a:t>11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7476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en-US" smtClean="0"/>
          </a:p>
        </p:txBody>
      </p:sp>
      <p:sp>
        <p:nvSpPr>
          <p:cNvPr id="3994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Presentation</a:t>
            </a:r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Monday, September 7, 2009</a:t>
            </a:r>
          </a:p>
        </p:txBody>
      </p:sp>
      <p:sp>
        <p:nvSpPr>
          <p:cNvPr id="3994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200" smtClean="0">
                <a:latin typeface="Times New Roman" panose="02020603050405020304" pitchFamily="18" charset="0"/>
              </a:rPr>
              <a:t>ECN 3184-1 Eldar Madumarov</a:t>
            </a:r>
          </a:p>
        </p:txBody>
      </p:sp>
      <p:sp>
        <p:nvSpPr>
          <p:cNvPr id="3994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CD2C7D05-5C24-4F01-A945-F96831B817E9}" type="slidenum">
              <a:rPr lang="en-US" altLang="en-US" sz="1200">
                <a:latin typeface="Times New Roman" panose="02020603050405020304" pitchFamily="18" charset="0"/>
              </a:rPr>
              <a:pPr/>
              <a:t>12</a:t>
            </a:fld>
            <a:endParaRPr lang="en-US" altLang="en-US" sz="12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880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47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66800" y="6248400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900">
                <a:solidFill>
                  <a:srgbClr val="FAF199"/>
                </a:solidFill>
                <a:latin typeface="Arial" charset="0"/>
              </a:rPr>
              <a:t>Copyright © 2009 Pearson Addison-Wesley. All rights reserved.</a:t>
            </a:r>
          </a:p>
        </p:txBody>
      </p:sp>
      <p:pic>
        <p:nvPicPr>
          <p:cNvPr id="5" name="Picture 3" descr="aw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0"/>
            <a:ext cx="7524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TodaroCover-RGB06"/>
          <p:cNvPicPr>
            <a:picLocks noChangeAspect="1" noChangeArrowheads="1"/>
          </p:cNvPicPr>
          <p:nvPr/>
        </p:nvPicPr>
        <p:blipFill>
          <a:blip r:embed="rId3">
            <a:lum bright="-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8138" y="609600"/>
            <a:ext cx="436880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251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1676400"/>
            <a:ext cx="3429000" cy="3124200"/>
          </a:xfrm>
        </p:spPr>
        <p:txBody>
          <a:bodyPr/>
          <a:lstStyle>
            <a:lvl1pPr marL="0" indent="0">
              <a:buFont typeface="Times" pitchFamily="18" charset="0"/>
              <a:buNone/>
              <a:defRPr>
                <a:solidFill>
                  <a:srgbClr val="C0D81B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251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304800" y="206375"/>
            <a:ext cx="3429000" cy="1165225"/>
          </a:xfrm>
        </p:spPr>
        <p:txBody>
          <a:bodyPr/>
          <a:lstStyle>
            <a:lvl1pPr>
              <a:defRPr b="1">
                <a:solidFill>
                  <a:srgbClr val="C0D81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272426"/>
      </p:ext>
    </p:extLst>
  </p:cSld>
  <p:clrMapOvr>
    <a:masterClrMapping/>
  </p:clrMapOvr>
  <p:transition spd="med">
    <p:pull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13A28C46-CA82-427A-BCD7-1D38AE78EF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1831611"/>
      </p:ext>
    </p:extLst>
  </p:cSld>
  <p:clrMapOvr>
    <a:masterClrMapping/>
  </p:clrMapOvr>
  <p:transition spd="med">
    <p:pull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2413" y="204788"/>
            <a:ext cx="2160587" cy="5967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204788"/>
            <a:ext cx="6332538" cy="5967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3890A26D-51F8-4FE7-81AA-380A35A0CD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5313105"/>
      </p:ext>
    </p:extLst>
  </p:cSld>
  <p:clrMapOvr>
    <a:masterClrMapping/>
  </p:clrMapOvr>
  <p:transition spd="med">
    <p:pull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6D5C0EFB-B3C3-4244-AE0C-0CD1F18C5B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3077865"/>
      </p:ext>
    </p:extLst>
  </p:cSld>
  <p:clrMapOvr>
    <a:masterClrMapping/>
  </p:clrMapOvr>
  <p:transition spd="med">
    <p:pull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C79456C3-8DC6-4441-B85E-8E8AAC4E6B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3856947"/>
      </p:ext>
    </p:extLst>
  </p:cSld>
  <p:clrMapOvr>
    <a:masterClrMapping/>
  </p:clrMapOvr>
  <p:transition spd="med">
    <p:pull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752600"/>
            <a:ext cx="4191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0B24DDB4-8989-4A90-B7FD-AA8B01A17D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6139750"/>
      </p:ext>
    </p:extLst>
  </p:cSld>
  <p:clrMapOvr>
    <a:masterClrMapping/>
  </p:clrMapOvr>
  <p:transition spd="med">
    <p:pull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A41A4D3B-0358-4750-A715-551DEF4F81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31307486"/>
      </p:ext>
    </p:extLst>
  </p:cSld>
  <p:clrMapOvr>
    <a:masterClrMapping/>
  </p:clrMapOvr>
  <p:transition spd="med">
    <p:pull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36D2464F-DBD1-4385-B4D4-9EDB8B6F00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3344182"/>
      </p:ext>
    </p:extLst>
  </p:cSld>
  <p:clrMapOvr>
    <a:masterClrMapping/>
  </p:clrMapOvr>
  <p:transition spd="med">
    <p:pull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DA405067-FEFD-4809-9040-974CF08672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0685984"/>
      </p:ext>
    </p:extLst>
  </p:cSld>
  <p:clrMapOvr>
    <a:masterClrMapping/>
  </p:clrMapOvr>
  <p:transition spd="med">
    <p:pull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70D8DC84-0791-4644-8EE8-19316607A3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9472608"/>
      </p:ext>
    </p:extLst>
  </p:cSld>
  <p:clrMapOvr>
    <a:masterClrMapping/>
  </p:clrMapOvr>
  <p:transition spd="med">
    <p:pull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2-</a:t>
            </a:r>
            <a:fld id="{EB245660-20EA-45CB-B21E-552CAC3C97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1583505"/>
      </p:ext>
    </p:extLst>
  </p:cSld>
  <p:clrMapOvr>
    <a:masterClrMapping/>
  </p:clrMapOvr>
  <p:transition spd="med">
    <p:pull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odaroCover-detail"/>
          <p:cNvPicPr>
            <a:picLocks noChangeAspect="1" noChangeArrowheads="1"/>
          </p:cNvPicPr>
          <p:nvPr/>
        </p:nvPicPr>
        <p:blipFill>
          <a:blip r:embed="rId13">
            <a:lum brigh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0"/>
            <a:ext cx="1752600" cy="150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17475" y="204788"/>
            <a:ext cx="72739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752600"/>
            <a:ext cx="8534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914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" y="6324600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0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191494" name="Rectangle 6"/>
          <p:cNvSpPr>
            <a:spLocks noChangeArrowheads="1"/>
          </p:cNvSpPr>
          <p:nvPr/>
        </p:nvSpPr>
        <p:spPr bwMode="auto">
          <a:xfrm>
            <a:off x="0" y="1447800"/>
            <a:ext cx="8991600" cy="152400"/>
          </a:xfrm>
          <a:prstGeom prst="rect">
            <a:avLst/>
          </a:prstGeom>
          <a:solidFill>
            <a:srgbClr val="00477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91495" name="Rectangle 7"/>
          <p:cNvSpPr>
            <a:spLocks noChangeArrowheads="1"/>
          </p:cNvSpPr>
          <p:nvPr/>
        </p:nvSpPr>
        <p:spPr bwMode="auto">
          <a:xfrm>
            <a:off x="8839200" y="1447800"/>
            <a:ext cx="304800" cy="5334000"/>
          </a:xfrm>
          <a:prstGeom prst="rect">
            <a:avLst/>
          </a:prstGeom>
          <a:solidFill>
            <a:srgbClr val="00477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91496" name="AutoShape 8"/>
          <p:cNvSpPr>
            <a:spLocks noChangeArrowheads="1"/>
          </p:cNvSpPr>
          <p:nvPr/>
        </p:nvSpPr>
        <p:spPr bwMode="auto">
          <a:xfrm>
            <a:off x="8634413" y="1600200"/>
            <a:ext cx="381000" cy="4800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91497" name="AutoShape 9"/>
          <p:cNvSpPr>
            <a:spLocks noChangeArrowheads="1"/>
          </p:cNvSpPr>
          <p:nvPr/>
        </p:nvSpPr>
        <p:spPr bwMode="auto">
          <a:xfrm>
            <a:off x="8153400" y="6400800"/>
            <a:ext cx="990600" cy="381000"/>
          </a:xfrm>
          <a:prstGeom prst="roundRect">
            <a:avLst>
              <a:gd name="adj" fmla="val 16667"/>
            </a:avLst>
          </a:prstGeom>
          <a:solidFill>
            <a:srgbClr val="00477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91498" name="Rectangle 10"/>
          <p:cNvSpPr>
            <a:spLocks noChangeArrowheads="1"/>
          </p:cNvSpPr>
          <p:nvPr/>
        </p:nvSpPr>
        <p:spPr bwMode="auto">
          <a:xfrm>
            <a:off x="8153400" y="6629400"/>
            <a:ext cx="990600" cy="228600"/>
          </a:xfrm>
          <a:prstGeom prst="rect">
            <a:avLst/>
          </a:prstGeom>
          <a:solidFill>
            <a:srgbClr val="00477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914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61338" y="636905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800" b="1">
                <a:solidFill>
                  <a:srgbClr val="FAF199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altLang="en-US"/>
              <a:t>2-</a:t>
            </a:r>
            <a:fld id="{9A5E4989-EC1A-4D7B-8593-2C40CA42B6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ransition spd="med">
    <p:pull dir="rd"/>
  </p:transition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Times" panose="02020603050405020304" pitchFamily="18" charset="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3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Rectangle 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Chapter 4</a:t>
            </a:r>
          </a:p>
        </p:txBody>
      </p:sp>
      <p:sp>
        <p:nvSpPr>
          <p:cNvPr id="3077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676400"/>
            <a:ext cx="3657600" cy="3124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 smtClean="0"/>
              <a:t>Contemporary Models of Development and </a:t>
            </a:r>
            <a:r>
              <a:rPr lang="en-US" altLang="en-US" dirty="0" smtClean="0"/>
              <a:t>Underdevelopment</a:t>
            </a:r>
            <a:endParaRPr lang="en-US" altLang="en-US" dirty="0" smtClean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MCQs: Answers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800" smtClean="0"/>
              <a:t>2. In endogenous growth models, it is assumed that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800" smtClean="0"/>
              <a:t>a. there are external economies from public or private investments.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800" smtClean="0"/>
              <a:t>b. there are diminishing marginal returns to capital.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800" smtClean="0"/>
              <a:t>c. growth is explained by forces outside the model.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800" smtClean="0"/>
              <a:t>d. the capital labor ratio is constant.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229600" y="6416675"/>
            <a:ext cx="762000" cy="365125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A84D2C31-D26F-496B-8757-F54125BBA76A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10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MCQs: Answers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3. The S-curve is used to illustrate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a. the typical path taken by the current account over time.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b. economic fluctuations in the economy.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c. the typical growth path of a developing economy.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d. the existence of multiple equilibria.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A41CD148-0EE2-4C0B-9416-3B8BFE20FBEA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11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MCQs: Answers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4. The Big-Push theory argues that coordination failures may arise because of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a. pecuniary externalities.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b. technological externalities.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c. lack of human capital.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d. All of the above.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3C334E19-B199-4A8E-8959-56D987B51EDC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12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MCQs: Answers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5. The O-ring theory places emphasis on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a. education of the labor force.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b. skill complementarities.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c. purchases of machinery and equipment by firms.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d. None of the above.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0944188B-6663-4B44-88C3-9562B213F2B2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13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Questions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In this section, students are supposed to work independently.</a:t>
            </a:r>
          </a:p>
          <a:p>
            <a:r>
              <a:rPr lang="en-US" altLang="en-US" smtClean="0"/>
              <a:t>For each of the discussion questions you will be given 90 seconds to provide your comprehensive answer.</a:t>
            </a:r>
          </a:p>
          <a:p>
            <a:r>
              <a:rPr lang="en-US" altLang="en-US" smtClean="0"/>
              <a:t>The horizontal bar will indicate the time elapsing.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E37CEC6A-8839-4522-90DE-CFB62D87E0B1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14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Questions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1. Explain what is meant by the term </a:t>
            </a:r>
            <a:r>
              <a:rPr lang="en-US" altLang="en-US" i="1" smtClean="0"/>
              <a:t>coordination failure </a:t>
            </a:r>
            <a:r>
              <a:rPr lang="en-US" altLang="en-US" smtClean="0"/>
              <a:t>and provide an example.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3AFACB0-CA1F-41C2-974D-23DC4C2FDE1D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15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  <p:bldP spid="6" grpId="0" animBg="1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Questions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2. Show on a diagram an S-curve and a 45-degree line. Are all three points of intersection stable equilibrium points? Explain.</a:t>
            </a:r>
          </a:p>
          <a:p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B43A08F-5D92-4361-9060-262353E866FD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16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  <p:bldP spid="6" grpId="0" animBg="1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Questions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3. Explain how the S-curve reflects the typical nature of complementarities.</a:t>
            </a:r>
          </a:p>
          <a:p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72A4B27-D786-4376-91B8-1DB9CEA351D7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17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  <p:bldP spid="6" grpId="0" animBg="1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Questions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4. Explain how the government can help the economy avoid a coordination failure.</a:t>
            </a:r>
          </a:p>
          <a:p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E6BEAE4-393D-41AF-AAF5-3E2AC57EBAA2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18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  <p:bldP spid="6" grpId="0" animBg="1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Questions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5. Is a coordination failure a type of market failure? Explain.</a:t>
            </a:r>
          </a:p>
          <a:p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DB8AA16-75A3-46BC-98FA-C74BB6C363EB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19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  <p:bldP spid="6" grpId="0" animBg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Outline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Multiple Choice Questions</a:t>
            </a:r>
          </a:p>
          <a:p>
            <a:r>
              <a:rPr lang="en-US" altLang="en-US" smtClean="0"/>
              <a:t>Questions</a:t>
            </a:r>
          </a:p>
          <a:p>
            <a:r>
              <a:rPr lang="en-US" altLang="en-US" smtClean="0"/>
              <a:t>Discussion Question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5F139279-A518-4ABF-8FE4-E83F2CAC7CB3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2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Questions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6. Explain the basic idea behind the Big Push model.</a:t>
            </a:r>
          </a:p>
          <a:p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F9CD1B3C-90CE-43FA-945D-4A06373EE5C9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20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  <p:bldP spid="6" grpId="0" animBg="1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Questions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7. Explain how relatively high wages in the modern sector, as compared to the traditional sector, can lead to a coordination failure.</a:t>
            </a:r>
          </a:p>
          <a:p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E8B800B-509B-42D2-B1D0-D45F6A156D76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21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  <p:bldP spid="6" grpId="0" animBg="1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Questions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8. What role do you think international trade and foreign investment can play in solving some of the problems identified in the big push model? In the O-ring model?</a:t>
            </a:r>
          </a:p>
          <a:p>
            <a:pPr>
              <a:buFont typeface="Times" panose="02020603050405020304" pitchFamily="18" charset="0"/>
              <a:buNone/>
            </a:pPr>
            <a:endParaRPr lang="en-US" altLang="en-US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7631C8AD-A5B9-4DDC-B9D6-D5C3CDDC2D78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22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  <p:bldP spid="6" grpId="0" animBg="1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Questions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9. Why might high levels of inequality lead to lower rates of growth and development? Why might it be difficult to get out of this kind of trap?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C057E8EF-29B8-445F-A6C3-3A50A5B911B4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23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  <p:bldP spid="6" grpId="0" animBg="1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Questions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10. Why is the government sometimes a part of the problem of coordination failure rather than the solution? Does this make the problem hopeless? What could be done in this case?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094A0794-5EFB-4119-AF49-463D35D49851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24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  <p:bldP spid="6" grpId="0" animBg="1"/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Questions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11. Can you think of an example of O-ring production from everyday life? Do you think your example is a good metaphor for development problems?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5CEF06D9-6A65-4A8E-BF2D-C8D3AD9F52E8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25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9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9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  <p:bldP spid="6" grpId="0" animBg="1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Discussion Question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In this part, students have to work in pairs.</a:t>
            </a:r>
          </a:p>
          <a:p>
            <a:r>
              <a:rPr lang="en-US" altLang="en-US" smtClean="0"/>
              <a:t>For this assignment, you will be given 5 minutes to provide your comprehensive answer.</a:t>
            </a:r>
          </a:p>
          <a:p>
            <a:r>
              <a:rPr lang="en-US" altLang="en-US" smtClean="0"/>
              <a:t>Each pair of students will be given a profile of a developing country.</a:t>
            </a:r>
          </a:p>
          <a:p>
            <a:r>
              <a:rPr lang="en-US" altLang="en-US" smtClean="0"/>
              <a:t>The horizontal bar will indicate the time elapsing.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AA2BCD7D-331B-4F64-BF8A-0891481CDE63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26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Discussion Questions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12. You have to search for and/or derive evidence suggesting which factor(s) is (are) the binding constraint on growth of the country in question.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D81E4F9C-67FE-412F-A4BA-C371E76E2025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27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Multiple Choice Questions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For each of the multiple choice questions you will be given 45 seconds to provide one best-fitting answer.</a:t>
            </a:r>
          </a:p>
          <a:p>
            <a:r>
              <a:rPr lang="en-US" altLang="en-US" smtClean="0"/>
              <a:t>The horizontal bar will indicate the time elapsing. After 45 seconds, you will be switched to the next question.</a:t>
            </a:r>
          </a:p>
          <a:p>
            <a:r>
              <a:rPr lang="en-US" altLang="en-US" smtClean="0"/>
              <a:t>After the questions, you will be given the right answers.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B1121874-7955-4BB9-8C91-C09F43442218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3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1. The Solow residual helps explain growth that derives from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a. increasing the size of the labor force.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b. increasing the size of the capital stock.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c. increasing the capital labor ratio.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d. anything except increases in the size of the labor force or the capital stock.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229600" y="6416675"/>
            <a:ext cx="762000" cy="365125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8D54EDB0-4699-4CC4-8F36-11844FF195A9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4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z="2800" smtClean="0"/>
              <a:t>2. In endogenous growth models, it is assumed that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800" smtClean="0"/>
              <a:t>a. there are external economies from public or private investments.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800" smtClean="0"/>
              <a:t>b. there are diminishing marginal returns to capital.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800" smtClean="0"/>
              <a:t>c. growth is explained by forces outside the model.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z="2800" smtClean="0"/>
              <a:t>d. the capital labor ratio is constant.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229600" y="6416675"/>
            <a:ext cx="762000" cy="365125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009029A5-6B4D-499E-A285-E8A0E7CB5F18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5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3. The S-curve is used to illustrate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a. the typical path taken by the current account over time.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b. economic fluctuations in the economy.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c. the typical growth path of a developing economy.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d. the existence of multiple equilibria.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6F4208B-015D-48D0-96C4-CD8B53516025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6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4. The Big-Push theory argues that coordination failures may arise because of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a. pecuniary externalities.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b. technological externalities.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c. lack of human capital.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d. All of the above.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E4814382-7791-4EB1-A60D-428A2F2FF656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7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</a:t>
            </a:r>
            <a:endParaRPr lang="en-US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5. The O-ring theory places emphasis on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a. education of the labor force.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b. skill complementarities.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c. purchases of machinery and equipment by firms.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d. None of the above.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00B78669-19D9-473D-ABF4-475864256F48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8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5800725"/>
            <a:ext cx="8999538" cy="252413"/>
          </a:xfrm>
          <a:prstGeom prst="rect">
            <a:avLst/>
          </a:prstGeom>
          <a:gradFill rotWithShape="1">
            <a:gsLst>
              <a:gs pos="0">
                <a:srgbClr val="FFFF66"/>
              </a:gs>
              <a:gs pos="100000">
                <a:srgbClr val="FF33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3881438" y="4652963"/>
            <a:ext cx="127000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GB" altLang="en-US" sz="4800"/>
              <a:t>End</a:t>
            </a:r>
          </a:p>
        </p:txBody>
      </p:sp>
    </p:spTree>
  </p:cSld>
  <p:clrMapOvr>
    <a:masterClrMapping/>
  </p:clrMapOvr>
  <p:transition advTm="30000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4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>
              <a:defRPr/>
            </a:pPr>
            <a:r>
              <a:rPr lang="en-US" dirty="0" smtClean="0"/>
              <a:t>MCQs: Answers</a:t>
            </a:r>
            <a:endParaRPr lang="en-US" dirty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1. The Solow residual helps explain growth that derives from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a. increasing the size of the labor force.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b. increasing the size of the capital stock.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c. increasing the capital labor ratio.</a:t>
            </a:r>
          </a:p>
          <a:p>
            <a:pPr>
              <a:buFont typeface="Times" panose="02020603050405020304" pitchFamily="18" charset="0"/>
              <a:buNone/>
            </a:pPr>
            <a:r>
              <a:rPr lang="en-US" altLang="en-US" smtClean="0"/>
              <a:t>d. anything except increases in the size of the labor force or the capital stock.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229600" y="6416675"/>
            <a:ext cx="762000" cy="365125"/>
          </a:xfr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DFEA37F1-39B1-41A5-B637-197E497F3493}" type="slidenum">
              <a:rPr lang="en-US" altLang="en-US" sz="1800">
                <a:solidFill>
                  <a:srgbClr val="FAF199"/>
                </a:solidFill>
                <a:latin typeface="Arial" panose="020B0604020202020204" pitchFamily="34" charset="0"/>
              </a:rPr>
              <a:pPr/>
              <a:t>9</a:t>
            </a:fld>
            <a:endParaRPr lang="en-US" altLang="en-US" sz="1800">
              <a:solidFill>
                <a:srgbClr val="FAF199"/>
              </a:solidFill>
              <a:latin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ECN4169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jda_template">
  <a:themeElements>
    <a:clrScheme name="Rejda_templat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Rejda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Rejda_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jda_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jda_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jda_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TodaroSmith_EconDev_ch01</Template>
  <TotalTime>1490</TotalTime>
  <Words>1124</Words>
  <Application>Microsoft Office PowerPoint</Application>
  <PresentationFormat>On-screen Show (4:3)</PresentationFormat>
  <Paragraphs>212</Paragraphs>
  <Slides>27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Times</vt:lpstr>
      <vt:lpstr>Arial</vt:lpstr>
      <vt:lpstr>Times New Roman</vt:lpstr>
      <vt:lpstr>Rejda_template</vt:lpstr>
      <vt:lpstr>Chapter 4</vt:lpstr>
      <vt:lpstr>Outline</vt:lpstr>
      <vt:lpstr>Multiple Choice Questions</vt:lpstr>
      <vt:lpstr>MCQs</vt:lpstr>
      <vt:lpstr>MCQs</vt:lpstr>
      <vt:lpstr>MCQs</vt:lpstr>
      <vt:lpstr>MCQs</vt:lpstr>
      <vt:lpstr>MCQs</vt:lpstr>
      <vt:lpstr>MCQs: Answers</vt:lpstr>
      <vt:lpstr>MCQs: Answers</vt:lpstr>
      <vt:lpstr>MCQs: Answers</vt:lpstr>
      <vt:lpstr>MCQs: Answers</vt:lpstr>
      <vt:lpstr>MCQs: Answers</vt:lpstr>
      <vt:lpstr>Questions</vt:lpstr>
      <vt:lpstr>Questions</vt:lpstr>
      <vt:lpstr>Questions</vt:lpstr>
      <vt:lpstr>Questions</vt:lpstr>
      <vt:lpstr>Questions</vt:lpstr>
      <vt:lpstr>Questions</vt:lpstr>
      <vt:lpstr>Questions</vt:lpstr>
      <vt:lpstr>Questions</vt:lpstr>
      <vt:lpstr>Questions</vt:lpstr>
      <vt:lpstr>Questions</vt:lpstr>
      <vt:lpstr>Questions</vt:lpstr>
      <vt:lpstr>Questions</vt:lpstr>
      <vt:lpstr>Discussion Question</vt:lpstr>
      <vt:lpstr>Discussion Questions</vt:lpstr>
    </vt:vector>
  </TitlesOfParts>
  <Company>© 2009 Pearson Addison-Wesley. All rights reserved.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</dc:title>
  <dc:subject>Comparative Economic Development</dc:subject>
  <dc:creator>Michael P. Todaro</dc:creator>
  <cp:lastModifiedBy>Madumarov Eldar</cp:lastModifiedBy>
  <cp:revision>207</cp:revision>
  <dcterms:created xsi:type="dcterms:W3CDTF">1999-06-04T19:04:08Z</dcterms:created>
  <dcterms:modified xsi:type="dcterms:W3CDTF">2018-09-19T04:24:02Z</dcterms:modified>
</cp:coreProperties>
</file>