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448" r:id="rId3"/>
    <p:sldId id="467" r:id="rId4"/>
    <p:sldId id="468" r:id="rId5"/>
    <p:sldId id="469" r:id="rId6"/>
    <p:sldId id="470" r:id="rId7"/>
  </p:sldIdLst>
  <p:sldSz cx="9144000" cy="6858000" type="screen4x3"/>
  <p:notesSz cx="7099300" cy="10234613"/>
  <p:embeddedFontLst>
    <p:embeddedFont>
      <p:font typeface="Lucida Sans" panose="020B0602030504020204" pitchFamily="34" charset="0"/>
      <p:regular r:id="rId10"/>
      <p:bold r:id="rId11"/>
      <p:italic r:id="rId12"/>
      <p:boldItalic r:id="rId13"/>
    </p:embeddedFont>
    <p:embeddedFont>
      <p:font typeface="Wingdings 3" panose="05040102010807070707" pitchFamily="18" charset="2"/>
      <p:regular r:id="rId14"/>
    </p:embeddedFont>
    <p:embeddedFont>
      <p:font typeface="Book Antiqua" panose="02040602050305030304" pitchFamily="18" charset="0"/>
      <p:regular r:id="rId15"/>
      <p:bold r:id="rId16"/>
      <p:italic r:id="rId17"/>
      <p:boldItalic r:id="rId18"/>
    </p:embeddedFont>
    <p:embeddedFont>
      <p:font typeface="Wingdings 2" panose="05020102010507070707" pitchFamily="18" charset="2"/>
      <p:regular r:id="rId19"/>
    </p:embeddedFont>
  </p:embeddedFontLst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88" d="100"/>
          <a:sy n="88" d="100"/>
        </p:scale>
        <p:origin x="22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 smtClean="0"/>
            </a:lvl1pPr>
          </a:lstStyle>
          <a:p>
            <a:pPr>
              <a:defRPr/>
            </a:pPr>
            <a:fld id="{9043EDDB-03BB-4FA7-8A0C-5B0E08E521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65143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 smtClean="0"/>
            </a:lvl1pPr>
          </a:lstStyle>
          <a:p>
            <a:pPr>
              <a:defRPr/>
            </a:pPr>
            <a:fld id="{E4140705-8B5D-4F9F-B555-499FD4A14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16932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81B0B150-6C4D-416C-8090-F89A09BC05F0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512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13797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2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58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05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92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8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996B-0074-4323-8093-EAB2A78FE7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69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6985-090E-44C7-8877-09F88257A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05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33982-2651-433E-9EC4-9BD5400EE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25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E4F62-A9FA-4968-80E4-A18B50DE0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22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9D5A4-CE3F-420E-99E1-7A593B918E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06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4C1-7700-49E8-9A06-C2BABF36B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1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3578-11F5-4116-ADC5-B9F5D4D776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55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B2CD2-F77D-46A1-856A-ACE9F693A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45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5D2CE-E19C-4902-AA67-1B92123490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81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E013B-177C-4664-9C2F-E33CE3D4F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53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2D270-682D-4059-A80C-D07E9793DD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0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969799-9AC8-4D75-8ADE-B5525E69D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 smtClean="0">
                <a:effectLst/>
                <a:latin typeface="+mj-lt"/>
              </a:rPr>
              <a:t>ECN2102 macroeconomics (3 Credits/5 ECTS)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cap="small" dirty="0" smtClean="0">
                <a:latin typeface="+mj-lt"/>
              </a:rPr>
              <a:t>Training (Chapter 3)</a:t>
            </a:r>
            <a:endParaRPr lang="en-US" sz="3900" cap="small" dirty="0" smtClean="0">
              <a:latin typeface="+mj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Week 2 (Session </a:t>
            </a:r>
            <a:r>
              <a:rPr lang="en-US" altLang="en-US" dirty="0" smtClean="0">
                <a:latin typeface="Arial" panose="020B0604020202020204" pitchFamily="34" charset="0"/>
              </a:rPr>
              <a:t>5)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anose="02020603050405020304" pitchFamily="18" charset="0"/>
              </a:rPr>
              <a:t>September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1, 2023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 smtClean="0">
                <a:latin typeface="+mj-lt"/>
              </a:rPr>
              <a:t>Outline</a:t>
            </a:r>
            <a:endParaRPr lang="en-US" dirty="0">
              <a:latin typeface="+mj-lt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 smtClean="0"/>
              <a:t>Review Questions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 smtClean="0"/>
              <a:t>Training Quiz on Moodle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/>
              <a:t>	</a:t>
            </a:r>
            <a:r>
              <a:rPr lang="en-US" sz="2400" smtClean="0"/>
              <a:t>20 MCQ</a:t>
            </a:r>
            <a:endParaRPr lang="en-US" sz="2400" dirty="0" smtClean="0"/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 smtClean="0">
                <a:latin typeface="+mj-lt"/>
              </a:rPr>
              <a:t>Review Questions</a:t>
            </a:r>
            <a:endParaRPr lang="en-US" dirty="0">
              <a:latin typeface="+mj-lt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1. What </a:t>
            </a:r>
            <a:r>
              <a:rPr lang="en-US" sz="3000" dirty="0" smtClean="0"/>
              <a:t>makes a money price of a good different from its opportunity cost?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2. Explain </a:t>
            </a:r>
            <a:r>
              <a:rPr lang="en-US" sz="3000" dirty="0" smtClean="0"/>
              <a:t>the nature of opportunity cost and why it usually increases as the quantity of the good produced increases.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3. </a:t>
            </a:r>
            <a:r>
              <a:rPr lang="en-US" sz="3000" dirty="0" smtClean="0"/>
              <a:t>Name some goods whose money price </a:t>
            </a:r>
            <a:r>
              <a:rPr lang="en-US" sz="3000" dirty="0"/>
              <a:t>has </a:t>
            </a:r>
            <a:r>
              <a:rPr lang="en-US" sz="3000" dirty="0" smtClean="0"/>
              <a:t>fallen.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351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 smtClean="0">
                <a:latin typeface="+mj-lt"/>
              </a:rPr>
              <a:t>Review Questions</a:t>
            </a:r>
            <a:endParaRPr lang="en-US" dirty="0">
              <a:latin typeface="+mj-lt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4. </a:t>
            </a:r>
            <a:r>
              <a:rPr lang="en-US" sz="3000" dirty="0" smtClean="0"/>
              <a:t>What is implied by the </a:t>
            </a:r>
            <a:r>
              <a:rPr lang="en-US" sz="3000" dirty="0"/>
              <a:t>quantity demanded of a </a:t>
            </a:r>
            <a:r>
              <a:rPr lang="en-US" sz="3000" dirty="0" smtClean="0"/>
              <a:t>good?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5. What </a:t>
            </a:r>
            <a:r>
              <a:rPr lang="en-US" sz="3000" dirty="0" smtClean="0"/>
              <a:t>does the </a:t>
            </a:r>
            <a:r>
              <a:rPr lang="en-US" sz="3000" dirty="0"/>
              <a:t>law of </a:t>
            </a:r>
            <a:r>
              <a:rPr lang="en-US" sz="3000" dirty="0" smtClean="0"/>
              <a:t>demand show?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6. </a:t>
            </a:r>
            <a:r>
              <a:rPr lang="en-US" sz="3000" dirty="0" smtClean="0"/>
              <a:t>Why is </a:t>
            </a:r>
            <a:r>
              <a:rPr lang="en-US" sz="3000" dirty="0"/>
              <a:t>the demand curve </a:t>
            </a:r>
            <a:r>
              <a:rPr lang="en-US" sz="3000" dirty="0" smtClean="0"/>
              <a:t>sometimes called a willingness-to-pay curve?</a:t>
            </a:r>
            <a:endParaRPr lang="en-US" sz="3000" dirty="0"/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895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 smtClean="0">
                <a:latin typeface="+mj-lt"/>
              </a:rPr>
              <a:t>Review Questions</a:t>
            </a:r>
            <a:endParaRPr lang="en-US" dirty="0">
              <a:latin typeface="+mj-lt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7. </a:t>
            </a:r>
            <a:r>
              <a:rPr lang="en-US" sz="3000" dirty="0" smtClean="0"/>
              <a:t>What do you understand under the </a:t>
            </a:r>
            <a:r>
              <a:rPr lang="en-US" sz="3000" dirty="0"/>
              <a:t>quantity supplied of a </a:t>
            </a:r>
            <a:r>
              <a:rPr lang="en-US" sz="3000" dirty="0" smtClean="0"/>
              <a:t>good?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8. What </a:t>
            </a:r>
            <a:r>
              <a:rPr lang="en-US" sz="3000" dirty="0" smtClean="0"/>
              <a:t>does the </a:t>
            </a:r>
            <a:r>
              <a:rPr lang="en-US" sz="3000" dirty="0"/>
              <a:t>law of </a:t>
            </a:r>
            <a:r>
              <a:rPr lang="en-US" sz="3000" dirty="0" smtClean="0"/>
              <a:t>supply show?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9. </a:t>
            </a:r>
            <a:r>
              <a:rPr lang="en-US" sz="3000" dirty="0" smtClean="0"/>
              <a:t>Why is the </a:t>
            </a:r>
            <a:r>
              <a:rPr lang="en-US" sz="3000" dirty="0"/>
              <a:t>supply curve </a:t>
            </a:r>
            <a:r>
              <a:rPr lang="en-US" sz="3000" dirty="0" smtClean="0"/>
              <a:t>sometimes called the </a:t>
            </a:r>
            <a:r>
              <a:rPr lang="en-US" sz="3000" dirty="0"/>
              <a:t>producer’s </a:t>
            </a:r>
            <a:r>
              <a:rPr lang="en-US" sz="3000" dirty="0" smtClean="0"/>
              <a:t>minimum-supply-price curve?</a:t>
            </a:r>
            <a:endParaRPr lang="en-US" sz="3000" dirty="0"/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336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 smtClean="0">
                <a:latin typeface="+mj-lt"/>
              </a:rPr>
              <a:t>Review Questions</a:t>
            </a:r>
            <a:endParaRPr lang="en-US" dirty="0">
              <a:latin typeface="+mj-lt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10. What </a:t>
            </a:r>
            <a:r>
              <a:rPr lang="en-US" sz="3000" dirty="0" smtClean="0"/>
              <a:t>do you understand under the market-clearing price of a good or service?</a:t>
            </a:r>
            <a:endParaRPr lang="en-US" sz="3000" dirty="0"/>
          </a:p>
          <a:p>
            <a:pPr>
              <a:buNone/>
              <a:defRPr/>
            </a:pPr>
            <a:r>
              <a:rPr lang="en-US" sz="3000" dirty="0"/>
              <a:t>11. </a:t>
            </a:r>
            <a:r>
              <a:rPr lang="en-US" sz="3000" dirty="0" smtClean="0"/>
              <a:t>What is observed when a price is set above the equilibrium price? </a:t>
            </a:r>
          </a:p>
          <a:p>
            <a:pPr>
              <a:buNone/>
              <a:defRPr/>
            </a:pPr>
            <a:r>
              <a:rPr lang="en-US" sz="3000" dirty="0" smtClean="0"/>
              <a:t>12</a:t>
            </a:r>
            <a:r>
              <a:rPr lang="en-US" sz="3000" dirty="0"/>
              <a:t>. </a:t>
            </a:r>
            <a:r>
              <a:rPr lang="en-US" sz="3000" dirty="0" smtClean="0"/>
              <a:t>What is observed when a price is set below the equilibrium price?</a:t>
            </a:r>
            <a:endParaRPr lang="en-US" sz="3000" dirty="0"/>
          </a:p>
          <a:p>
            <a:pPr marL="650875" indent="-514350">
              <a:buNone/>
              <a:defRPr/>
            </a:pPr>
            <a:r>
              <a:rPr lang="en-US" sz="3000" dirty="0"/>
              <a:t>13. Why is the equilibrium price </a:t>
            </a:r>
            <a:r>
              <a:rPr lang="en-US" sz="3000" dirty="0" smtClean="0"/>
              <a:t>likely to maximize the net welfare of both </a:t>
            </a:r>
            <a:r>
              <a:rPr lang="en-US" sz="3000" dirty="0"/>
              <a:t>buyers and sellers?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9/1/2023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ECN2102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758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6306</TotalTime>
  <Words>311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Lucida Sans</vt:lpstr>
      <vt:lpstr>Wingdings 3</vt:lpstr>
      <vt:lpstr>Times New Roman</vt:lpstr>
      <vt:lpstr>Book Antiqua</vt:lpstr>
      <vt:lpstr>Arial</vt:lpstr>
      <vt:lpstr>Wingdings 2</vt:lpstr>
      <vt:lpstr>Wingdings</vt:lpstr>
      <vt:lpstr>Apex</vt:lpstr>
      <vt:lpstr>ECN2102 macroeconomics (3 Credits/5 ECTS)  Training (Chapter 3)</vt:lpstr>
      <vt:lpstr>Outline</vt:lpstr>
      <vt:lpstr>Review Questions</vt:lpstr>
      <vt:lpstr>Review Questions</vt:lpstr>
      <vt:lpstr>Review Questions</vt:lpstr>
      <vt:lpstr>Review Questions</vt:lpstr>
    </vt:vector>
  </TitlesOfParts>
  <Company>Florida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ECN2103 microeconomics (3 Credits/5 ECTS)  Training (Chapter 3)</dc:title>
  <dc:creator>Madumarov Eldar</dc:creator>
  <cp:lastModifiedBy>Eldar Madumarov</cp:lastModifiedBy>
  <cp:revision>443</cp:revision>
  <dcterms:created xsi:type="dcterms:W3CDTF">1998-07-20T20:52:32Z</dcterms:created>
  <dcterms:modified xsi:type="dcterms:W3CDTF">2023-08-25T10:39:43Z</dcterms:modified>
</cp:coreProperties>
</file>