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7" d="100"/>
          <a:sy n="87" d="100"/>
        </p:scale>
        <p:origin x="102" y="6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05.12.2022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05.12.2022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05.12.2022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05.12.2022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05.12.2022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05.12.2022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05.12.2022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05.12.2022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99592" y="332657"/>
            <a:ext cx="7772400" cy="504056"/>
          </a:xfrm>
        </p:spPr>
        <p:txBody>
          <a:bodyPr>
            <a:normAutofit fontScale="90000"/>
          </a:bodyPr>
          <a:lstStyle/>
          <a:p>
            <a:r>
              <a:rPr lang="ru-RU" sz="1600" b="1" smtClean="0"/>
              <a:t>12</a:t>
            </a:r>
            <a:br>
              <a:rPr lang="ru-RU" sz="1600" b="1" smtClean="0"/>
            </a:br>
            <a:r>
              <a:rPr lang="ru-RU" sz="1600" b="1" smtClean="0"/>
              <a:t>12</a:t>
            </a:r>
            <a:r>
              <a:rPr lang="ru-RU" sz="1600" b="1" smtClean="0"/>
              <a:t>- </a:t>
            </a:r>
            <a:r>
              <a:rPr lang="ru-RU" sz="1600" b="1" dirty="0" smtClean="0"/>
              <a:t>лекция . </a:t>
            </a:r>
            <a:r>
              <a:rPr lang="ru-RU" sz="1600" b="1" dirty="0" err="1" smtClean="0"/>
              <a:t>Қазақстан Республикасының қоғамдық-саяси дамуы</a:t>
            </a:r>
            <a:endParaRPr lang="ru-RU" sz="1600" b="1" dirty="0" smtClean="0"/>
          </a:p>
        </p:txBody>
      </p:sp>
      <p:sp>
        <p:nvSpPr>
          <p:cNvPr id="3" name="Подзаголовок 2"/>
          <p:cNvSpPr>
            <a:spLocks noGrp="1"/>
          </p:cNvSpPr>
          <p:nvPr>
            <p:ph type="subTitle" idx="1"/>
          </p:nvPr>
        </p:nvSpPr>
        <p:spPr>
          <a:xfrm>
            <a:off x="467544" y="764704"/>
            <a:ext cx="8352928" cy="5760640"/>
          </a:xfrm>
        </p:spPr>
        <p:txBody>
          <a:bodyPr>
            <a:normAutofit fontScale="25000" lnSpcReduction="20000"/>
          </a:bodyPr>
          <a:lstStyle/>
          <a:p>
            <a:endParaRPr lang="ru-RU" b="1" dirty="0" smtClean="0"/>
          </a:p>
          <a:p>
            <a:pPr algn="just"/>
            <a:r>
              <a:rPr lang="ru-RU" sz="7200" dirty="0" smtClean="0">
                <a:solidFill>
                  <a:srgbClr val="0070C0"/>
                </a:solidFill>
              </a:rPr>
              <a:t>         </a:t>
            </a:r>
            <a:r>
              <a:rPr lang="ru-RU" sz="7200" dirty="0" err="1" smtClean="0">
                <a:solidFill>
                  <a:srgbClr val="0070C0"/>
                </a:solidFill>
              </a:rPr>
              <a:t>Қазақстан Республикасының егемендігінің жариялануы</a:t>
            </a:r>
            <a:r>
              <a:rPr lang="ru-RU" sz="7200" dirty="0" smtClean="0">
                <a:solidFill>
                  <a:srgbClr val="0070C0"/>
                </a:solidFill>
              </a:rPr>
              <a:t> </a:t>
            </a:r>
            <a:r>
              <a:rPr lang="ru-RU" sz="7200" dirty="0" err="1" smtClean="0">
                <a:solidFill>
                  <a:srgbClr val="0070C0"/>
                </a:solidFill>
              </a:rPr>
              <a:t>және мемлекеттік</a:t>
            </a:r>
            <a:r>
              <a:rPr lang="ru-RU" sz="7200" dirty="0" smtClean="0">
                <a:solidFill>
                  <a:srgbClr val="0070C0"/>
                </a:solidFill>
              </a:rPr>
              <a:t> </a:t>
            </a:r>
            <a:r>
              <a:rPr lang="ru-RU" sz="7200" dirty="0" err="1" smtClean="0">
                <a:solidFill>
                  <a:srgbClr val="0070C0"/>
                </a:solidFill>
              </a:rPr>
              <a:t>тәуелсіздік алуы</a:t>
            </a:r>
            <a:r>
              <a:rPr lang="ru-RU" sz="7200" dirty="0" smtClean="0">
                <a:solidFill>
                  <a:srgbClr val="0070C0"/>
                </a:solidFill>
              </a:rPr>
              <a:t>, </a:t>
            </a:r>
            <a:r>
              <a:rPr lang="ru-RU" sz="7200" dirty="0" err="1" smtClean="0">
                <a:solidFill>
                  <a:srgbClr val="0070C0"/>
                </a:solidFill>
              </a:rPr>
              <a:t>бірпартиялық өктемдіктің және социалистік</a:t>
            </a:r>
            <a:r>
              <a:rPr lang="ru-RU" sz="7200" dirty="0" smtClean="0">
                <a:solidFill>
                  <a:srgbClr val="0070C0"/>
                </a:solidFill>
              </a:rPr>
              <a:t> </a:t>
            </a:r>
            <a:r>
              <a:rPr lang="ru-RU" sz="7200" dirty="0" err="1" smtClean="0">
                <a:solidFill>
                  <a:srgbClr val="0070C0"/>
                </a:solidFill>
              </a:rPr>
              <a:t>саяси</a:t>
            </a:r>
            <a:r>
              <a:rPr lang="ru-RU" sz="7200" dirty="0" smtClean="0">
                <a:solidFill>
                  <a:srgbClr val="0070C0"/>
                </a:solidFill>
              </a:rPr>
              <a:t> </a:t>
            </a:r>
            <a:r>
              <a:rPr lang="ru-RU" sz="7200" dirty="0" err="1" smtClean="0">
                <a:solidFill>
                  <a:srgbClr val="0070C0"/>
                </a:solidFill>
              </a:rPr>
              <a:t>жүйенің ыдырауы</a:t>
            </a:r>
            <a:r>
              <a:rPr lang="ru-RU" sz="7200" dirty="0" smtClean="0">
                <a:solidFill>
                  <a:srgbClr val="0070C0"/>
                </a:solidFill>
              </a:rPr>
              <a:t> </a:t>
            </a:r>
            <a:r>
              <a:rPr lang="ru-RU" sz="7200" dirty="0" err="1" smtClean="0">
                <a:solidFill>
                  <a:srgbClr val="0070C0"/>
                </a:solidFill>
              </a:rPr>
              <a:t>демократиялық принциптер</a:t>
            </a:r>
            <a:r>
              <a:rPr lang="ru-RU" sz="7200" dirty="0" smtClean="0">
                <a:solidFill>
                  <a:srgbClr val="0070C0"/>
                </a:solidFill>
              </a:rPr>
              <a:t> </a:t>
            </a:r>
            <a:r>
              <a:rPr lang="ru-RU" sz="7200" dirty="0" err="1" smtClean="0">
                <a:solidFill>
                  <a:srgbClr val="0070C0"/>
                </a:solidFill>
              </a:rPr>
              <a:t>негізінде</a:t>
            </a:r>
            <a:r>
              <a:rPr lang="ru-RU" sz="7200" dirty="0" smtClean="0">
                <a:solidFill>
                  <a:srgbClr val="0070C0"/>
                </a:solidFill>
              </a:rPr>
              <a:t> </a:t>
            </a:r>
            <a:r>
              <a:rPr lang="ru-RU" sz="7200" dirty="0" err="1" smtClean="0">
                <a:solidFill>
                  <a:srgbClr val="0070C0"/>
                </a:solidFill>
              </a:rPr>
              <a:t>қызмет жасайтын</a:t>
            </a:r>
            <a:r>
              <a:rPr lang="ru-RU" sz="7200" dirty="0" smtClean="0">
                <a:solidFill>
                  <a:srgbClr val="0070C0"/>
                </a:solidFill>
              </a:rPr>
              <a:t> сан </a:t>
            </a:r>
            <a:r>
              <a:rPr lang="ru-RU" sz="7200" dirty="0" err="1" smtClean="0">
                <a:solidFill>
                  <a:srgbClr val="0070C0"/>
                </a:solidFill>
              </a:rPr>
              <a:t>алуан</a:t>
            </a:r>
            <a:r>
              <a:rPr lang="ru-RU" sz="7200" dirty="0" smtClean="0">
                <a:solidFill>
                  <a:srgbClr val="0070C0"/>
                </a:solidFill>
              </a:rPr>
              <a:t> </a:t>
            </a:r>
            <a:r>
              <a:rPr lang="ru-RU" sz="7200" dirty="0" err="1" smtClean="0">
                <a:solidFill>
                  <a:srgbClr val="0070C0"/>
                </a:solidFill>
              </a:rPr>
              <a:t>саяси</a:t>
            </a:r>
            <a:r>
              <a:rPr lang="ru-RU" sz="7200" dirty="0" smtClean="0">
                <a:solidFill>
                  <a:srgbClr val="0070C0"/>
                </a:solidFill>
              </a:rPr>
              <a:t> </a:t>
            </a:r>
            <a:r>
              <a:rPr lang="ru-RU" sz="7200" dirty="0" err="1" smtClean="0">
                <a:solidFill>
                  <a:srgbClr val="0070C0"/>
                </a:solidFill>
              </a:rPr>
              <a:t>партиялар</a:t>
            </a:r>
            <a:r>
              <a:rPr lang="ru-RU" sz="7200" dirty="0" smtClean="0">
                <a:solidFill>
                  <a:srgbClr val="0070C0"/>
                </a:solidFill>
              </a:rPr>
              <a:t> мен </a:t>
            </a:r>
            <a:r>
              <a:rPr lang="ru-RU" sz="7200" dirty="0" err="1" smtClean="0">
                <a:solidFill>
                  <a:srgbClr val="0070C0"/>
                </a:solidFill>
              </a:rPr>
              <a:t>қоғамдық бірлестіктердің қызметіне жол</a:t>
            </a:r>
            <a:r>
              <a:rPr lang="ru-RU" sz="7200" dirty="0" smtClean="0">
                <a:solidFill>
                  <a:srgbClr val="0070C0"/>
                </a:solidFill>
              </a:rPr>
              <a:t> </a:t>
            </a:r>
            <a:r>
              <a:rPr lang="ru-RU" sz="7200" dirty="0" err="1" smtClean="0">
                <a:solidFill>
                  <a:srgbClr val="0070C0"/>
                </a:solidFill>
              </a:rPr>
              <a:t>ашты</a:t>
            </a:r>
            <a:r>
              <a:rPr lang="ru-RU" sz="7200" dirty="0" smtClean="0">
                <a:solidFill>
                  <a:srgbClr val="0070C0"/>
                </a:solidFill>
              </a:rPr>
              <a:t>. </a:t>
            </a:r>
            <a:r>
              <a:rPr lang="ru-RU" sz="7200" dirty="0" err="1" smtClean="0">
                <a:solidFill>
                  <a:srgbClr val="0070C0"/>
                </a:solidFill>
              </a:rPr>
              <a:t>Көппартиялық жүйеге өтумен </a:t>
            </a:r>
            <a:r>
              <a:rPr lang="ru-RU" sz="7200" dirty="0" smtClean="0">
                <a:solidFill>
                  <a:srgbClr val="0070C0"/>
                </a:solidFill>
              </a:rPr>
              <a:t>республика </a:t>
            </a:r>
            <a:r>
              <a:rPr lang="ru-RU" sz="7200" dirty="0" err="1" smtClean="0">
                <a:solidFill>
                  <a:srgbClr val="0070C0"/>
                </a:solidFill>
              </a:rPr>
              <a:t>халықтарының мақсат-мүдделерін</a:t>
            </a:r>
            <a:r>
              <a:rPr lang="ru-RU" sz="7200" dirty="0" smtClean="0">
                <a:solidFill>
                  <a:srgbClr val="0070C0"/>
                </a:solidFill>
              </a:rPr>
              <a:t>, </a:t>
            </a:r>
            <a:r>
              <a:rPr lang="ru-RU" sz="7200" dirty="0" err="1" smtClean="0">
                <a:solidFill>
                  <a:srgbClr val="0070C0"/>
                </a:solidFill>
              </a:rPr>
              <a:t>талап-тілектерін</a:t>
            </a:r>
            <a:r>
              <a:rPr lang="ru-RU" sz="7200" dirty="0" smtClean="0">
                <a:solidFill>
                  <a:srgbClr val="0070C0"/>
                </a:solidFill>
              </a:rPr>
              <a:t> </a:t>
            </a:r>
            <a:r>
              <a:rPr lang="ru-RU" sz="7200" dirty="0" err="1" smtClean="0">
                <a:solidFill>
                  <a:srgbClr val="0070C0"/>
                </a:solidFill>
              </a:rPr>
              <a:t>жүзеге асыру</a:t>
            </a:r>
            <a:r>
              <a:rPr lang="ru-RU" sz="7200" dirty="0" smtClean="0">
                <a:solidFill>
                  <a:srgbClr val="0070C0"/>
                </a:solidFill>
              </a:rPr>
              <a:t> </a:t>
            </a:r>
            <a:r>
              <a:rPr lang="ru-RU" sz="7200" dirty="0" err="1" smtClean="0">
                <a:solidFill>
                  <a:srgbClr val="0070C0"/>
                </a:solidFill>
              </a:rPr>
              <a:t>жолында</a:t>
            </a:r>
            <a:r>
              <a:rPr lang="ru-RU" sz="7200" dirty="0" smtClean="0">
                <a:solidFill>
                  <a:srgbClr val="0070C0"/>
                </a:solidFill>
              </a:rPr>
              <a:t> </a:t>
            </a:r>
            <a:r>
              <a:rPr lang="ru-RU" sz="7200" dirty="0" err="1" smtClean="0">
                <a:solidFill>
                  <a:srgbClr val="0070C0"/>
                </a:solidFill>
              </a:rPr>
              <a:t>қызмет жасаған саяси</a:t>
            </a:r>
            <a:r>
              <a:rPr lang="ru-RU" sz="7200" dirty="0" smtClean="0">
                <a:solidFill>
                  <a:srgbClr val="0070C0"/>
                </a:solidFill>
              </a:rPr>
              <a:t> </a:t>
            </a:r>
            <a:r>
              <a:rPr lang="ru-RU" sz="7200" dirty="0" err="1" smtClean="0">
                <a:solidFill>
                  <a:srgbClr val="0070C0"/>
                </a:solidFill>
              </a:rPr>
              <a:t>партиялар</a:t>
            </a:r>
            <a:r>
              <a:rPr lang="ru-RU" sz="7200" dirty="0" smtClean="0">
                <a:solidFill>
                  <a:srgbClr val="0070C0"/>
                </a:solidFill>
              </a:rPr>
              <a:t> </a:t>
            </a:r>
            <a:r>
              <a:rPr lang="ru-RU" sz="7200" dirty="0" err="1" smtClean="0">
                <a:solidFill>
                  <a:srgbClr val="0070C0"/>
                </a:solidFill>
              </a:rPr>
              <a:t>қалыптасты</a:t>
            </a:r>
            <a:r>
              <a:rPr lang="ru-RU" sz="7200" dirty="0" smtClean="0">
                <a:solidFill>
                  <a:srgbClr val="0070C0"/>
                </a:solidFill>
              </a:rPr>
              <a:t>. </a:t>
            </a:r>
            <a:r>
              <a:rPr lang="ru-RU" sz="7200" dirty="0" err="1" smtClean="0">
                <a:solidFill>
                  <a:srgbClr val="0070C0"/>
                </a:solidFill>
              </a:rPr>
              <a:t>Жаңадан құрылған қоғамдық бірлестіктер</a:t>
            </a:r>
            <a:r>
              <a:rPr lang="ru-RU" sz="7200" dirty="0" smtClean="0">
                <a:solidFill>
                  <a:srgbClr val="0070C0"/>
                </a:solidFill>
              </a:rPr>
              <a:t> мен </a:t>
            </a:r>
            <a:r>
              <a:rPr lang="ru-RU" sz="7200" dirty="0" err="1" smtClean="0">
                <a:solidFill>
                  <a:srgbClr val="0070C0"/>
                </a:solidFill>
              </a:rPr>
              <a:t>саяси</a:t>
            </a:r>
            <a:r>
              <a:rPr lang="ru-RU" sz="7200" dirty="0" smtClean="0">
                <a:solidFill>
                  <a:srgbClr val="0070C0"/>
                </a:solidFill>
              </a:rPr>
              <a:t> </a:t>
            </a:r>
            <a:r>
              <a:rPr lang="ru-RU" sz="7200" dirty="0" err="1" smtClean="0">
                <a:solidFill>
                  <a:srgbClr val="0070C0"/>
                </a:solidFill>
              </a:rPr>
              <a:t>партиялар</a:t>
            </a:r>
            <a:r>
              <a:rPr lang="ru-RU" sz="7200" dirty="0" smtClean="0">
                <a:solidFill>
                  <a:srgbClr val="0070C0"/>
                </a:solidFill>
              </a:rPr>
              <a:t> </a:t>
            </a:r>
            <a:r>
              <a:rPr lang="ru-RU" sz="7200" dirty="0" err="1" smtClean="0">
                <a:solidFill>
                  <a:srgbClr val="0070C0"/>
                </a:solidFill>
              </a:rPr>
              <a:t>қоғамдық-саяси өмірді демократияландыру</a:t>
            </a:r>
            <a:r>
              <a:rPr lang="ru-RU" sz="7200" dirty="0" smtClean="0">
                <a:solidFill>
                  <a:srgbClr val="0070C0"/>
                </a:solidFill>
              </a:rPr>
              <a:t>, </a:t>
            </a:r>
            <a:r>
              <a:rPr lang="ru-RU" sz="7200" dirty="0" err="1" smtClean="0">
                <a:solidFill>
                  <a:srgbClr val="0070C0"/>
                </a:solidFill>
              </a:rPr>
              <a:t>саяси</a:t>
            </a:r>
            <a:r>
              <a:rPr lang="ru-RU" sz="7200" dirty="0" smtClean="0">
                <a:solidFill>
                  <a:srgbClr val="0070C0"/>
                </a:solidFill>
              </a:rPr>
              <a:t> </a:t>
            </a:r>
            <a:r>
              <a:rPr lang="ru-RU" sz="7200" dirty="0" err="1" smtClean="0">
                <a:solidFill>
                  <a:srgbClr val="0070C0"/>
                </a:solidFill>
              </a:rPr>
              <a:t>әр алуандық</a:t>
            </a:r>
            <a:r>
              <a:rPr lang="ru-RU" sz="7200" dirty="0" smtClean="0">
                <a:solidFill>
                  <a:srgbClr val="0070C0"/>
                </a:solidFill>
              </a:rPr>
              <a:t>, </a:t>
            </a:r>
            <a:r>
              <a:rPr lang="ru-RU" sz="7200" dirty="0" err="1" smtClean="0">
                <a:solidFill>
                  <a:srgbClr val="0070C0"/>
                </a:solidFill>
              </a:rPr>
              <a:t>халықтың әр түрлі әлеуметтік топтарының мүдделері мен</a:t>
            </a:r>
            <a:r>
              <a:rPr lang="ru-RU" sz="7200" dirty="0" smtClean="0">
                <a:solidFill>
                  <a:srgbClr val="0070C0"/>
                </a:solidFill>
              </a:rPr>
              <a:t> </a:t>
            </a:r>
            <a:r>
              <a:rPr lang="ru-RU" sz="7200" dirty="0" err="1" smtClean="0">
                <a:solidFill>
                  <a:srgbClr val="0070C0"/>
                </a:solidFill>
              </a:rPr>
              <a:t>құқықтарын қорғау</a:t>
            </a:r>
            <a:r>
              <a:rPr lang="ru-RU" sz="7200" dirty="0" smtClean="0">
                <a:solidFill>
                  <a:srgbClr val="0070C0"/>
                </a:solidFill>
              </a:rPr>
              <a:t>, </a:t>
            </a:r>
            <a:r>
              <a:rPr lang="ru-RU" sz="7200" dirty="0" err="1" smtClean="0">
                <a:solidFill>
                  <a:srgbClr val="0070C0"/>
                </a:solidFill>
              </a:rPr>
              <a:t>тұрақты әлеуметтік- экономикалық дамуға қол жеткізу</a:t>
            </a:r>
            <a:r>
              <a:rPr lang="ru-RU" sz="7200" dirty="0" smtClean="0">
                <a:solidFill>
                  <a:srgbClr val="0070C0"/>
                </a:solidFill>
              </a:rPr>
              <a:t> </a:t>
            </a:r>
            <a:r>
              <a:rPr lang="ru-RU" sz="7200" dirty="0" err="1" smtClean="0">
                <a:solidFill>
                  <a:srgbClr val="0070C0"/>
                </a:solidFill>
              </a:rPr>
              <a:t>мақсатында кеңінен қызмет жасады</a:t>
            </a:r>
            <a:r>
              <a:rPr lang="ru-RU" sz="7200" dirty="0" smtClean="0">
                <a:solidFill>
                  <a:srgbClr val="0070C0"/>
                </a:solidFill>
              </a:rPr>
              <a:t>. 1990 ж. 1 </a:t>
            </a:r>
            <a:r>
              <a:rPr lang="ru-RU" sz="7200" dirty="0" err="1" smtClean="0">
                <a:solidFill>
                  <a:srgbClr val="0070C0"/>
                </a:solidFill>
              </a:rPr>
              <a:t>наурызға қарай республикада</a:t>
            </a:r>
            <a:r>
              <a:rPr lang="ru-RU" sz="7200" dirty="0" smtClean="0">
                <a:solidFill>
                  <a:srgbClr val="0070C0"/>
                </a:solidFill>
              </a:rPr>
              <a:t> 100-ге </a:t>
            </a:r>
            <a:r>
              <a:rPr lang="ru-RU" sz="7200" dirty="0" err="1" smtClean="0">
                <a:solidFill>
                  <a:srgbClr val="0070C0"/>
                </a:solidFill>
              </a:rPr>
              <a:t>жуық қоғамдық ұйым қызмет істеп</a:t>
            </a:r>
            <a:r>
              <a:rPr lang="ru-RU" sz="7200" dirty="0" smtClean="0">
                <a:solidFill>
                  <a:srgbClr val="0070C0"/>
                </a:solidFill>
              </a:rPr>
              <a:t> </a:t>
            </a:r>
            <a:r>
              <a:rPr lang="ru-RU" sz="7200" dirty="0" err="1" smtClean="0">
                <a:solidFill>
                  <a:srgbClr val="0070C0"/>
                </a:solidFill>
              </a:rPr>
              <a:t>тұрды</a:t>
            </a:r>
            <a:r>
              <a:rPr lang="ru-RU" sz="7200" dirty="0" smtClean="0">
                <a:solidFill>
                  <a:srgbClr val="0070C0"/>
                </a:solidFill>
              </a:rPr>
              <a:t>.</a:t>
            </a:r>
          </a:p>
          <a:p>
            <a:pPr algn="just"/>
            <a:r>
              <a:rPr lang="ru-RU" sz="7200" dirty="0" smtClean="0">
                <a:solidFill>
                  <a:srgbClr val="0070C0"/>
                </a:solidFill>
              </a:rPr>
              <a:t>1991 </a:t>
            </a:r>
            <a:r>
              <a:rPr lang="ru-RU" sz="7200" dirty="0" err="1" smtClean="0">
                <a:solidFill>
                  <a:srgbClr val="0070C0"/>
                </a:solidFill>
              </a:rPr>
              <a:t>жылы</a:t>
            </a:r>
            <a:r>
              <a:rPr lang="ru-RU" sz="7200" dirty="0" smtClean="0">
                <a:solidFill>
                  <a:srgbClr val="0070C0"/>
                </a:solidFill>
              </a:rPr>
              <a:t> </a:t>
            </a:r>
            <a:r>
              <a:rPr lang="ru-RU" sz="7200" dirty="0" err="1" smtClean="0">
                <a:solidFill>
                  <a:srgbClr val="0070C0"/>
                </a:solidFill>
              </a:rPr>
              <a:t>қазанда жетекшілері</a:t>
            </a:r>
            <a:r>
              <a:rPr lang="ru-RU" sz="7200" dirty="0" smtClean="0">
                <a:solidFill>
                  <a:srgbClr val="0070C0"/>
                </a:solidFill>
              </a:rPr>
              <a:t> О.</a:t>
            </a:r>
            <a:r>
              <a:rPr lang="ru-RU" sz="7200" dirty="0" err="1" smtClean="0">
                <a:solidFill>
                  <a:srgbClr val="0070C0"/>
                </a:solidFill>
              </a:rPr>
              <a:t>Сүлейменов </a:t>
            </a:r>
            <a:r>
              <a:rPr lang="ru-RU" sz="7200" dirty="0" smtClean="0">
                <a:solidFill>
                  <a:srgbClr val="0070C0"/>
                </a:solidFill>
              </a:rPr>
              <a:t>пен </a:t>
            </a:r>
            <a:r>
              <a:rPr lang="ru-RU" sz="7200" dirty="0" err="1" smtClean="0">
                <a:solidFill>
                  <a:srgbClr val="0070C0"/>
                </a:solidFill>
              </a:rPr>
              <a:t>М.Шаханов</a:t>
            </a:r>
            <a:r>
              <a:rPr lang="ru-RU" sz="7200" dirty="0" smtClean="0">
                <a:solidFill>
                  <a:srgbClr val="0070C0"/>
                </a:solidFill>
              </a:rPr>
              <a:t> </a:t>
            </a:r>
            <a:r>
              <a:rPr lang="ru-RU" sz="7200" dirty="0" err="1" smtClean="0">
                <a:solidFill>
                  <a:srgbClr val="0070C0"/>
                </a:solidFill>
              </a:rPr>
              <a:t>болған Қазақстан Халық Конгресі</a:t>
            </a:r>
            <a:r>
              <a:rPr lang="ru-RU" sz="7200" dirty="0" smtClean="0">
                <a:solidFill>
                  <a:srgbClr val="0070C0"/>
                </a:solidFill>
              </a:rPr>
              <a:t> </a:t>
            </a:r>
            <a:r>
              <a:rPr lang="ru-RU" sz="7200" dirty="0" err="1" smtClean="0">
                <a:solidFill>
                  <a:srgbClr val="0070C0"/>
                </a:solidFill>
              </a:rPr>
              <a:t>партиясы</a:t>
            </a:r>
            <a:r>
              <a:rPr lang="ru-RU" sz="7200" dirty="0" smtClean="0">
                <a:solidFill>
                  <a:srgbClr val="0070C0"/>
                </a:solidFill>
              </a:rPr>
              <a:t> </a:t>
            </a:r>
            <a:r>
              <a:rPr lang="ru-RU" sz="7200" dirty="0" err="1" smtClean="0">
                <a:solidFill>
                  <a:srgbClr val="0070C0"/>
                </a:solidFill>
              </a:rPr>
              <a:t>құрылды</a:t>
            </a:r>
            <a:r>
              <a:rPr lang="ru-RU" sz="7200" dirty="0" smtClean="0">
                <a:solidFill>
                  <a:srgbClr val="0070C0"/>
                </a:solidFill>
              </a:rPr>
              <a:t>. </a:t>
            </a:r>
            <a:r>
              <a:rPr lang="ru-RU" sz="7200" dirty="0" err="1" smtClean="0">
                <a:solidFill>
                  <a:srgbClr val="0070C0"/>
                </a:solidFill>
              </a:rPr>
              <a:t>Сондай-ақ, бірқатар коммунистер</a:t>
            </a:r>
            <a:r>
              <a:rPr lang="ru-RU" sz="7200" dirty="0" smtClean="0">
                <a:solidFill>
                  <a:srgbClr val="0070C0"/>
                </a:solidFill>
              </a:rPr>
              <a:t> </a:t>
            </a:r>
            <a:r>
              <a:rPr lang="ru-RU" sz="7200" dirty="0" err="1" smtClean="0">
                <a:solidFill>
                  <a:srgbClr val="0070C0"/>
                </a:solidFill>
              </a:rPr>
              <a:t>бұрынғы Қазақстан Коммунистік</a:t>
            </a:r>
            <a:r>
              <a:rPr lang="ru-RU" sz="7200" dirty="0" smtClean="0">
                <a:solidFill>
                  <a:srgbClr val="0070C0"/>
                </a:solidFill>
              </a:rPr>
              <a:t> </a:t>
            </a:r>
            <a:r>
              <a:rPr lang="ru-RU" sz="7200" dirty="0" err="1" smtClean="0">
                <a:solidFill>
                  <a:srgbClr val="0070C0"/>
                </a:solidFill>
              </a:rPr>
              <a:t>партиясының қызметін қайтадан қалпына келтіруге</a:t>
            </a:r>
            <a:r>
              <a:rPr lang="ru-RU" sz="7200" dirty="0" smtClean="0">
                <a:solidFill>
                  <a:srgbClr val="0070C0"/>
                </a:solidFill>
              </a:rPr>
              <a:t> </a:t>
            </a:r>
            <a:r>
              <a:rPr lang="ru-RU" sz="7200" dirty="0" err="1" smtClean="0">
                <a:solidFill>
                  <a:srgbClr val="0070C0"/>
                </a:solidFill>
              </a:rPr>
              <a:t>әрекет жасады</a:t>
            </a:r>
            <a:r>
              <a:rPr lang="ru-RU" sz="7200" dirty="0" smtClean="0">
                <a:solidFill>
                  <a:srgbClr val="0070C0"/>
                </a:solidFill>
              </a:rPr>
              <a:t>.</a:t>
            </a:r>
          </a:p>
          <a:p>
            <a:pPr algn="just"/>
            <a:r>
              <a:rPr lang="ru-RU" sz="7200" dirty="0" err="1" smtClean="0">
                <a:solidFill>
                  <a:srgbClr val="0070C0"/>
                </a:solidFill>
              </a:rPr>
              <a:t>Барлық саяси</a:t>
            </a:r>
            <a:r>
              <a:rPr lang="ru-RU" sz="7200" dirty="0" smtClean="0">
                <a:solidFill>
                  <a:srgbClr val="0070C0"/>
                </a:solidFill>
              </a:rPr>
              <a:t> </a:t>
            </a:r>
            <a:r>
              <a:rPr lang="ru-RU" sz="7200" dirty="0" err="1" smtClean="0">
                <a:solidFill>
                  <a:srgbClr val="0070C0"/>
                </a:solidFill>
              </a:rPr>
              <a:t>партиялар</a:t>
            </a:r>
            <a:r>
              <a:rPr lang="ru-RU" sz="7200" dirty="0" smtClean="0">
                <a:solidFill>
                  <a:srgbClr val="0070C0"/>
                </a:solidFill>
              </a:rPr>
              <a:t> мен </a:t>
            </a:r>
            <a:r>
              <a:rPr lang="ru-RU" sz="7200" dirty="0" err="1" smtClean="0">
                <a:solidFill>
                  <a:srgbClr val="0070C0"/>
                </a:solidFill>
              </a:rPr>
              <a:t>қоғамдық қозғалыстардың алдында</a:t>
            </a:r>
            <a:r>
              <a:rPr lang="ru-RU" sz="7200" dirty="0" smtClean="0">
                <a:solidFill>
                  <a:srgbClr val="0070C0"/>
                </a:solidFill>
              </a:rPr>
              <a:t> тек </a:t>
            </a:r>
            <a:r>
              <a:rPr lang="ru-RU" sz="7200" dirty="0" err="1" smtClean="0">
                <a:solidFill>
                  <a:srgbClr val="0070C0"/>
                </a:solidFill>
              </a:rPr>
              <a:t>демократиялық жолмен</a:t>
            </a:r>
            <a:r>
              <a:rPr lang="ru-RU" sz="7200" dirty="0" smtClean="0">
                <a:solidFill>
                  <a:srgbClr val="0070C0"/>
                </a:solidFill>
              </a:rPr>
              <a:t>, Конституция </a:t>
            </a:r>
            <a:r>
              <a:rPr lang="ru-RU" sz="7200" dirty="0" err="1" smtClean="0">
                <a:solidFill>
                  <a:srgbClr val="0070C0"/>
                </a:solidFill>
              </a:rPr>
              <a:t>талабына</a:t>
            </a:r>
            <a:r>
              <a:rPr lang="ru-RU" sz="7200" dirty="0" smtClean="0">
                <a:solidFill>
                  <a:srgbClr val="0070C0"/>
                </a:solidFill>
              </a:rPr>
              <a:t> </a:t>
            </a:r>
            <a:r>
              <a:rPr lang="ru-RU" sz="7200" dirty="0" err="1" smtClean="0">
                <a:solidFill>
                  <a:srgbClr val="0070C0"/>
                </a:solidFill>
              </a:rPr>
              <a:t>сай</a:t>
            </a:r>
            <a:r>
              <a:rPr lang="ru-RU" sz="7200" dirty="0" smtClean="0">
                <a:solidFill>
                  <a:srgbClr val="0070C0"/>
                </a:solidFill>
              </a:rPr>
              <a:t> </a:t>
            </a:r>
            <a:r>
              <a:rPr lang="ru-RU" sz="7200" dirty="0" err="1" smtClean="0">
                <a:solidFill>
                  <a:srgbClr val="0070C0"/>
                </a:solidFill>
              </a:rPr>
              <a:t>қызмет ету</a:t>
            </a:r>
            <a:r>
              <a:rPr lang="ru-RU" sz="7200" dirty="0" smtClean="0">
                <a:solidFill>
                  <a:srgbClr val="0070C0"/>
                </a:solidFill>
              </a:rPr>
              <a:t> </a:t>
            </a:r>
            <a:r>
              <a:rPr lang="ru-RU" sz="7200" dirty="0" err="1" smtClean="0">
                <a:solidFill>
                  <a:srgbClr val="0070C0"/>
                </a:solidFill>
              </a:rPr>
              <a:t>мақсаты қойылды</a:t>
            </a:r>
            <a:r>
              <a:rPr lang="ru-RU" sz="7200" dirty="0" smtClean="0">
                <a:solidFill>
                  <a:srgbClr val="0070C0"/>
                </a:solidFill>
              </a:rPr>
              <a:t>. </a:t>
            </a:r>
            <a:r>
              <a:rPr lang="ru-RU" sz="7200" dirty="0" err="1" smtClean="0">
                <a:solidFill>
                  <a:srgbClr val="0070C0"/>
                </a:solidFill>
              </a:rPr>
              <a:t>Олар</a:t>
            </a:r>
            <a:r>
              <a:rPr lang="ru-RU" sz="7200" dirty="0" smtClean="0">
                <a:solidFill>
                  <a:srgbClr val="0070C0"/>
                </a:solidFill>
              </a:rPr>
              <a:t> </a:t>
            </a:r>
            <a:r>
              <a:rPr lang="ru-RU" sz="7200" dirty="0" err="1" smtClean="0">
                <a:solidFill>
                  <a:srgbClr val="0070C0"/>
                </a:solidFill>
              </a:rPr>
              <a:t>парламенттік</a:t>
            </a:r>
            <a:r>
              <a:rPr lang="ru-RU" sz="7200" dirty="0" smtClean="0">
                <a:solidFill>
                  <a:srgbClr val="0070C0"/>
                </a:solidFill>
              </a:rPr>
              <a:t> </a:t>
            </a:r>
            <a:r>
              <a:rPr lang="ru-RU" sz="7200" dirty="0" err="1" smtClean="0">
                <a:solidFill>
                  <a:srgbClr val="0070C0"/>
                </a:solidFill>
              </a:rPr>
              <a:t>партияларға айналу</a:t>
            </a:r>
            <a:r>
              <a:rPr lang="ru-RU" sz="7200" dirty="0" smtClean="0">
                <a:solidFill>
                  <a:srgbClr val="0070C0"/>
                </a:solidFill>
              </a:rPr>
              <a:t>, </a:t>
            </a:r>
            <a:r>
              <a:rPr lang="ru-RU" sz="7200" dirty="0" err="1" smtClean="0">
                <a:solidFill>
                  <a:srgbClr val="0070C0"/>
                </a:solidFill>
              </a:rPr>
              <a:t>сайлаушылардың көп дауысына</a:t>
            </a:r>
            <a:r>
              <a:rPr lang="ru-RU" sz="7200" dirty="0" smtClean="0">
                <a:solidFill>
                  <a:srgbClr val="0070C0"/>
                </a:solidFill>
              </a:rPr>
              <a:t> </a:t>
            </a:r>
            <a:r>
              <a:rPr lang="ru-RU" sz="7200" dirty="0" err="1" smtClean="0">
                <a:solidFill>
                  <a:srgbClr val="0070C0"/>
                </a:solidFill>
              </a:rPr>
              <a:t>ие</a:t>
            </a:r>
            <a:r>
              <a:rPr lang="ru-RU" sz="7200" dirty="0" smtClean="0">
                <a:solidFill>
                  <a:srgbClr val="0070C0"/>
                </a:solidFill>
              </a:rPr>
              <a:t> болу </a:t>
            </a:r>
            <a:r>
              <a:rPr lang="ru-RU" sz="7200" dirty="0" err="1" smtClean="0">
                <a:solidFill>
                  <a:srgbClr val="0070C0"/>
                </a:solidFill>
              </a:rPr>
              <a:t>үшін күрес жүргізді</a:t>
            </a:r>
            <a:r>
              <a:rPr lang="ru-RU" sz="7200" dirty="0" smtClean="0">
                <a:solidFill>
                  <a:srgbClr val="0070C0"/>
                </a:solidFill>
              </a:rPr>
              <a:t>. </a:t>
            </a:r>
            <a:endParaRPr lang="ru-RU" sz="7200" dirty="0" smtClean="0"/>
          </a:p>
          <a:p>
            <a:pPr algn="just"/>
            <a:r>
              <a:rPr lang="ru-RU" sz="7200" dirty="0" err="1" smtClean="0"/>
              <a:t>Қоғамдық-саяси қозғалыстардың ішінен</a:t>
            </a:r>
            <a:r>
              <a:rPr lang="ru-RU" sz="7200" dirty="0" smtClean="0"/>
              <a:t> «</a:t>
            </a:r>
            <a:r>
              <a:rPr lang="ru-RU" sz="7200" dirty="0" err="1" smtClean="0"/>
              <a:t>Азат</a:t>
            </a:r>
            <a:r>
              <a:rPr lang="ru-RU" sz="7200" dirty="0" smtClean="0"/>
              <a:t>» (1990 ж. 1 </a:t>
            </a:r>
            <a:r>
              <a:rPr lang="ru-RU" sz="7200" dirty="0" err="1" smtClean="0"/>
              <a:t>шілде</a:t>
            </a:r>
            <a:r>
              <a:rPr lang="ru-RU" sz="7200" dirty="0" smtClean="0"/>
              <a:t>), «Поколение» (1992 ж. 24 </a:t>
            </a:r>
            <a:r>
              <a:rPr lang="ru-RU" sz="7200" dirty="0" err="1" smtClean="0"/>
              <a:t>қараша</a:t>
            </a:r>
            <a:r>
              <a:rPr lang="ru-RU" sz="7200" dirty="0" smtClean="0"/>
              <a:t>), «Лад» (1993 ж. </a:t>
            </a:r>
            <a:r>
              <a:rPr lang="ru-RU" sz="7200" dirty="0" err="1" smtClean="0"/>
              <a:t>мамыр</a:t>
            </a:r>
            <a:r>
              <a:rPr lang="ru-RU" sz="7200" dirty="0" smtClean="0"/>
              <a:t>), «</a:t>
            </a:r>
            <a:r>
              <a:rPr lang="ru-RU" sz="7200" dirty="0" err="1" smtClean="0"/>
              <a:t>Азамат</a:t>
            </a:r>
            <a:r>
              <a:rPr lang="ru-RU" sz="7200" dirty="0" smtClean="0"/>
              <a:t>» </a:t>
            </a:r>
            <a:r>
              <a:rPr lang="ru-RU" sz="7200" dirty="0" err="1" smtClean="0"/>
              <a:t>азаматтық қозғалысы </a:t>
            </a:r>
            <a:r>
              <a:rPr lang="ru-RU" sz="7200" dirty="0" smtClean="0"/>
              <a:t>(1996 ж. 20 </a:t>
            </a:r>
            <a:r>
              <a:rPr lang="ru-RU" sz="7200" dirty="0" err="1" smtClean="0"/>
              <a:t>сәуір</a:t>
            </a:r>
            <a:r>
              <a:rPr lang="ru-RU" sz="7200" dirty="0" smtClean="0"/>
              <a:t>) </a:t>
            </a:r>
            <a:r>
              <a:rPr lang="ru-RU" sz="7200" dirty="0" err="1" smtClean="0"/>
              <a:t>кең көлемді қызметімен ерекшеленді</a:t>
            </a:r>
            <a:r>
              <a:rPr lang="ru-RU" sz="7200" dirty="0" smtClean="0"/>
              <a:t>. </a:t>
            </a:r>
            <a:r>
              <a:rPr lang="ru-RU" sz="7200" dirty="0" err="1" smtClean="0"/>
              <a:t>Қазақстанда қоғамдық бірлестіктердің қалыптасуының келесі</a:t>
            </a:r>
            <a:r>
              <a:rPr lang="ru-RU" sz="7200" dirty="0" smtClean="0"/>
              <a:t> </a:t>
            </a:r>
            <a:r>
              <a:rPr lang="ru-RU" sz="7200" dirty="0" err="1" smtClean="0"/>
              <a:t>кезеңінде Қазақстанның либералдық қозғалысы </a:t>
            </a:r>
            <a:r>
              <a:rPr lang="ru-RU" sz="7200" dirty="0" smtClean="0"/>
              <a:t>(1997 ж. </a:t>
            </a:r>
            <a:r>
              <a:rPr lang="ru-RU" sz="7200" dirty="0" err="1" smtClean="0"/>
              <a:t>мамыр</a:t>
            </a:r>
            <a:r>
              <a:rPr lang="ru-RU" sz="7200" dirty="0" smtClean="0"/>
              <a:t>), </a:t>
            </a:r>
            <a:r>
              <a:rPr lang="ru-RU" sz="7200" dirty="0" err="1" smtClean="0"/>
              <a:t>«Қазақстанның болашағы үшін» </a:t>
            </a:r>
            <a:r>
              <a:rPr lang="ru-RU" sz="7200" dirty="0" smtClean="0"/>
              <a:t>(1998 ж. </a:t>
            </a:r>
            <a:r>
              <a:rPr lang="ru-RU" sz="7200" dirty="0" err="1" smtClean="0"/>
              <a:t>ақпан</a:t>
            </a:r>
            <a:r>
              <a:rPr lang="ru-RU" sz="7200" dirty="0" smtClean="0"/>
              <a:t>) </a:t>
            </a:r>
            <a:r>
              <a:rPr lang="ru-RU" sz="7200" dirty="0" err="1" smtClean="0"/>
              <a:t>жастар</a:t>
            </a:r>
            <a:r>
              <a:rPr lang="ru-RU" sz="7200" dirty="0" smtClean="0"/>
              <a:t> </a:t>
            </a:r>
            <a:r>
              <a:rPr lang="ru-RU" sz="7200" dirty="0" err="1" smtClean="0"/>
              <a:t>қозғалысы, «Қазақстан </a:t>
            </a:r>
            <a:r>
              <a:rPr lang="ru-RU" sz="7200" dirty="0" smtClean="0"/>
              <a:t>– 2030 </a:t>
            </a:r>
            <a:r>
              <a:rPr lang="ru-RU" sz="7200" dirty="0" err="1" smtClean="0"/>
              <a:t>үшін</a:t>
            </a:r>
            <a:r>
              <a:rPr lang="ru-RU" sz="7200" dirty="0" smtClean="0"/>
              <a:t>» (1998 ж. 6 </a:t>
            </a:r>
            <a:r>
              <a:rPr lang="ru-RU" sz="7200" dirty="0" err="1" smtClean="0"/>
              <a:t>қазан</a:t>
            </a:r>
            <a:r>
              <a:rPr lang="ru-RU" sz="7200" dirty="0" smtClean="0"/>
              <a:t>) </a:t>
            </a:r>
            <a:r>
              <a:rPr lang="ru-RU" sz="7200" dirty="0" err="1" smtClean="0"/>
              <a:t>қоғамдық қозғалысы</a:t>
            </a:r>
            <a:r>
              <a:rPr lang="ru-RU" sz="7200" dirty="0" smtClean="0"/>
              <a:t>, «</a:t>
            </a:r>
            <a:r>
              <a:rPr lang="ru-RU" sz="7200" dirty="0" err="1" smtClean="0"/>
              <a:t>Өрлеу</a:t>
            </a:r>
            <a:r>
              <a:rPr lang="ru-RU" sz="7200" dirty="0" smtClean="0"/>
              <a:t>» (1998), «</a:t>
            </a:r>
            <a:r>
              <a:rPr lang="ru-RU" sz="7200" dirty="0" err="1" smtClean="0"/>
              <a:t>Ақ жол</a:t>
            </a:r>
            <a:r>
              <a:rPr lang="ru-RU" sz="7200" dirty="0" smtClean="0"/>
              <a:t>» </a:t>
            </a:r>
            <a:r>
              <a:rPr lang="ru-RU" sz="7200" dirty="0" err="1" smtClean="0"/>
              <a:t>қоғамдық қозғалыстары </a:t>
            </a:r>
            <a:r>
              <a:rPr lang="ru-RU" sz="7200" dirty="0" smtClean="0"/>
              <a:t>(1998), </a:t>
            </a:r>
            <a:endParaRPr lang="ru-RU" sz="7200" dirty="0" smtClean="0">
              <a:solidFill>
                <a:srgbClr val="0070C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4042"/>
          </a:xfrm>
        </p:spPr>
        <p:txBody>
          <a:bodyPr>
            <a:noAutofit/>
          </a:bodyPr>
          <a:lstStyle/>
          <a:p>
            <a:r>
              <a:rPr lang="kk-KZ" sz="1800" dirty="0" smtClean="0"/>
              <a:t>2 бет</a:t>
            </a:r>
            <a:endParaRPr lang="ru-RU" sz="1800" dirty="0"/>
          </a:p>
        </p:txBody>
      </p:sp>
      <p:sp>
        <p:nvSpPr>
          <p:cNvPr id="3" name="Содержимое 2"/>
          <p:cNvSpPr>
            <a:spLocks noGrp="1"/>
          </p:cNvSpPr>
          <p:nvPr>
            <p:ph idx="1"/>
          </p:nvPr>
        </p:nvSpPr>
        <p:spPr>
          <a:xfrm>
            <a:off x="457200" y="548680"/>
            <a:ext cx="8229600" cy="5577483"/>
          </a:xfrm>
        </p:spPr>
        <p:txBody>
          <a:bodyPr>
            <a:normAutofit fontScale="25000" lnSpcReduction="20000"/>
          </a:bodyPr>
          <a:lstStyle/>
          <a:p>
            <a:pPr marL="0" indent="0" algn="just"/>
            <a:r>
              <a:rPr lang="ru-RU" sz="7200" dirty="0" err="1" smtClean="0"/>
              <a:t>Қазақстанның демократиялық таңдауы қоғамдық бірлестігі</a:t>
            </a:r>
            <a:r>
              <a:rPr lang="ru-RU" sz="7200" dirty="0" smtClean="0"/>
              <a:t> (2002), т.б. </a:t>
            </a:r>
            <a:r>
              <a:rPr lang="ru-RU" sz="7200" dirty="0" err="1" smtClean="0"/>
              <a:t>құрылды.</a:t>
            </a:r>
            <a:r>
              <a:rPr lang="ru-RU" sz="7200" dirty="0" smtClean="0"/>
              <a:t> 1989-1994 ж. </a:t>
            </a:r>
            <a:r>
              <a:rPr lang="ru-RU" sz="7200" dirty="0" err="1" smtClean="0"/>
              <a:t>аяғында Қазақстанда </a:t>
            </a:r>
            <a:r>
              <a:rPr lang="ru-RU" sz="7200" dirty="0" smtClean="0"/>
              <a:t>500-ге </a:t>
            </a:r>
            <a:r>
              <a:rPr lang="ru-RU" sz="7200" dirty="0" err="1" smtClean="0"/>
              <a:t>жуық қоғамдық бірлестік</a:t>
            </a:r>
            <a:r>
              <a:rPr lang="ru-RU" sz="7200" dirty="0" smtClean="0"/>
              <a:t> ҚР </a:t>
            </a:r>
            <a:r>
              <a:rPr lang="ru-RU" sz="7200" dirty="0" err="1" smtClean="0"/>
              <a:t>Әділет министрлігінде</a:t>
            </a:r>
            <a:r>
              <a:rPr lang="ru-RU" sz="7200" dirty="0" smtClean="0"/>
              <a:t> </a:t>
            </a:r>
            <a:r>
              <a:rPr lang="ru-RU" sz="7200" dirty="0" err="1" smtClean="0"/>
              <a:t>тіркелді</a:t>
            </a:r>
            <a:r>
              <a:rPr lang="ru-RU" sz="7200" dirty="0" smtClean="0"/>
              <a:t>. 1998 ж. </a:t>
            </a:r>
            <a:r>
              <a:rPr lang="ru-RU" sz="7200" dirty="0" err="1" smtClean="0"/>
              <a:t>олардың </a:t>
            </a:r>
            <a:r>
              <a:rPr lang="ru-RU" sz="7200" dirty="0" smtClean="0"/>
              <a:t>саны 1500-ден </a:t>
            </a:r>
            <a:r>
              <a:rPr lang="ru-RU" sz="7200" dirty="0" err="1" smtClean="0"/>
              <a:t>асты</a:t>
            </a:r>
            <a:r>
              <a:rPr lang="ru-RU" sz="7200" dirty="0" smtClean="0"/>
              <a:t>, ал 2001 </a:t>
            </a:r>
            <a:r>
              <a:rPr lang="ru-RU" sz="7200" dirty="0" err="1" smtClean="0"/>
              <a:t>жылдың аяғына қарай елде</a:t>
            </a:r>
            <a:r>
              <a:rPr lang="ru-RU" sz="7200" dirty="0" smtClean="0"/>
              <a:t> 1700-ден </a:t>
            </a:r>
            <a:r>
              <a:rPr lang="ru-RU" sz="7200" dirty="0" err="1" smtClean="0"/>
              <a:t>астам</a:t>
            </a:r>
            <a:r>
              <a:rPr lang="ru-RU" sz="7200" dirty="0" smtClean="0"/>
              <a:t> </a:t>
            </a:r>
            <a:r>
              <a:rPr lang="ru-RU" sz="7200" dirty="0" err="1" smtClean="0"/>
              <a:t>ресми</a:t>
            </a:r>
            <a:r>
              <a:rPr lang="ru-RU" sz="7200" dirty="0" smtClean="0"/>
              <a:t> </a:t>
            </a:r>
            <a:r>
              <a:rPr lang="ru-RU" sz="7200" dirty="0" err="1" smtClean="0"/>
              <a:t>тіркеуден</a:t>
            </a:r>
            <a:r>
              <a:rPr lang="ru-RU" sz="7200" dirty="0" smtClean="0"/>
              <a:t> </a:t>
            </a:r>
            <a:r>
              <a:rPr lang="ru-RU" sz="7200" dirty="0" err="1" smtClean="0"/>
              <a:t>өткен қоғамдық бірлестік</a:t>
            </a:r>
            <a:r>
              <a:rPr lang="ru-RU" sz="7200" dirty="0" smtClean="0"/>
              <a:t> </a:t>
            </a:r>
            <a:r>
              <a:rPr lang="ru-RU" sz="7200" dirty="0" err="1" smtClean="0"/>
              <a:t>қызмет жасады</a:t>
            </a:r>
            <a:r>
              <a:rPr lang="ru-RU" sz="7200" dirty="0" smtClean="0"/>
              <a:t>.</a:t>
            </a:r>
          </a:p>
          <a:p>
            <a:pPr marL="0" indent="0" algn="just"/>
            <a:r>
              <a:rPr lang="ru-RU" sz="7200" dirty="0" err="1" smtClean="0"/>
              <a:t>Қазақстан Республикасы</a:t>
            </a:r>
            <a:r>
              <a:rPr lang="ru-RU" sz="7200" dirty="0" smtClean="0"/>
              <a:t> </a:t>
            </a:r>
            <a:r>
              <a:rPr lang="ru-RU" sz="7200" dirty="0" err="1" smtClean="0"/>
              <a:t>тәуелсіздік алғаннан кейін</a:t>
            </a:r>
            <a:r>
              <a:rPr lang="ru-RU" sz="7200" dirty="0" smtClean="0"/>
              <a:t> </a:t>
            </a:r>
            <a:r>
              <a:rPr lang="ru-RU" sz="7200" dirty="0" err="1" smtClean="0"/>
              <a:t>елде</a:t>
            </a:r>
            <a:r>
              <a:rPr lang="ru-RU" sz="7200" dirty="0" smtClean="0"/>
              <a:t> </a:t>
            </a:r>
            <a:r>
              <a:rPr lang="ru-RU" sz="7200" dirty="0" err="1" smtClean="0"/>
              <a:t>көппартиялық жүйе қалыптасты.</a:t>
            </a:r>
            <a:r>
              <a:rPr lang="ru-RU" sz="7200" dirty="0" smtClean="0"/>
              <a:t> </a:t>
            </a:r>
            <a:r>
              <a:rPr lang="ru-RU" sz="7200" dirty="0" err="1" smtClean="0"/>
              <a:t>Қазақстанның социал-демократиялық партиясы</a:t>
            </a:r>
            <a:r>
              <a:rPr lang="ru-RU" sz="7200" dirty="0" smtClean="0"/>
              <a:t> (1990 ж. 26 </a:t>
            </a:r>
            <a:r>
              <a:rPr lang="ru-RU" sz="7200" dirty="0" err="1" smtClean="0"/>
              <a:t>мамыр</a:t>
            </a:r>
            <a:r>
              <a:rPr lang="ru-RU" sz="7200" dirty="0" smtClean="0"/>
              <a:t>), </a:t>
            </a:r>
            <a:r>
              <a:rPr lang="ru-RU" sz="7200" dirty="0" err="1" smtClean="0"/>
              <a:t>Қазақстанның социалистік</a:t>
            </a:r>
            <a:r>
              <a:rPr lang="ru-RU" sz="7200" dirty="0" smtClean="0"/>
              <a:t> </a:t>
            </a:r>
            <a:r>
              <a:rPr lang="ru-RU" sz="7200" dirty="0" err="1" smtClean="0"/>
              <a:t>партиясы</a:t>
            </a:r>
            <a:r>
              <a:rPr lang="ru-RU" sz="7200" dirty="0" smtClean="0"/>
              <a:t> (1991 ж. 7 </a:t>
            </a:r>
            <a:r>
              <a:rPr lang="ru-RU" sz="7200" dirty="0" err="1" smtClean="0"/>
              <a:t>қыркүйек</a:t>
            </a:r>
            <a:r>
              <a:rPr lang="ru-RU" sz="7200" dirty="0" smtClean="0"/>
              <a:t>), </a:t>
            </a:r>
            <a:r>
              <a:rPr lang="ru-RU" sz="7200" dirty="0" err="1" smtClean="0"/>
              <a:t>Қазақстан халық конгресі</a:t>
            </a:r>
            <a:r>
              <a:rPr lang="ru-RU" sz="7200" dirty="0" smtClean="0"/>
              <a:t> </a:t>
            </a:r>
            <a:r>
              <a:rPr lang="ru-RU" sz="7200" dirty="0" err="1" smtClean="0"/>
              <a:t>партиясы</a:t>
            </a:r>
            <a:r>
              <a:rPr lang="ru-RU" sz="7200" dirty="0" smtClean="0"/>
              <a:t> (1991 ж. 5 </a:t>
            </a:r>
            <a:r>
              <a:rPr lang="ru-RU" sz="7200" dirty="0" err="1" smtClean="0"/>
              <a:t>қазан</a:t>
            </a:r>
            <a:r>
              <a:rPr lang="ru-RU" sz="7200" dirty="0" smtClean="0"/>
              <a:t>), </a:t>
            </a:r>
            <a:r>
              <a:rPr lang="ru-RU" sz="7200" dirty="0" err="1" smtClean="0"/>
              <a:t>Қазақстанның республикалық </a:t>
            </a:r>
            <a:r>
              <a:rPr lang="ru-RU" sz="7200" dirty="0" smtClean="0"/>
              <a:t>(«</a:t>
            </a:r>
            <a:r>
              <a:rPr lang="ru-RU" sz="7200" dirty="0" err="1" smtClean="0"/>
              <a:t>Азат</a:t>
            </a:r>
            <a:r>
              <a:rPr lang="ru-RU" sz="7200" dirty="0" smtClean="0"/>
              <a:t>») </a:t>
            </a:r>
            <a:r>
              <a:rPr lang="ru-RU" sz="7200" dirty="0" err="1" smtClean="0"/>
              <a:t>партиясы</a:t>
            </a:r>
            <a:r>
              <a:rPr lang="ru-RU" sz="7200" dirty="0" smtClean="0"/>
              <a:t> (1991 ж. 4 </a:t>
            </a:r>
            <a:r>
              <a:rPr lang="ru-RU" sz="7200" dirty="0" err="1" smtClean="0"/>
              <a:t>қыркүйек</a:t>
            </a:r>
            <a:r>
              <a:rPr lang="ru-RU" sz="7200" dirty="0" smtClean="0"/>
              <a:t>, 1999 ж. 29 </a:t>
            </a:r>
            <a:r>
              <a:rPr lang="ru-RU" sz="7200" dirty="0" err="1" smtClean="0"/>
              <a:t>мамырда</a:t>
            </a:r>
            <a:r>
              <a:rPr lang="ru-RU" sz="7200" dirty="0" smtClean="0"/>
              <a:t> «</a:t>
            </a:r>
            <a:r>
              <a:rPr lang="ru-RU" sz="7200" dirty="0" err="1" smtClean="0"/>
              <a:t>Алаш</a:t>
            </a:r>
            <a:r>
              <a:rPr lang="ru-RU" sz="7200" dirty="0" smtClean="0"/>
              <a:t>» </a:t>
            </a:r>
            <a:r>
              <a:rPr lang="ru-RU" sz="7200" dirty="0" err="1" smtClean="0"/>
              <a:t>ұлттық партиясы</a:t>
            </a:r>
            <a:r>
              <a:rPr lang="ru-RU" sz="7200" dirty="0" smtClean="0"/>
              <a:t> </a:t>
            </a:r>
            <a:r>
              <a:rPr lang="ru-RU" sz="7200" dirty="0" err="1" smtClean="0"/>
              <a:t>болып</a:t>
            </a:r>
            <a:r>
              <a:rPr lang="ru-RU" sz="7200" dirty="0" smtClean="0"/>
              <a:t> </a:t>
            </a:r>
            <a:r>
              <a:rPr lang="ru-RU" sz="7200" dirty="0" err="1" smtClean="0"/>
              <a:t>өзгерді</a:t>
            </a:r>
            <a:r>
              <a:rPr lang="ru-RU" sz="7200" dirty="0" smtClean="0"/>
              <a:t>), </a:t>
            </a:r>
            <a:r>
              <a:rPr lang="ru-RU" sz="7200" dirty="0" err="1" smtClean="0"/>
              <a:t>Қазақстан коммунистік</a:t>
            </a:r>
            <a:r>
              <a:rPr lang="ru-RU" sz="7200" dirty="0" smtClean="0"/>
              <a:t> </a:t>
            </a:r>
            <a:r>
              <a:rPr lang="ru-RU" sz="7200" dirty="0" err="1" smtClean="0"/>
              <a:t>партиясы</a:t>
            </a:r>
            <a:r>
              <a:rPr lang="ru-RU" sz="7200" dirty="0" smtClean="0"/>
              <a:t> (1991 ж. </a:t>
            </a:r>
            <a:r>
              <a:rPr lang="ru-RU" sz="7200" dirty="0" err="1" smtClean="0"/>
              <a:t>қазан</a:t>
            </a:r>
            <a:r>
              <a:rPr lang="ru-RU" sz="7200" dirty="0" smtClean="0"/>
              <a:t>), </a:t>
            </a:r>
            <a:r>
              <a:rPr lang="ru-RU" sz="7200" dirty="0" err="1" smtClean="0"/>
              <a:t>Қазақстан халық бірлігі</a:t>
            </a:r>
            <a:r>
              <a:rPr lang="ru-RU" sz="7200" dirty="0" smtClean="0"/>
              <a:t> </a:t>
            </a:r>
            <a:r>
              <a:rPr lang="ru-RU" sz="7200" dirty="0" err="1" smtClean="0"/>
              <a:t>партиясы</a:t>
            </a:r>
            <a:r>
              <a:rPr lang="ru-RU" sz="7200" dirty="0" smtClean="0"/>
              <a:t> (1993 ж. 6 </a:t>
            </a:r>
            <a:r>
              <a:rPr lang="ru-RU" sz="7200" dirty="0" err="1" smtClean="0"/>
              <a:t>ақпан</a:t>
            </a:r>
            <a:r>
              <a:rPr lang="ru-RU" sz="7200" dirty="0" smtClean="0"/>
              <a:t>), </a:t>
            </a:r>
            <a:r>
              <a:rPr lang="ru-RU" sz="7200" dirty="0" err="1" smtClean="0"/>
              <a:t>Қазақстан халықтық-кооперативтер партиясы</a:t>
            </a:r>
            <a:r>
              <a:rPr lang="ru-RU" sz="7200" dirty="0" smtClean="0"/>
              <a:t> (1994 ж. 15 </a:t>
            </a:r>
            <a:r>
              <a:rPr lang="ru-RU" sz="7200" dirty="0" err="1" smtClean="0"/>
              <a:t>желтоқсан</a:t>
            </a:r>
            <a:r>
              <a:rPr lang="ru-RU" sz="7200" dirty="0" smtClean="0"/>
              <a:t>), </a:t>
            </a:r>
            <a:r>
              <a:rPr lang="ru-RU" sz="7200" dirty="0" err="1" smtClean="0"/>
              <a:t>Қазақстан дәуірлеу партиясы</a:t>
            </a:r>
            <a:r>
              <a:rPr lang="ru-RU" sz="7200" dirty="0" smtClean="0"/>
              <a:t> (1995 ж. 27 </a:t>
            </a:r>
            <a:r>
              <a:rPr lang="ru-RU" sz="7200" dirty="0" err="1" smtClean="0"/>
              <a:t>қаңтар</a:t>
            </a:r>
            <a:r>
              <a:rPr lang="ru-RU" sz="7200" dirty="0" smtClean="0"/>
              <a:t>), </a:t>
            </a:r>
            <a:r>
              <a:rPr lang="ru-RU" sz="7200" dirty="0" err="1" smtClean="0"/>
              <a:t>Қазақстанның демократиялық партиясы</a:t>
            </a:r>
            <a:r>
              <a:rPr lang="ru-RU" sz="7200" dirty="0" smtClean="0"/>
              <a:t> (1995 ж. 1 </a:t>
            </a:r>
            <a:r>
              <a:rPr lang="ru-RU" sz="7200" dirty="0" err="1" smtClean="0"/>
              <a:t>шілде</a:t>
            </a:r>
            <a:r>
              <a:rPr lang="ru-RU" sz="7200" dirty="0" smtClean="0"/>
              <a:t>), </a:t>
            </a:r>
            <a:r>
              <a:rPr lang="ru-RU" sz="7200" dirty="0" err="1" smtClean="0"/>
              <a:t>Республикалық еңбек саяси</a:t>
            </a:r>
            <a:r>
              <a:rPr lang="ru-RU" sz="7200" dirty="0" smtClean="0"/>
              <a:t> </a:t>
            </a:r>
            <a:r>
              <a:rPr lang="ru-RU" sz="7200" dirty="0" err="1" smtClean="0"/>
              <a:t>партиясы</a:t>
            </a:r>
            <a:r>
              <a:rPr lang="ru-RU" sz="7200" dirty="0" smtClean="0"/>
              <a:t> (1995 ж. 18 </a:t>
            </a:r>
            <a:r>
              <a:rPr lang="ru-RU" sz="7200" dirty="0" err="1" smtClean="0"/>
              <a:t>қыркүйек</a:t>
            </a:r>
            <a:r>
              <a:rPr lang="ru-RU" sz="7200" dirty="0" smtClean="0"/>
              <a:t>), т.б. </a:t>
            </a:r>
            <a:r>
              <a:rPr lang="ru-RU" sz="7200" dirty="0" err="1" smtClean="0"/>
              <a:t>құрылды.</a:t>
            </a:r>
            <a:endParaRPr lang="ru-RU" sz="7200" dirty="0" smtClean="0"/>
          </a:p>
          <a:p>
            <a:pPr marL="0" indent="0" algn="just"/>
            <a:r>
              <a:rPr lang="ru-RU" sz="7200" dirty="0" err="1" smtClean="0"/>
              <a:t>Көппартиялықты</a:t>
            </a:r>
            <a:r>
              <a:rPr lang="ru-RU" sz="7200" dirty="0" smtClean="0"/>
              <a:t> </a:t>
            </a:r>
            <a:r>
              <a:rPr lang="ru-RU" sz="7200" dirty="0" err="1" smtClean="0"/>
              <a:t>құқықтық</a:t>
            </a:r>
            <a:r>
              <a:rPr lang="ru-RU" sz="7200" dirty="0" smtClean="0"/>
              <a:t> </a:t>
            </a:r>
            <a:r>
              <a:rPr lang="ru-RU" sz="7200" dirty="0" err="1" smtClean="0"/>
              <a:t>жағынан</a:t>
            </a:r>
            <a:r>
              <a:rPr lang="ru-RU" sz="7200" dirty="0" smtClean="0"/>
              <a:t> </a:t>
            </a:r>
            <a:r>
              <a:rPr lang="ru-RU" sz="7200" dirty="0" err="1" smtClean="0"/>
              <a:t>реттеу</a:t>
            </a:r>
            <a:r>
              <a:rPr lang="ru-RU" sz="7200" dirty="0" smtClean="0"/>
              <a:t> </a:t>
            </a:r>
            <a:r>
              <a:rPr lang="ru-RU" sz="7200" dirty="0" err="1" smtClean="0"/>
              <a:t>Қазақстан</a:t>
            </a:r>
            <a:r>
              <a:rPr lang="ru-RU" sz="7200" dirty="0" smtClean="0"/>
              <a:t> </a:t>
            </a:r>
            <a:r>
              <a:rPr lang="ru-RU" sz="7200" dirty="0" err="1" smtClean="0"/>
              <a:t>Республикасы</a:t>
            </a:r>
            <a:r>
              <a:rPr lang="ru-RU" sz="7200" dirty="0" smtClean="0"/>
              <a:t> </a:t>
            </a:r>
            <a:r>
              <a:rPr lang="ru-RU" sz="7200" dirty="0" err="1" smtClean="0"/>
              <a:t>Конституциясының</a:t>
            </a:r>
            <a:r>
              <a:rPr lang="ru-RU" sz="7200" dirty="0" smtClean="0"/>
              <a:t> 5 </a:t>
            </a:r>
            <a:r>
              <a:rPr lang="ru-RU" sz="7200" dirty="0" err="1" smtClean="0"/>
              <a:t>бабында</a:t>
            </a:r>
            <a:r>
              <a:rPr lang="ru-RU" sz="7200" dirty="0" smtClean="0"/>
              <a:t>, </a:t>
            </a:r>
            <a:r>
              <a:rPr lang="ru-RU" sz="7200" dirty="0" err="1" smtClean="0"/>
              <a:t>сондай-ақ</a:t>
            </a:r>
            <a:r>
              <a:rPr lang="ru-RU" sz="7200" dirty="0" smtClean="0"/>
              <a:t>, </a:t>
            </a:r>
            <a:r>
              <a:rPr lang="ru-RU" sz="7200" dirty="0" err="1" smtClean="0"/>
              <a:t>Қазақстан</a:t>
            </a:r>
            <a:r>
              <a:rPr lang="ru-RU" sz="7200" dirty="0" smtClean="0"/>
              <a:t> </a:t>
            </a:r>
            <a:r>
              <a:rPr lang="ru-RU" sz="7200" dirty="0" err="1" smtClean="0"/>
              <a:t>Республикасының</a:t>
            </a:r>
            <a:r>
              <a:rPr lang="ru-RU" sz="7200" dirty="0" smtClean="0"/>
              <a:t> «</a:t>
            </a:r>
            <a:r>
              <a:rPr lang="ru-RU" sz="7200" dirty="0" err="1" smtClean="0"/>
              <a:t>Қоғамдық</a:t>
            </a:r>
            <a:r>
              <a:rPr lang="ru-RU" sz="7200" dirty="0" smtClean="0"/>
              <a:t> </a:t>
            </a:r>
            <a:r>
              <a:rPr lang="ru-RU" sz="7200" dirty="0" err="1" smtClean="0"/>
              <a:t>бірлестіктер</a:t>
            </a:r>
            <a:r>
              <a:rPr lang="ru-RU" sz="7200" dirty="0" smtClean="0"/>
              <a:t> </a:t>
            </a:r>
            <a:r>
              <a:rPr lang="ru-RU" sz="7200" dirty="0" err="1" smtClean="0"/>
              <a:t>туралы</a:t>
            </a:r>
            <a:r>
              <a:rPr lang="ru-RU" sz="7200" dirty="0" smtClean="0"/>
              <a:t>» (31.5.1996) </a:t>
            </a:r>
            <a:r>
              <a:rPr lang="ru-RU" sz="7200" dirty="0" err="1" smtClean="0"/>
              <a:t>және</a:t>
            </a:r>
            <a:r>
              <a:rPr lang="ru-RU" sz="7200" dirty="0" smtClean="0"/>
              <a:t> «</a:t>
            </a:r>
            <a:r>
              <a:rPr lang="ru-RU" sz="7200" dirty="0" err="1" smtClean="0"/>
              <a:t>Саяси</a:t>
            </a:r>
            <a:r>
              <a:rPr lang="ru-RU" sz="7200" dirty="0" smtClean="0"/>
              <a:t> </a:t>
            </a:r>
            <a:r>
              <a:rPr lang="ru-RU" sz="7200" dirty="0" err="1" smtClean="0"/>
              <a:t>партиялар</a:t>
            </a:r>
            <a:r>
              <a:rPr lang="ru-RU" sz="7200" dirty="0" smtClean="0"/>
              <a:t> </a:t>
            </a:r>
            <a:r>
              <a:rPr lang="ru-RU" sz="7200" dirty="0" err="1" smtClean="0"/>
              <a:t>туралы</a:t>
            </a:r>
            <a:r>
              <a:rPr lang="ru-RU" sz="7200" dirty="0" smtClean="0"/>
              <a:t>» (2.7.1996) </a:t>
            </a:r>
            <a:r>
              <a:rPr lang="ru-RU" sz="7200" dirty="0" err="1" smtClean="0"/>
              <a:t>Заңдарында</a:t>
            </a:r>
            <a:r>
              <a:rPr lang="ru-RU" sz="7200" dirty="0" smtClean="0"/>
              <a:t> </a:t>
            </a:r>
            <a:r>
              <a:rPr lang="ru-RU" sz="7200" dirty="0" err="1" smtClean="0"/>
              <a:t>қамтамасыз</a:t>
            </a:r>
            <a:r>
              <a:rPr lang="ru-RU" sz="7200" dirty="0" smtClean="0"/>
              <a:t> </a:t>
            </a:r>
            <a:r>
              <a:rPr lang="ru-RU" sz="7200" dirty="0" err="1" smtClean="0"/>
              <a:t>етілді</a:t>
            </a:r>
            <a:r>
              <a:rPr lang="ru-RU" sz="7200" dirty="0" smtClean="0"/>
              <a:t>.  </a:t>
            </a:r>
            <a:r>
              <a:rPr lang="ru-RU" sz="7200" dirty="0" err="1" smtClean="0"/>
              <a:t>Қазақстанның</a:t>
            </a:r>
            <a:r>
              <a:rPr lang="ru-RU" sz="7200" dirty="0" smtClean="0"/>
              <a:t> </a:t>
            </a:r>
            <a:r>
              <a:rPr lang="ru-RU" sz="7200" dirty="0" err="1" smtClean="0"/>
              <a:t>көппартиялық</a:t>
            </a:r>
            <a:r>
              <a:rPr lang="ru-RU" sz="7200" dirty="0" smtClean="0"/>
              <a:t> </a:t>
            </a:r>
            <a:r>
              <a:rPr lang="ru-RU" sz="7200" dirty="0" err="1" smtClean="0"/>
              <a:t>жүйе</a:t>
            </a:r>
            <a:r>
              <a:rPr lang="ru-RU" sz="7200" dirty="0" smtClean="0"/>
              <a:t> </a:t>
            </a:r>
            <a:r>
              <a:rPr lang="ru-RU" sz="7200" dirty="0" err="1" smtClean="0"/>
              <a:t>дамуының</a:t>
            </a:r>
            <a:r>
              <a:rPr lang="ru-RU" sz="7200" dirty="0" smtClean="0"/>
              <a:t> </a:t>
            </a:r>
            <a:r>
              <a:rPr lang="ru-RU" sz="7200" dirty="0" err="1" smtClean="0"/>
              <a:t>келесі</a:t>
            </a:r>
            <a:r>
              <a:rPr lang="ru-RU" sz="7200" dirty="0" smtClean="0"/>
              <a:t> </a:t>
            </a:r>
            <a:r>
              <a:rPr lang="ru-RU" sz="7200" dirty="0" err="1" smtClean="0"/>
              <a:t>кезеңінде</a:t>
            </a:r>
            <a:r>
              <a:rPr lang="ru-RU" sz="7200" dirty="0" smtClean="0"/>
              <a:t> </a:t>
            </a:r>
            <a:r>
              <a:rPr lang="ru-RU" sz="7200" dirty="0" err="1" smtClean="0"/>
              <a:t>Қазақстанның</a:t>
            </a:r>
            <a:r>
              <a:rPr lang="ru-RU" sz="7200" dirty="0" smtClean="0"/>
              <a:t> </a:t>
            </a:r>
            <a:r>
              <a:rPr lang="ru-RU" sz="7200" dirty="0" err="1" smtClean="0"/>
              <a:t>азаматтық</a:t>
            </a:r>
            <a:r>
              <a:rPr lang="ru-RU" sz="7200" dirty="0" smtClean="0"/>
              <a:t> </a:t>
            </a:r>
            <a:r>
              <a:rPr lang="ru-RU" sz="7200" dirty="0" err="1" smtClean="0"/>
              <a:t>партиясы</a:t>
            </a:r>
            <a:r>
              <a:rPr lang="ru-RU" sz="7200" dirty="0" smtClean="0"/>
              <a:t> (1998 ж. 17 </a:t>
            </a:r>
            <a:r>
              <a:rPr lang="ru-RU" sz="7200" dirty="0" err="1" smtClean="0"/>
              <a:t>қараша</a:t>
            </a:r>
            <a:r>
              <a:rPr lang="ru-RU" sz="7200" dirty="0" smtClean="0"/>
              <a:t>), </a:t>
            </a:r>
            <a:r>
              <a:rPr lang="ru-RU" sz="7200" dirty="0" err="1" smtClean="0"/>
              <a:t>Қазақстан республикалық халықтық партиясы</a:t>
            </a:r>
            <a:r>
              <a:rPr lang="ru-RU" sz="7200" dirty="0" smtClean="0"/>
              <a:t> (1998 ж. 17 </a:t>
            </a:r>
            <a:r>
              <a:rPr lang="ru-RU" sz="7200" dirty="0" err="1" smtClean="0"/>
              <a:t>желтоқсан</a:t>
            </a:r>
            <a:r>
              <a:rPr lang="ru-RU" sz="7200" dirty="0" smtClean="0"/>
              <a:t>), </a:t>
            </a:r>
            <a:r>
              <a:rPr lang="ru-RU" sz="7200" dirty="0" err="1" smtClean="0"/>
              <a:t>Қазақстанның аграрлық партиясы</a:t>
            </a:r>
            <a:r>
              <a:rPr lang="ru-RU" sz="7200" dirty="0" smtClean="0"/>
              <a:t> (1999 ж. 6 </a:t>
            </a:r>
            <a:r>
              <a:rPr lang="ru-RU" sz="7200" dirty="0" err="1" smtClean="0"/>
              <a:t>қаңтар</a:t>
            </a:r>
            <a:r>
              <a:rPr lang="ru-RU" sz="7200" dirty="0" smtClean="0"/>
              <a:t>), </a:t>
            </a:r>
            <a:r>
              <a:rPr lang="ru-RU" sz="7200" dirty="0" err="1" smtClean="0"/>
              <a:t>Республикалық </a:t>
            </a:r>
            <a:r>
              <a:rPr lang="ru-RU" sz="7200" dirty="0" smtClean="0"/>
              <a:t>«</a:t>
            </a:r>
            <a:r>
              <a:rPr lang="ru-RU" sz="7200" dirty="0" err="1" smtClean="0"/>
              <a:t>Отан</a:t>
            </a:r>
            <a:r>
              <a:rPr lang="ru-RU" sz="7200" dirty="0" smtClean="0"/>
              <a:t>» </a:t>
            </a:r>
            <a:r>
              <a:rPr lang="ru-RU" sz="7200" dirty="0" err="1" smtClean="0"/>
              <a:t>партиясы</a:t>
            </a:r>
            <a:r>
              <a:rPr lang="ru-RU" sz="7200" dirty="0" smtClean="0"/>
              <a:t> (1999 ж. 19 </a:t>
            </a:r>
            <a:r>
              <a:rPr lang="ru-RU" sz="7200" dirty="0" err="1" smtClean="0"/>
              <a:t>қаңтар</a:t>
            </a:r>
            <a:r>
              <a:rPr lang="ru-RU" sz="7200" dirty="0" smtClean="0"/>
              <a:t>), «</a:t>
            </a:r>
            <a:r>
              <a:rPr lang="ru-RU" sz="7200" dirty="0" err="1" smtClean="0"/>
              <a:t>Азамат</a:t>
            </a:r>
            <a:r>
              <a:rPr lang="ru-RU" sz="7200" dirty="0" smtClean="0"/>
              <a:t>» </a:t>
            </a:r>
            <a:r>
              <a:rPr lang="ru-RU" sz="7200" dirty="0" err="1" smtClean="0"/>
              <a:t>демократиялық партиясы</a:t>
            </a:r>
            <a:r>
              <a:rPr lang="ru-RU" sz="7200" dirty="0" smtClean="0"/>
              <a:t> (1999 ж. 27 </a:t>
            </a:r>
            <a:r>
              <a:rPr lang="ru-RU" sz="7200" dirty="0" err="1" smtClean="0"/>
              <a:t>наурыз</a:t>
            </a:r>
            <a:r>
              <a:rPr lang="ru-RU" sz="7200" dirty="0" smtClean="0"/>
              <a:t>), </a:t>
            </a:r>
            <a:r>
              <a:rPr lang="ru-RU" sz="7200" dirty="0" err="1" smtClean="0"/>
              <a:t>Қазақстан әйелдерінің демократиялық паартиясы</a:t>
            </a:r>
            <a:r>
              <a:rPr lang="ru-RU" sz="7200" dirty="0" smtClean="0"/>
              <a:t> (1999 ж. 21 </a:t>
            </a:r>
            <a:r>
              <a:rPr lang="ru-RU" sz="7200" dirty="0" err="1" smtClean="0"/>
              <a:t>маусым</a:t>
            </a:r>
            <a:r>
              <a:rPr lang="ru-RU" sz="7200" dirty="0" smtClean="0"/>
              <a:t>), </a:t>
            </a:r>
            <a:r>
              <a:rPr lang="ru-RU" sz="7200" dirty="0" err="1" smtClean="0"/>
              <a:t>Қазақстан патриоттарының партиясы</a:t>
            </a:r>
            <a:r>
              <a:rPr lang="ru-RU" sz="7200" dirty="0" smtClean="0"/>
              <a:t> (2000 ж. 1 </a:t>
            </a:r>
            <a:r>
              <a:rPr lang="ru-RU" sz="7200" dirty="0" err="1" smtClean="0"/>
              <a:t>шілде</a:t>
            </a:r>
            <a:r>
              <a:rPr lang="ru-RU" sz="7200" dirty="0" smtClean="0"/>
              <a:t>) </a:t>
            </a:r>
            <a:r>
              <a:rPr lang="ru-RU" sz="7200" dirty="0" err="1" smtClean="0"/>
              <a:t>құрылды</a:t>
            </a:r>
            <a:r>
              <a:rPr lang="ru-RU" sz="7200" dirty="0" smtClean="0"/>
              <a:t>. 2002 </a:t>
            </a:r>
            <a:r>
              <a:rPr lang="ru-RU" sz="7200" dirty="0" err="1" smtClean="0"/>
              <a:t>жылдың </a:t>
            </a:r>
            <a:r>
              <a:rPr lang="ru-RU" sz="7200" dirty="0" smtClean="0"/>
              <a:t>2-ші </a:t>
            </a:r>
            <a:r>
              <a:rPr lang="ru-RU" sz="7200" dirty="0" err="1" smtClean="0"/>
              <a:t>жартысында</a:t>
            </a:r>
            <a:r>
              <a:rPr lang="ru-RU" sz="7200" dirty="0" smtClean="0"/>
              <a:t> </a:t>
            </a:r>
            <a:r>
              <a:rPr lang="ru-RU" sz="7200" dirty="0" err="1" smtClean="0"/>
              <a:t>Қазақстанның бірлескен</a:t>
            </a:r>
            <a:r>
              <a:rPr lang="ru-RU" sz="7200" dirty="0" smtClean="0"/>
              <a:t> </a:t>
            </a:r>
            <a:r>
              <a:rPr lang="ru-RU" sz="7200" dirty="0" err="1" smtClean="0"/>
              <a:t>демократиялық</a:t>
            </a:r>
            <a:r>
              <a:rPr lang="ru-RU" sz="7200" dirty="0" smtClean="0"/>
              <a:t>, </a:t>
            </a:r>
            <a:r>
              <a:rPr lang="ru-RU" sz="7200" dirty="0" err="1" smtClean="0"/>
              <a:t>Қазақстанның </a:t>
            </a:r>
            <a:r>
              <a:rPr lang="ru-RU" sz="7200" dirty="0" smtClean="0"/>
              <a:t>«</a:t>
            </a:r>
            <a:r>
              <a:rPr lang="ru-RU" sz="7200" dirty="0" err="1" smtClean="0"/>
              <a:t>Ақ жол</a:t>
            </a:r>
            <a:r>
              <a:rPr lang="ru-RU" sz="7200" dirty="0" smtClean="0"/>
              <a:t>» </a:t>
            </a:r>
            <a:r>
              <a:rPr lang="ru-RU" sz="7200" dirty="0" err="1" smtClean="0"/>
              <a:t>демократиялық партиясының құрылтай съездері</a:t>
            </a:r>
            <a:r>
              <a:rPr lang="ru-RU" sz="7200" dirty="0" smtClean="0"/>
              <a:t> </a:t>
            </a:r>
            <a:r>
              <a:rPr lang="ru-RU" sz="7200" dirty="0" err="1" smtClean="0"/>
              <a:t>болып</a:t>
            </a:r>
            <a:r>
              <a:rPr lang="ru-RU" sz="7200" dirty="0" smtClean="0"/>
              <a:t> </a:t>
            </a:r>
            <a:r>
              <a:rPr lang="ru-RU" sz="7200" dirty="0" err="1" smtClean="0"/>
              <a:t>өтті</a:t>
            </a:r>
            <a:r>
              <a:rPr lang="ru-RU" sz="7200" dirty="0" smtClean="0"/>
              <a:t>.</a:t>
            </a:r>
          </a:p>
          <a:p>
            <a:pPr marL="0" indent="0" algn="just"/>
            <a:endParaRPr lang="ru-RU" sz="7200" dirty="0" smtClean="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a:bodyPr>
          <a:lstStyle/>
          <a:p>
            <a:r>
              <a:rPr lang="kk-KZ" sz="1800" dirty="0" smtClean="0"/>
              <a:t>3-бет </a:t>
            </a:r>
            <a:endParaRPr lang="ru-RU" sz="1800" dirty="0"/>
          </a:p>
        </p:txBody>
      </p:sp>
      <p:sp>
        <p:nvSpPr>
          <p:cNvPr id="3" name="Содержимое 2"/>
          <p:cNvSpPr>
            <a:spLocks noGrp="1"/>
          </p:cNvSpPr>
          <p:nvPr>
            <p:ph idx="1"/>
          </p:nvPr>
        </p:nvSpPr>
        <p:spPr>
          <a:xfrm>
            <a:off x="457200" y="836712"/>
            <a:ext cx="8229600" cy="5289451"/>
          </a:xfrm>
        </p:spPr>
        <p:txBody>
          <a:bodyPr>
            <a:normAutofit fontScale="25000" lnSpcReduction="20000"/>
          </a:bodyPr>
          <a:lstStyle/>
          <a:p>
            <a:pPr marL="0" indent="0" algn="just"/>
            <a:r>
              <a:rPr lang="ru-RU" sz="7200" dirty="0" err="1" smtClean="0"/>
              <a:t>Көппартиялық институтының пайда</a:t>
            </a:r>
            <a:r>
              <a:rPr lang="ru-RU" sz="7200" dirty="0" smtClean="0"/>
              <a:t> </a:t>
            </a:r>
            <a:r>
              <a:rPr lang="ru-RU" sz="7200" dirty="0" err="1" smtClean="0"/>
              <a:t>болуы</a:t>
            </a:r>
            <a:r>
              <a:rPr lang="ru-RU" sz="7200" dirty="0" smtClean="0"/>
              <a:t> </a:t>
            </a:r>
            <a:r>
              <a:rPr lang="ru-RU" sz="7200" dirty="0" err="1" smtClean="0"/>
              <a:t>елде</a:t>
            </a:r>
            <a:r>
              <a:rPr lang="ru-RU" sz="7200" dirty="0" smtClean="0"/>
              <a:t> </a:t>
            </a:r>
            <a:r>
              <a:rPr lang="ru-RU" sz="7200" dirty="0" err="1" smtClean="0"/>
              <a:t>азаматтық қоғам орнатудың маңызды белгілерінің бірі</a:t>
            </a:r>
            <a:r>
              <a:rPr lang="ru-RU" sz="7200" dirty="0" smtClean="0"/>
              <a:t>. </a:t>
            </a:r>
            <a:r>
              <a:rPr lang="ru-RU" sz="7200" dirty="0" err="1" smtClean="0"/>
              <a:t>Бұл қоғамның саяси</a:t>
            </a:r>
            <a:r>
              <a:rPr lang="ru-RU" sz="7200" dirty="0" smtClean="0"/>
              <a:t> </a:t>
            </a:r>
            <a:r>
              <a:rPr lang="ru-RU" sz="7200" dirty="0" err="1" smtClean="0"/>
              <a:t>жүйесінің тиімділігін</a:t>
            </a:r>
            <a:r>
              <a:rPr lang="ru-RU" sz="7200" dirty="0" smtClean="0"/>
              <a:t>, </a:t>
            </a:r>
            <a:r>
              <a:rPr lang="ru-RU" sz="7200" dirty="0" err="1" smtClean="0"/>
              <a:t>елде</a:t>
            </a:r>
            <a:r>
              <a:rPr lang="ru-RU" sz="7200" dirty="0" smtClean="0"/>
              <a:t> </a:t>
            </a:r>
            <a:r>
              <a:rPr lang="ru-RU" sz="7200" dirty="0" err="1" smtClean="0"/>
              <a:t>демократияның орныққанын, саяси</a:t>
            </a:r>
            <a:r>
              <a:rPr lang="ru-RU" sz="7200" dirty="0" smtClean="0"/>
              <a:t> </a:t>
            </a:r>
            <a:r>
              <a:rPr lang="ru-RU" sz="7200" dirty="0" err="1" smtClean="0"/>
              <a:t>құқықтардың қамтамасыз етілгенін</a:t>
            </a:r>
            <a:r>
              <a:rPr lang="ru-RU" sz="7200" dirty="0" smtClean="0"/>
              <a:t> </a:t>
            </a:r>
            <a:r>
              <a:rPr lang="ru-RU" sz="7200" dirty="0" err="1" smtClean="0"/>
              <a:t>дәлелдейді.</a:t>
            </a:r>
            <a:r>
              <a:rPr lang="ru-RU" sz="7200" dirty="0" smtClean="0"/>
              <a:t> 2002 ж. </a:t>
            </a:r>
            <a:r>
              <a:rPr lang="ru-RU" sz="7200" dirty="0" err="1" smtClean="0"/>
              <a:t>елімізде</a:t>
            </a:r>
            <a:r>
              <a:rPr lang="ru-RU" sz="7200" dirty="0" smtClean="0"/>
              <a:t> 16 партия </a:t>
            </a:r>
            <a:r>
              <a:rPr lang="ru-RU" sz="7200" dirty="0" err="1" smtClean="0"/>
              <a:t>тіркелді</a:t>
            </a:r>
            <a:r>
              <a:rPr lang="ru-RU" sz="7200" dirty="0" smtClean="0"/>
              <a:t>.</a:t>
            </a:r>
          </a:p>
          <a:p>
            <a:pPr marL="0" indent="0" algn="just"/>
            <a:r>
              <a:rPr lang="ru-RU" sz="7200" dirty="0" err="1" smtClean="0"/>
              <a:t>Қазақстанның тәуелсіздікке қол жетуімен</a:t>
            </a:r>
            <a:r>
              <a:rPr lang="ru-RU" sz="7200" dirty="0" smtClean="0"/>
              <a:t> </a:t>
            </a:r>
            <a:r>
              <a:rPr lang="ru-RU" sz="7200" dirty="0" err="1" smtClean="0"/>
              <a:t>қазақ халқының рухани</a:t>
            </a:r>
            <a:r>
              <a:rPr lang="ru-RU" sz="7200" dirty="0" smtClean="0"/>
              <a:t> </a:t>
            </a:r>
            <a:r>
              <a:rPr lang="ru-RU" sz="7200" dirty="0" err="1" smtClean="0"/>
              <a:t>өмірінде жаңа мәдени процестер</a:t>
            </a:r>
            <a:r>
              <a:rPr lang="ru-RU" sz="7200" dirty="0" smtClean="0"/>
              <a:t> </a:t>
            </a:r>
            <a:r>
              <a:rPr lang="ru-RU" sz="7200" dirty="0" err="1" smtClean="0"/>
              <a:t>кеңінен өріс алды</a:t>
            </a:r>
            <a:r>
              <a:rPr lang="ru-RU" sz="7200" dirty="0" smtClean="0"/>
              <a:t>. </a:t>
            </a:r>
            <a:r>
              <a:rPr lang="ru-RU" sz="7200" dirty="0" err="1" smtClean="0"/>
              <a:t>Халыққа білім</a:t>
            </a:r>
            <a:r>
              <a:rPr lang="ru-RU" sz="7200" dirty="0" smtClean="0"/>
              <a:t> беру, </a:t>
            </a:r>
            <a:r>
              <a:rPr lang="ru-RU" sz="7200" dirty="0" err="1" smtClean="0"/>
              <a:t>ғылым </a:t>
            </a:r>
            <a:r>
              <a:rPr lang="ru-RU" sz="7200" dirty="0" smtClean="0"/>
              <a:t>мен </a:t>
            </a:r>
            <a:r>
              <a:rPr lang="ru-RU" sz="7200" dirty="0" err="1" smtClean="0"/>
              <a:t>мәдениет өз дамуының даңғыл жолына</a:t>
            </a:r>
            <a:r>
              <a:rPr lang="ru-RU" sz="7200" dirty="0" smtClean="0"/>
              <a:t> </a:t>
            </a:r>
            <a:r>
              <a:rPr lang="ru-RU" sz="7200" dirty="0" err="1" smtClean="0"/>
              <a:t>шықты</a:t>
            </a:r>
            <a:r>
              <a:rPr lang="ru-RU" sz="7200" dirty="0" smtClean="0"/>
              <a:t>. </a:t>
            </a:r>
            <a:r>
              <a:rPr lang="ru-RU" sz="7200" dirty="0" err="1" smtClean="0"/>
              <a:t>Олар</a:t>
            </a:r>
            <a:r>
              <a:rPr lang="ru-RU" sz="7200" dirty="0" smtClean="0"/>
              <a:t> </a:t>
            </a:r>
            <a:r>
              <a:rPr lang="ru-RU" sz="7200" dirty="0" err="1" smtClean="0"/>
              <a:t>бұрынғы Кеңес Одағы кезеңіндегі партиялық </a:t>
            </a:r>
            <a:r>
              <a:rPr lang="ru-RU" sz="7200" dirty="0" smtClean="0"/>
              <a:t>идеология мен </a:t>
            </a:r>
            <a:r>
              <a:rPr lang="ru-RU" sz="7200" dirty="0" err="1" smtClean="0"/>
              <a:t>саяси</a:t>
            </a:r>
            <a:r>
              <a:rPr lang="ru-RU" sz="7200" dirty="0" smtClean="0"/>
              <a:t> </a:t>
            </a:r>
            <a:r>
              <a:rPr lang="ru-RU" sz="7200" dirty="0" err="1" smtClean="0"/>
              <a:t>қағидалардың қыспағынан құтылды</a:t>
            </a:r>
            <a:r>
              <a:rPr lang="ru-RU" sz="7200" dirty="0" smtClean="0"/>
              <a:t>.</a:t>
            </a:r>
          </a:p>
          <a:p>
            <a:pPr marL="0" indent="0" algn="just"/>
            <a:r>
              <a:rPr lang="ru-RU" sz="7200" dirty="0" err="1" smtClean="0"/>
              <a:t>Өтпелі кезеңнің қиыншылықтарына қарамастан Қазақстанда білім</a:t>
            </a:r>
            <a:r>
              <a:rPr lang="ru-RU" sz="7200" dirty="0" smtClean="0"/>
              <a:t> </a:t>
            </a:r>
            <a:r>
              <a:rPr lang="ru-RU" sz="7200" dirty="0" err="1" smtClean="0"/>
              <a:t>жүйесінде көптеген оң өзгерістер орын</a:t>
            </a:r>
            <a:r>
              <a:rPr lang="ru-RU" sz="7200" dirty="0" smtClean="0"/>
              <a:t> </a:t>
            </a:r>
            <a:r>
              <a:rPr lang="ru-RU" sz="7200" dirty="0" err="1" smtClean="0"/>
              <a:t>алды</a:t>
            </a:r>
            <a:r>
              <a:rPr lang="ru-RU" sz="7200" dirty="0" smtClean="0"/>
              <a:t>. </a:t>
            </a:r>
            <a:r>
              <a:rPr lang="ru-RU" sz="7200" dirty="0" err="1" smtClean="0"/>
              <a:t>Соңғы жылдары</a:t>
            </a:r>
            <a:r>
              <a:rPr lang="ru-RU" sz="7200" dirty="0" smtClean="0"/>
              <a:t> </a:t>
            </a:r>
            <a:r>
              <a:rPr lang="ru-RU" sz="7200" dirty="0" err="1" smtClean="0"/>
              <a:t>оқу мазмұны өзгерді, білім</a:t>
            </a:r>
            <a:r>
              <a:rPr lang="ru-RU" sz="7200" dirty="0" smtClean="0"/>
              <a:t> </a:t>
            </a:r>
            <a:r>
              <a:rPr lang="ru-RU" sz="7200" dirty="0" err="1" smtClean="0"/>
              <a:t>стандарттары</a:t>
            </a:r>
            <a:r>
              <a:rPr lang="ru-RU" sz="7200" dirty="0" smtClean="0"/>
              <a:t> </a:t>
            </a:r>
            <a:r>
              <a:rPr lang="ru-RU" sz="7200" dirty="0" err="1" smtClean="0"/>
              <a:t>жасалды</a:t>
            </a:r>
            <a:r>
              <a:rPr lang="ru-RU" sz="7200" dirty="0" smtClean="0"/>
              <a:t>, </a:t>
            </a:r>
            <a:r>
              <a:rPr lang="ru-RU" sz="7200" dirty="0" err="1" smtClean="0"/>
              <a:t>оқытудың жаңа әдістемесі енгізілді</a:t>
            </a:r>
            <a:r>
              <a:rPr lang="ru-RU" sz="7200" dirty="0" smtClean="0"/>
              <a:t>. </a:t>
            </a:r>
            <a:r>
              <a:rPr lang="ru-RU" sz="7200" dirty="0" err="1" smtClean="0"/>
              <a:t>Бірыңғай </a:t>
            </a:r>
            <a:r>
              <a:rPr lang="ru-RU" sz="7200" dirty="0" smtClean="0"/>
              <a:t>орта </a:t>
            </a:r>
            <a:r>
              <a:rPr lang="ru-RU" sz="7200" dirty="0" err="1" smtClean="0"/>
              <a:t>мектептермен</a:t>
            </a:r>
            <a:r>
              <a:rPr lang="ru-RU" sz="7200" dirty="0" smtClean="0"/>
              <a:t> </a:t>
            </a:r>
            <a:r>
              <a:rPr lang="ru-RU" sz="7200" dirty="0" err="1" smtClean="0"/>
              <a:t>қатар гимназиялар</a:t>
            </a:r>
            <a:r>
              <a:rPr lang="ru-RU" sz="7200" dirty="0" smtClean="0"/>
              <a:t>, </a:t>
            </a:r>
            <a:r>
              <a:rPr lang="ru-RU" sz="7200" dirty="0" err="1" smtClean="0"/>
              <a:t>лицейлер</a:t>
            </a:r>
            <a:r>
              <a:rPr lang="ru-RU" sz="7200" dirty="0" smtClean="0"/>
              <a:t>, </a:t>
            </a:r>
            <a:r>
              <a:rPr lang="ru-RU" sz="7200" dirty="0" err="1" smtClean="0"/>
              <a:t>жеке</a:t>
            </a:r>
            <a:r>
              <a:rPr lang="ru-RU" sz="7200" dirty="0" smtClean="0"/>
              <a:t> </a:t>
            </a:r>
            <a:r>
              <a:rPr lang="ru-RU" sz="7200" dirty="0" err="1" smtClean="0"/>
              <a:t>және авторлық мектептер</a:t>
            </a:r>
            <a:r>
              <a:rPr lang="ru-RU" sz="7200" dirty="0" smtClean="0"/>
              <a:t> </a:t>
            </a:r>
            <a:r>
              <a:rPr lang="ru-RU" sz="7200" dirty="0" err="1" smtClean="0"/>
              <a:t>ашылып</a:t>
            </a:r>
            <a:r>
              <a:rPr lang="ru-RU" sz="7200" dirty="0" smtClean="0"/>
              <a:t>, </a:t>
            </a:r>
            <a:r>
              <a:rPr lang="ru-RU" sz="7200" dirty="0" err="1" smtClean="0"/>
              <a:t>жұмыс істей</a:t>
            </a:r>
            <a:r>
              <a:rPr lang="ru-RU" sz="7200" dirty="0" smtClean="0"/>
              <a:t> </a:t>
            </a:r>
            <a:r>
              <a:rPr lang="ru-RU" sz="7200" dirty="0" err="1" smtClean="0"/>
              <a:t>бастады</a:t>
            </a:r>
            <a:r>
              <a:rPr lang="ru-RU" sz="7200" dirty="0" smtClean="0"/>
              <a:t>. </a:t>
            </a:r>
            <a:r>
              <a:rPr lang="ru-RU" sz="7200" dirty="0" err="1" smtClean="0"/>
              <a:t>Көптеген жаңа оқулықтар шығарылды.</a:t>
            </a:r>
            <a:r>
              <a:rPr lang="ru-RU" sz="7200" dirty="0" smtClean="0"/>
              <a:t> </a:t>
            </a:r>
            <a:r>
              <a:rPr lang="ru-RU" sz="7200" dirty="0" err="1" smtClean="0"/>
              <a:t>Мектептерде</a:t>
            </a:r>
            <a:r>
              <a:rPr lang="ru-RU" sz="7200" dirty="0" smtClean="0"/>
              <a:t> </a:t>
            </a:r>
            <a:r>
              <a:rPr lang="ru-RU" sz="7200" dirty="0" err="1" smtClean="0"/>
              <a:t>бұрын </a:t>
            </a:r>
            <a:r>
              <a:rPr lang="ru-RU" sz="7200" dirty="0" smtClean="0"/>
              <a:t>КСРО </a:t>
            </a:r>
            <a:r>
              <a:rPr lang="ru-RU" sz="7200" dirty="0" err="1" smtClean="0"/>
              <a:t>тарихы</a:t>
            </a:r>
            <a:r>
              <a:rPr lang="ru-RU" sz="7200" dirty="0" smtClean="0"/>
              <a:t> </a:t>
            </a:r>
            <a:r>
              <a:rPr lang="ru-RU" sz="7200" dirty="0" err="1" smtClean="0"/>
              <a:t>оқытылып келсе</a:t>
            </a:r>
            <a:r>
              <a:rPr lang="ru-RU" sz="7200" dirty="0" smtClean="0"/>
              <a:t>, </a:t>
            </a:r>
            <a:r>
              <a:rPr lang="ru-RU" sz="7200" dirty="0" err="1" smtClean="0"/>
              <a:t>енді</a:t>
            </a:r>
            <a:r>
              <a:rPr lang="ru-RU" sz="7200" dirty="0" smtClean="0"/>
              <a:t> </a:t>
            </a:r>
            <a:r>
              <a:rPr lang="ru-RU" sz="7200" dirty="0" err="1" smtClean="0"/>
              <a:t>қазақ халқының өз тарихы</a:t>
            </a:r>
            <a:r>
              <a:rPr lang="ru-RU" sz="7200" dirty="0" smtClean="0"/>
              <a:t> </a:t>
            </a:r>
            <a:r>
              <a:rPr lang="ru-RU" sz="7200" dirty="0" err="1" smtClean="0"/>
              <a:t>терең талданып</a:t>
            </a:r>
            <a:r>
              <a:rPr lang="ru-RU" sz="7200" dirty="0" smtClean="0"/>
              <a:t> </a:t>
            </a:r>
            <a:r>
              <a:rPr lang="ru-RU" sz="7200" dirty="0" err="1" smtClean="0"/>
              <a:t>оқытылатын болды</a:t>
            </a:r>
            <a:r>
              <a:rPr lang="ru-RU" sz="7200" dirty="0" smtClean="0"/>
              <a:t>.</a:t>
            </a:r>
          </a:p>
          <a:p>
            <a:pPr marL="0" indent="0" algn="just"/>
            <a:r>
              <a:rPr lang="ru-RU" sz="7200" dirty="0" err="1" smtClean="0"/>
              <a:t>Қазақстанның Білім</a:t>
            </a:r>
            <a:r>
              <a:rPr lang="ru-RU" sz="7200" dirty="0" smtClean="0"/>
              <a:t> </a:t>
            </a:r>
            <a:r>
              <a:rPr lang="ru-RU" sz="7200" dirty="0" err="1" smtClean="0"/>
              <a:t>және ғылым министрлігінің мәліметтері бойынша</a:t>
            </a:r>
            <a:r>
              <a:rPr lang="ru-RU" sz="7200" dirty="0" smtClean="0"/>
              <a:t> 2000/2001 </a:t>
            </a:r>
            <a:r>
              <a:rPr lang="ru-RU" sz="7200" dirty="0" err="1" smtClean="0"/>
              <a:t>оқу жылында</a:t>
            </a:r>
            <a:r>
              <a:rPr lang="ru-RU" sz="7200" dirty="0" smtClean="0"/>
              <a:t> </a:t>
            </a:r>
            <a:r>
              <a:rPr lang="ru-RU" sz="7200" dirty="0" err="1" smtClean="0"/>
              <a:t>елде</a:t>
            </a:r>
            <a:r>
              <a:rPr lang="ru-RU" sz="7200" dirty="0" smtClean="0"/>
              <a:t> </a:t>
            </a:r>
            <a:r>
              <a:rPr lang="ru-RU" sz="7200" dirty="0" err="1" smtClean="0"/>
              <a:t>жалпы</a:t>
            </a:r>
            <a:r>
              <a:rPr lang="ru-RU" sz="7200" dirty="0" smtClean="0"/>
              <a:t> </a:t>
            </a:r>
            <a:r>
              <a:rPr lang="ru-RU" sz="7200" dirty="0" err="1" smtClean="0"/>
              <a:t>білім</a:t>
            </a:r>
            <a:r>
              <a:rPr lang="ru-RU" sz="7200" dirty="0" smtClean="0"/>
              <a:t> </a:t>
            </a:r>
            <a:r>
              <a:rPr lang="ru-RU" sz="7200" dirty="0" err="1" smtClean="0"/>
              <a:t>беретін</a:t>
            </a:r>
            <a:r>
              <a:rPr lang="ru-RU" sz="7200" dirty="0" smtClean="0"/>
              <a:t> </a:t>
            </a:r>
            <a:r>
              <a:rPr lang="ru-RU" sz="7200" dirty="0" err="1" smtClean="0"/>
              <a:t>мектептердің </a:t>
            </a:r>
            <a:r>
              <a:rPr lang="ru-RU" sz="7200" dirty="0" smtClean="0"/>
              <a:t>саны 8007 </a:t>
            </a:r>
            <a:r>
              <a:rPr lang="ru-RU" sz="7200" dirty="0" err="1" smtClean="0"/>
              <a:t>болған</a:t>
            </a:r>
            <a:r>
              <a:rPr lang="ru-RU" sz="7200" dirty="0" smtClean="0"/>
              <a:t>. </a:t>
            </a:r>
            <a:r>
              <a:rPr lang="ru-RU" sz="7200" dirty="0" err="1" smtClean="0"/>
              <a:t>Олардың </a:t>
            </a:r>
            <a:r>
              <a:rPr lang="ru-RU" sz="7200" dirty="0" smtClean="0"/>
              <a:t>3545-і (44,2%) </a:t>
            </a:r>
            <a:r>
              <a:rPr lang="ru-RU" sz="7200" dirty="0" err="1" smtClean="0"/>
              <a:t>қазақ</a:t>
            </a:r>
            <a:r>
              <a:rPr lang="ru-RU" sz="7200" dirty="0" smtClean="0"/>
              <a:t>, 2356-сы (29,4%) </a:t>
            </a:r>
            <a:r>
              <a:rPr lang="ru-RU" sz="7200" dirty="0" err="1" smtClean="0"/>
              <a:t>орыс</a:t>
            </a:r>
            <a:r>
              <a:rPr lang="ru-RU" sz="7200" dirty="0" smtClean="0"/>
              <a:t>, 13-і </a:t>
            </a:r>
            <a:r>
              <a:rPr lang="ru-RU" sz="7200" dirty="0" err="1" smtClean="0"/>
              <a:t>ұйғыр</a:t>
            </a:r>
            <a:r>
              <a:rPr lang="ru-RU" sz="7200" dirty="0" smtClean="0"/>
              <a:t>, 81-і </a:t>
            </a:r>
            <a:r>
              <a:rPr lang="ru-RU" sz="7200" dirty="0" err="1" smtClean="0"/>
              <a:t>өзбек</a:t>
            </a:r>
            <a:r>
              <a:rPr lang="ru-RU" sz="7200" dirty="0" smtClean="0"/>
              <a:t>, 3 </a:t>
            </a:r>
            <a:r>
              <a:rPr lang="ru-RU" sz="7200" dirty="0" err="1" smtClean="0"/>
              <a:t>тәжік</a:t>
            </a:r>
            <a:r>
              <a:rPr lang="ru-RU" sz="7200" dirty="0" smtClean="0"/>
              <a:t>, 1 </a:t>
            </a:r>
            <a:r>
              <a:rPr lang="ru-RU" sz="7200" dirty="0" err="1" smtClean="0"/>
              <a:t>украин</a:t>
            </a:r>
            <a:r>
              <a:rPr lang="ru-RU" sz="7200" dirty="0" smtClean="0"/>
              <a:t> </a:t>
            </a:r>
            <a:r>
              <a:rPr lang="ru-RU" sz="7200" dirty="0" err="1" smtClean="0"/>
              <a:t>мектебі</a:t>
            </a:r>
            <a:r>
              <a:rPr lang="ru-RU" sz="7200" dirty="0" smtClean="0"/>
              <a:t>. </a:t>
            </a:r>
            <a:r>
              <a:rPr lang="ru-RU" sz="7200" dirty="0" err="1" smtClean="0"/>
              <a:t>Соңғы жылдары</a:t>
            </a:r>
            <a:r>
              <a:rPr lang="ru-RU" sz="7200" dirty="0" smtClean="0"/>
              <a:t> </a:t>
            </a:r>
            <a:r>
              <a:rPr lang="ru-RU" sz="7200" dirty="0" err="1" smtClean="0"/>
              <a:t>республикада</a:t>
            </a:r>
            <a:r>
              <a:rPr lang="ru-RU" sz="7200" dirty="0" smtClean="0"/>
              <a:t> </a:t>
            </a:r>
            <a:r>
              <a:rPr lang="ru-RU" sz="7200" dirty="0" err="1" smtClean="0"/>
              <a:t>қазақ тілінде</a:t>
            </a:r>
            <a:r>
              <a:rPr lang="ru-RU" sz="7200" dirty="0" smtClean="0"/>
              <a:t> </a:t>
            </a:r>
            <a:r>
              <a:rPr lang="ru-RU" sz="7200" dirty="0" err="1" smtClean="0"/>
              <a:t>оқитын оқушылардың </a:t>
            </a:r>
            <a:r>
              <a:rPr lang="ru-RU" sz="7200" dirty="0" smtClean="0"/>
              <a:t>саны </a:t>
            </a:r>
            <a:r>
              <a:rPr lang="ru-RU" sz="7200" dirty="0" err="1" smtClean="0"/>
              <a:t>едәуір артып</a:t>
            </a:r>
            <a:r>
              <a:rPr lang="ru-RU" sz="7200" dirty="0" smtClean="0"/>
              <a:t>, 2003 </a:t>
            </a:r>
            <a:r>
              <a:rPr lang="ru-RU" sz="7200" dirty="0" err="1" smtClean="0"/>
              <a:t>жылы</a:t>
            </a:r>
            <a:r>
              <a:rPr lang="ru-RU" sz="7200" dirty="0" smtClean="0"/>
              <a:t> </a:t>
            </a:r>
            <a:r>
              <a:rPr lang="ru-RU" sz="7200" dirty="0" err="1" smtClean="0"/>
              <a:t>олар</a:t>
            </a:r>
            <a:r>
              <a:rPr lang="ru-RU" sz="7200" dirty="0" smtClean="0"/>
              <a:t> </a:t>
            </a:r>
            <a:r>
              <a:rPr lang="ru-RU" sz="7200" dirty="0" err="1" smtClean="0"/>
              <a:t>барлық мектеп</a:t>
            </a:r>
            <a:r>
              <a:rPr lang="ru-RU" sz="7200" dirty="0" smtClean="0"/>
              <a:t> </a:t>
            </a:r>
            <a:r>
              <a:rPr lang="ru-RU" sz="7200" dirty="0" err="1" smtClean="0"/>
              <a:t>оқушыларының </a:t>
            </a:r>
            <a:r>
              <a:rPr lang="ru-RU" sz="7200" dirty="0" smtClean="0"/>
              <a:t>54,4%-ін </a:t>
            </a:r>
            <a:r>
              <a:rPr lang="ru-RU" sz="7200" dirty="0" err="1" smtClean="0"/>
              <a:t>қамтыған</a:t>
            </a:r>
            <a:r>
              <a:rPr lang="ru-RU" sz="7200" dirty="0" smtClean="0"/>
              <a:t>. Республика </a:t>
            </a:r>
            <a:r>
              <a:rPr lang="ru-RU" sz="7200" dirty="0" err="1" smtClean="0"/>
              <a:t>мектептерінде</a:t>
            </a:r>
            <a:r>
              <a:rPr lang="ru-RU" sz="7200" dirty="0" smtClean="0"/>
              <a:t> </a:t>
            </a:r>
            <a:r>
              <a:rPr lang="ru-RU" sz="7200" dirty="0" err="1" smtClean="0"/>
              <a:t>техникалық ақпараттық және телекоммуникациялық технологияларын</a:t>
            </a:r>
            <a:r>
              <a:rPr lang="ru-RU" sz="7200" dirty="0" smtClean="0"/>
              <a:t> </a:t>
            </a:r>
            <a:r>
              <a:rPr lang="ru-RU" sz="7200" dirty="0" err="1" smtClean="0"/>
              <a:t>енгізуде</a:t>
            </a:r>
            <a:r>
              <a:rPr lang="ru-RU" sz="7200" dirty="0" smtClean="0"/>
              <a:t> де </a:t>
            </a:r>
            <a:r>
              <a:rPr lang="ru-RU" sz="7200" dirty="0" err="1" smtClean="0"/>
              <a:t>оң қадамдар өріс алды</a:t>
            </a:r>
            <a:r>
              <a:rPr lang="ru-RU" sz="7200" dirty="0" smtClean="0"/>
              <a:t>.</a:t>
            </a:r>
          </a:p>
          <a:p>
            <a:endParaRPr lang="ru-RU"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rmAutofit fontScale="90000"/>
          </a:bodyPr>
          <a:lstStyle/>
          <a:p>
            <a:r>
              <a:rPr lang="kk-KZ" sz="1800" dirty="0" smtClean="0"/>
              <a:t>4 -бет</a:t>
            </a:r>
            <a:endParaRPr lang="ru-RU" sz="1800" dirty="0"/>
          </a:p>
        </p:txBody>
      </p:sp>
      <p:sp>
        <p:nvSpPr>
          <p:cNvPr id="3" name="Содержимое 2"/>
          <p:cNvSpPr>
            <a:spLocks noGrp="1"/>
          </p:cNvSpPr>
          <p:nvPr>
            <p:ph idx="1"/>
          </p:nvPr>
        </p:nvSpPr>
        <p:spPr>
          <a:xfrm>
            <a:off x="457200" y="692696"/>
            <a:ext cx="8363272" cy="5976664"/>
          </a:xfrm>
        </p:spPr>
        <p:txBody>
          <a:bodyPr>
            <a:normAutofit fontScale="25000" lnSpcReduction="20000"/>
          </a:bodyPr>
          <a:lstStyle/>
          <a:p>
            <a:pPr marL="0" indent="0" algn="just">
              <a:buNone/>
            </a:pPr>
            <a:r>
              <a:rPr lang="ru-RU" dirty="0" err="1" smtClean="0"/>
              <a:t>Т</a:t>
            </a:r>
            <a:r>
              <a:rPr lang="ru-RU" sz="7200" dirty="0" err="1" smtClean="0"/>
              <a:t>әуелсіздік алған жылдар</a:t>
            </a:r>
            <a:r>
              <a:rPr lang="ru-RU" sz="7200" dirty="0" smtClean="0"/>
              <a:t> </a:t>
            </a:r>
            <a:r>
              <a:rPr lang="ru-RU" sz="7200" dirty="0" err="1" smtClean="0"/>
              <a:t>ішінде</a:t>
            </a:r>
            <a:r>
              <a:rPr lang="ru-RU" sz="7200" dirty="0" smtClean="0"/>
              <a:t> 388 </a:t>
            </a:r>
            <a:r>
              <a:rPr lang="ru-RU" sz="7200" dirty="0" err="1" smtClean="0"/>
              <a:t>мектеп</a:t>
            </a:r>
            <a:r>
              <a:rPr lang="ru-RU" sz="7200" dirty="0" smtClean="0"/>
              <a:t> </a:t>
            </a:r>
            <a:r>
              <a:rPr lang="ru-RU" sz="7200" dirty="0" err="1" smtClean="0"/>
              <a:t>пайдалануға берілді</a:t>
            </a:r>
            <a:r>
              <a:rPr lang="ru-RU" sz="7200" dirty="0" smtClean="0"/>
              <a:t>. </a:t>
            </a:r>
            <a:r>
              <a:rPr lang="ru-RU" sz="7200" dirty="0" err="1" smtClean="0"/>
              <a:t>Соңғы </a:t>
            </a:r>
            <a:r>
              <a:rPr lang="ru-RU" sz="7200" dirty="0" smtClean="0"/>
              <a:t>он </a:t>
            </a:r>
            <a:r>
              <a:rPr lang="ru-RU" sz="7200" dirty="0" err="1" smtClean="0"/>
              <a:t>жылда</a:t>
            </a:r>
            <a:r>
              <a:rPr lang="ru-RU" sz="7200" dirty="0" smtClean="0"/>
              <a:t> (1997-2007 </a:t>
            </a:r>
            <a:r>
              <a:rPr lang="ru-RU" sz="7200" dirty="0" err="1" smtClean="0"/>
              <a:t>жж</a:t>
            </a:r>
            <a:r>
              <a:rPr lang="ru-RU" sz="7200" dirty="0" smtClean="0"/>
              <a:t>.) </a:t>
            </a:r>
            <a:r>
              <a:rPr lang="ru-RU" sz="7200" dirty="0" err="1" smtClean="0"/>
              <a:t>білім</a:t>
            </a:r>
            <a:r>
              <a:rPr lang="ru-RU" sz="7200" dirty="0" smtClean="0"/>
              <a:t> </a:t>
            </a:r>
            <a:r>
              <a:rPr lang="ru-RU" sz="7200" dirty="0" err="1" smtClean="0"/>
              <a:t>саласын</a:t>
            </a:r>
            <a:r>
              <a:rPr lang="ru-RU" sz="7200" dirty="0" smtClean="0"/>
              <a:t> </a:t>
            </a:r>
            <a:r>
              <a:rPr lang="ru-RU" sz="7200" dirty="0" err="1" smtClean="0"/>
              <a:t>мемлекеттік</a:t>
            </a:r>
            <a:r>
              <a:rPr lang="ru-RU" sz="7200" dirty="0" smtClean="0"/>
              <a:t> </a:t>
            </a:r>
            <a:r>
              <a:rPr lang="ru-RU" sz="7200" dirty="0" err="1" smtClean="0"/>
              <a:t>қаржыландыру көлемін </a:t>
            </a:r>
            <a:r>
              <a:rPr lang="ru-RU" sz="7200" dirty="0" smtClean="0"/>
              <a:t>6,7 </a:t>
            </a:r>
            <a:r>
              <a:rPr lang="ru-RU" sz="7200" dirty="0" err="1" smtClean="0"/>
              <a:t>есе</a:t>
            </a:r>
            <a:r>
              <a:rPr lang="ru-RU" sz="7200" dirty="0" smtClean="0"/>
              <a:t> </a:t>
            </a:r>
            <a:r>
              <a:rPr lang="ru-RU" sz="7200" dirty="0" err="1" smtClean="0"/>
              <a:t>арттыруға қол жеткізілді</a:t>
            </a:r>
            <a:r>
              <a:rPr lang="ru-RU" sz="7200" dirty="0" smtClean="0"/>
              <a:t>. 1997 </a:t>
            </a:r>
            <a:r>
              <a:rPr lang="ru-RU" sz="7200" dirty="0" err="1" smtClean="0"/>
              <a:t>жылы</a:t>
            </a:r>
            <a:r>
              <a:rPr lang="ru-RU" sz="7200" dirty="0" smtClean="0"/>
              <a:t> </a:t>
            </a:r>
            <a:r>
              <a:rPr lang="ru-RU" sz="7200" dirty="0" err="1" smtClean="0"/>
              <a:t>республикада</a:t>
            </a:r>
            <a:r>
              <a:rPr lang="ru-RU" sz="7200" dirty="0" smtClean="0"/>
              <a:t> </a:t>
            </a:r>
            <a:r>
              <a:rPr lang="ru-RU" sz="7200" dirty="0" err="1" smtClean="0"/>
              <a:t>мемлекеттік</a:t>
            </a:r>
            <a:r>
              <a:rPr lang="ru-RU" sz="7200" dirty="0" smtClean="0"/>
              <a:t> 53 </a:t>
            </a:r>
            <a:r>
              <a:rPr lang="ru-RU" sz="7200" dirty="0" err="1" smtClean="0"/>
              <a:t>жоғары білім</a:t>
            </a:r>
            <a:r>
              <a:rPr lang="ru-RU" sz="7200" dirty="0" smtClean="0"/>
              <a:t> </a:t>
            </a:r>
            <a:r>
              <a:rPr lang="ru-RU" sz="7200" dirty="0" err="1" smtClean="0"/>
              <a:t>беретін</a:t>
            </a:r>
            <a:r>
              <a:rPr lang="ru-RU" sz="7200" dirty="0" smtClean="0"/>
              <a:t> </a:t>
            </a:r>
            <a:r>
              <a:rPr lang="ru-RU" sz="7200" dirty="0" err="1" smtClean="0"/>
              <a:t>және </a:t>
            </a:r>
            <a:r>
              <a:rPr lang="ru-RU" sz="7200" dirty="0" smtClean="0"/>
              <a:t>40-тан </a:t>
            </a:r>
            <a:r>
              <a:rPr lang="ru-RU" sz="7200" dirty="0" err="1" smtClean="0"/>
              <a:t>астам</a:t>
            </a:r>
            <a:r>
              <a:rPr lang="ru-RU" sz="7200" dirty="0" smtClean="0"/>
              <a:t> </a:t>
            </a:r>
            <a:r>
              <a:rPr lang="ru-RU" sz="7200" dirty="0" err="1" smtClean="0"/>
              <a:t>жеке</a:t>
            </a:r>
            <a:r>
              <a:rPr lang="ru-RU" sz="7200" dirty="0" smtClean="0"/>
              <a:t> </a:t>
            </a:r>
            <a:r>
              <a:rPr lang="ru-RU" sz="7200" dirty="0" err="1" smtClean="0"/>
              <a:t>меншік</a:t>
            </a:r>
            <a:r>
              <a:rPr lang="ru-RU" sz="7200" dirty="0" smtClean="0"/>
              <a:t> </a:t>
            </a:r>
            <a:r>
              <a:rPr lang="ru-RU" sz="7200" dirty="0" err="1" smtClean="0"/>
              <a:t>жоғары оқу орындары</a:t>
            </a:r>
            <a:r>
              <a:rPr lang="ru-RU" sz="7200" dirty="0" smtClean="0"/>
              <a:t> </a:t>
            </a:r>
            <a:r>
              <a:rPr lang="ru-RU" sz="7200" dirty="0" err="1" smtClean="0"/>
              <a:t>жұмыс істеді</a:t>
            </a:r>
            <a:r>
              <a:rPr lang="ru-RU" sz="7200" dirty="0" smtClean="0"/>
              <a:t>. 2002 </a:t>
            </a:r>
            <a:r>
              <a:rPr lang="ru-RU" sz="7200" dirty="0" err="1" smtClean="0"/>
              <a:t>жылы</a:t>
            </a:r>
            <a:r>
              <a:rPr lang="ru-RU" sz="7200" dirty="0" smtClean="0"/>
              <a:t> </a:t>
            </a:r>
            <a:r>
              <a:rPr lang="ru-RU" sz="7200" dirty="0" err="1" smtClean="0"/>
              <a:t>мемлекеттік</a:t>
            </a:r>
            <a:r>
              <a:rPr lang="ru-RU" sz="7200" dirty="0" smtClean="0"/>
              <a:t> </a:t>
            </a:r>
            <a:r>
              <a:rPr lang="ru-RU" sz="7200" dirty="0" err="1" smtClean="0"/>
              <a:t>жоғары оқу орындары</a:t>
            </a:r>
            <a:r>
              <a:rPr lang="ru-RU" sz="7200" dirty="0" smtClean="0"/>
              <a:t> 47-ге </a:t>
            </a:r>
            <a:r>
              <a:rPr lang="ru-RU" sz="7200" dirty="0" err="1" smtClean="0"/>
              <a:t>дейін</a:t>
            </a:r>
            <a:r>
              <a:rPr lang="ru-RU" sz="7200" dirty="0" smtClean="0"/>
              <a:t> </a:t>
            </a:r>
            <a:r>
              <a:rPr lang="ru-RU" sz="7200" dirty="0" err="1" smtClean="0"/>
              <a:t>азайды</a:t>
            </a:r>
            <a:r>
              <a:rPr lang="ru-RU" sz="7200" dirty="0" smtClean="0"/>
              <a:t>, </a:t>
            </a:r>
            <a:r>
              <a:rPr lang="ru-RU" sz="7200" dirty="0" err="1" smtClean="0"/>
              <a:t>оған керісінше</a:t>
            </a:r>
            <a:r>
              <a:rPr lang="ru-RU" sz="7200" dirty="0" smtClean="0"/>
              <a:t> </a:t>
            </a:r>
            <a:r>
              <a:rPr lang="ru-RU" sz="7200" dirty="0" err="1" smtClean="0"/>
              <a:t>мемлекеттік</a:t>
            </a:r>
            <a:r>
              <a:rPr lang="ru-RU" sz="7200" dirty="0" smtClean="0"/>
              <a:t> </a:t>
            </a:r>
            <a:r>
              <a:rPr lang="ru-RU" sz="7200" dirty="0" err="1" smtClean="0"/>
              <a:t>емес</a:t>
            </a:r>
            <a:r>
              <a:rPr lang="ru-RU" sz="7200" dirty="0" smtClean="0"/>
              <a:t> </a:t>
            </a:r>
            <a:r>
              <a:rPr lang="ru-RU" sz="7200" dirty="0" err="1" smtClean="0"/>
              <a:t>жоғары оқу орындарының </a:t>
            </a:r>
            <a:r>
              <a:rPr lang="ru-RU" sz="7200" dirty="0" smtClean="0"/>
              <a:t>саны 160-тан </a:t>
            </a:r>
            <a:r>
              <a:rPr lang="ru-RU" sz="7200" dirty="0" err="1" smtClean="0"/>
              <a:t>асты</a:t>
            </a:r>
            <a:r>
              <a:rPr lang="ru-RU" sz="7200" dirty="0" smtClean="0"/>
              <a:t>. 2003 </a:t>
            </a:r>
            <a:r>
              <a:rPr lang="ru-RU" sz="7200" dirty="0" err="1" smtClean="0"/>
              <a:t>жылы</a:t>
            </a:r>
            <a:r>
              <a:rPr lang="ru-RU" sz="7200" dirty="0" smtClean="0"/>
              <a:t> </a:t>
            </a:r>
            <a:r>
              <a:rPr lang="ru-RU" sz="7200" dirty="0" err="1" smtClean="0"/>
              <a:t>Қазақстан Білім</a:t>
            </a:r>
            <a:r>
              <a:rPr lang="ru-RU" sz="7200" dirty="0" smtClean="0"/>
              <a:t> </a:t>
            </a:r>
            <a:r>
              <a:rPr lang="ru-RU" sz="7200" dirty="0" err="1" smtClean="0"/>
              <a:t>және ғылым министрлігінің шешімімен</a:t>
            </a:r>
            <a:r>
              <a:rPr lang="ru-RU" sz="7200" dirty="0" smtClean="0"/>
              <a:t> 43 </a:t>
            </a:r>
            <a:r>
              <a:rPr lang="ru-RU" sz="7200" dirty="0" err="1" smtClean="0"/>
              <a:t>мемлекеттік</a:t>
            </a:r>
            <a:r>
              <a:rPr lang="ru-RU" sz="7200" dirty="0" smtClean="0"/>
              <a:t>, 130 </a:t>
            </a:r>
            <a:r>
              <a:rPr lang="ru-RU" sz="7200" dirty="0" err="1" smtClean="0"/>
              <a:t>жеке</a:t>
            </a:r>
            <a:r>
              <a:rPr lang="ru-RU" sz="7200" dirty="0" smtClean="0"/>
              <a:t> </a:t>
            </a:r>
            <a:r>
              <a:rPr lang="ru-RU" sz="7200" dirty="0" err="1" smtClean="0"/>
              <a:t>жоғары оқу орындары</a:t>
            </a:r>
            <a:r>
              <a:rPr lang="ru-RU" sz="7200" dirty="0" smtClean="0"/>
              <a:t> </a:t>
            </a:r>
            <a:r>
              <a:rPr lang="ru-RU" sz="7200" dirty="0" err="1" smtClean="0"/>
              <a:t>қалдырылды</a:t>
            </a:r>
            <a:r>
              <a:rPr lang="ru-RU" sz="7200" dirty="0" smtClean="0"/>
              <a:t>.</a:t>
            </a:r>
          </a:p>
          <a:p>
            <a:pPr marL="0" indent="0" algn="just">
              <a:buNone/>
            </a:pPr>
            <a:r>
              <a:rPr lang="ru-RU" sz="7200" dirty="0" err="1" smtClean="0"/>
              <a:t>Қазақстанның тәуелсіздік алуымен</a:t>
            </a:r>
            <a:r>
              <a:rPr lang="ru-RU" sz="7200" dirty="0" smtClean="0"/>
              <a:t> </a:t>
            </a:r>
            <a:r>
              <a:rPr lang="ru-RU" sz="7200" dirty="0" err="1" smtClean="0"/>
              <a:t>байланысты</a:t>
            </a:r>
            <a:r>
              <a:rPr lang="ru-RU" sz="7200" dirty="0" smtClean="0"/>
              <a:t> </a:t>
            </a:r>
            <a:r>
              <a:rPr lang="ru-RU" sz="7200" dirty="0" err="1" smtClean="0"/>
              <a:t>халыққа білім</a:t>
            </a:r>
            <a:r>
              <a:rPr lang="ru-RU" sz="7200" dirty="0" smtClean="0"/>
              <a:t> беру </a:t>
            </a:r>
            <a:r>
              <a:rPr lang="ru-RU" sz="7200" dirty="0" err="1" smtClean="0"/>
              <a:t>саласында</a:t>
            </a:r>
            <a:r>
              <a:rPr lang="ru-RU" sz="7200" dirty="0" smtClean="0"/>
              <a:t> </a:t>
            </a:r>
            <a:r>
              <a:rPr lang="ru-RU" sz="7200" dirty="0" err="1" smtClean="0"/>
              <a:t>халықаралық қарым-қатынас кеңейді</a:t>
            </a:r>
            <a:r>
              <a:rPr lang="ru-RU" sz="7200" dirty="0" smtClean="0"/>
              <a:t>. </a:t>
            </a:r>
            <a:r>
              <a:rPr lang="ru-RU" sz="7200" dirty="0" err="1" smtClean="0"/>
              <a:t>Бүгінгі күндері Қазақстан Президенті</a:t>
            </a:r>
            <a:r>
              <a:rPr lang="ru-RU" sz="7200" dirty="0" smtClean="0"/>
              <a:t> </a:t>
            </a:r>
            <a:r>
              <a:rPr lang="ru-RU" sz="7200" dirty="0" err="1" smtClean="0"/>
              <a:t>жанынан</a:t>
            </a:r>
            <a:r>
              <a:rPr lang="ru-RU" sz="7200" dirty="0" smtClean="0"/>
              <a:t> </a:t>
            </a:r>
            <a:r>
              <a:rPr lang="ru-RU" sz="7200" dirty="0" err="1" smtClean="0"/>
              <a:t>“Болашақ” бағдарламасы бойынша</a:t>
            </a:r>
            <a:r>
              <a:rPr lang="ru-RU" sz="7200" dirty="0" smtClean="0"/>
              <a:t> </a:t>
            </a:r>
            <a:r>
              <a:rPr lang="ru-RU" sz="7200" dirty="0" err="1" smtClean="0"/>
              <a:t>арнаулы</a:t>
            </a:r>
            <a:r>
              <a:rPr lang="ru-RU" sz="7200" dirty="0" smtClean="0"/>
              <a:t> </a:t>
            </a:r>
            <a:r>
              <a:rPr lang="ru-RU" sz="7200" dirty="0" err="1" smtClean="0"/>
              <a:t>қор құрылып, республиканың жоғары оқу орындарынан</a:t>
            </a:r>
            <a:r>
              <a:rPr lang="ru-RU" sz="7200" dirty="0" smtClean="0"/>
              <a:t> </a:t>
            </a:r>
            <a:r>
              <a:rPr lang="ru-RU" sz="7200" dirty="0" err="1" smtClean="0"/>
              <a:t>жыл</a:t>
            </a:r>
            <a:r>
              <a:rPr lang="ru-RU" sz="7200" dirty="0" smtClean="0"/>
              <a:t> </a:t>
            </a:r>
            <a:r>
              <a:rPr lang="ru-RU" sz="7200" dirty="0" err="1" smtClean="0"/>
              <a:t>сайын</a:t>
            </a:r>
            <a:r>
              <a:rPr lang="ru-RU" sz="7200" dirty="0" smtClean="0"/>
              <a:t> </a:t>
            </a:r>
            <a:r>
              <a:rPr lang="ru-RU" sz="7200" dirty="0" err="1" smtClean="0"/>
              <a:t>жүздеген </a:t>
            </a:r>
            <a:r>
              <a:rPr lang="ru-RU" sz="7200" dirty="0" smtClean="0"/>
              <a:t>студент </a:t>
            </a:r>
            <a:r>
              <a:rPr lang="ru-RU" sz="7200" dirty="0" err="1" smtClean="0"/>
              <a:t>шетелдерге</a:t>
            </a:r>
            <a:r>
              <a:rPr lang="ru-RU" sz="7200" dirty="0" smtClean="0"/>
              <a:t>, </a:t>
            </a:r>
            <a:r>
              <a:rPr lang="ru-RU" sz="7200" dirty="0" err="1" smtClean="0"/>
              <a:t>соның ішінде</a:t>
            </a:r>
            <a:r>
              <a:rPr lang="ru-RU" sz="7200" dirty="0" smtClean="0"/>
              <a:t> </a:t>
            </a:r>
            <a:r>
              <a:rPr lang="ru-RU" sz="7200" dirty="0" err="1" smtClean="0"/>
              <a:t>АҚШ-қа</a:t>
            </a:r>
            <a:r>
              <a:rPr lang="ru-RU" sz="7200" dirty="0" smtClean="0"/>
              <a:t>, </a:t>
            </a:r>
            <a:r>
              <a:rPr lang="ru-RU" sz="7200" dirty="0" err="1" smtClean="0"/>
              <a:t>Ұлыбританияға</a:t>
            </a:r>
            <a:r>
              <a:rPr lang="ru-RU" sz="7200" dirty="0" smtClean="0"/>
              <a:t>, </a:t>
            </a:r>
            <a:r>
              <a:rPr lang="ru-RU" sz="7200" dirty="0" err="1" smtClean="0"/>
              <a:t>Францияға</a:t>
            </a:r>
            <a:r>
              <a:rPr lang="ru-RU" sz="7200" dirty="0" smtClean="0"/>
              <a:t>, </a:t>
            </a:r>
            <a:r>
              <a:rPr lang="ru-RU" sz="7200" dirty="0" err="1" smtClean="0"/>
              <a:t>Қытайға</a:t>
            </a:r>
            <a:r>
              <a:rPr lang="ru-RU" sz="7200" dirty="0" smtClean="0"/>
              <a:t>, </a:t>
            </a:r>
            <a:r>
              <a:rPr lang="ru-RU" sz="7200" dirty="0" err="1" smtClean="0"/>
              <a:t>Түркияға және </a:t>
            </a:r>
            <a:r>
              <a:rPr lang="ru-RU" sz="7200" dirty="0" smtClean="0"/>
              <a:t>т.б. </a:t>
            </a:r>
            <a:r>
              <a:rPr lang="ru-RU" sz="7200" dirty="0" err="1" smtClean="0"/>
              <a:t>жерлерге</a:t>
            </a:r>
            <a:r>
              <a:rPr lang="ru-RU" sz="7200" dirty="0" smtClean="0"/>
              <a:t> </a:t>
            </a:r>
            <a:r>
              <a:rPr lang="ru-RU" sz="7200" dirty="0" err="1" smtClean="0"/>
              <a:t>оқуға жіберіледі</a:t>
            </a:r>
            <a:r>
              <a:rPr lang="ru-RU" sz="7200" dirty="0" smtClean="0"/>
              <a:t>. 2000 </a:t>
            </a:r>
            <a:r>
              <a:rPr lang="ru-RU" sz="7200" dirty="0" err="1" smtClean="0"/>
              <a:t>жылдан</a:t>
            </a:r>
            <a:r>
              <a:rPr lang="ru-RU" sz="7200" dirty="0" smtClean="0"/>
              <a:t> </a:t>
            </a:r>
            <a:r>
              <a:rPr lang="ru-RU" sz="7200" dirty="0" err="1" smtClean="0"/>
              <a:t>бастап</a:t>
            </a:r>
            <a:r>
              <a:rPr lang="ru-RU" sz="7200" dirty="0" smtClean="0"/>
              <a:t> </a:t>
            </a:r>
            <a:r>
              <a:rPr lang="ru-RU" sz="7200" dirty="0" err="1" smtClean="0"/>
              <a:t>қазақстандық ғылымды қаржыландыру </a:t>
            </a:r>
            <a:r>
              <a:rPr lang="ru-RU" sz="7200" dirty="0" smtClean="0"/>
              <a:t>7 </a:t>
            </a:r>
            <a:r>
              <a:rPr lang="ru-RU" sz="7200" dirty="0" err="1" smtClean="0"/>
              <a:t>есеге</a:t>
            </a:r>
            <a:r>
              <a:rPr lang="ru-RU" sz="7200" dirty="0" smtClean="0"/>
              <a:t> </a:t>
            </a:r>
            <a:r>
              <a:rPr lang="ru-RU" sz="7200" dirty="0" err="1" smtClean="0"/>
              <a:t>артты</a:t>
            </a:r>
            <a:r>
              <a:rPr lang="ru-RU" sz="7200" dirty="0" smtClean="0"/>
              <a:t>. </a:t>
            </a:r>
            <a:r>
              <a:rPr lang="ru-RU" sz="7200" dirty="0" err="1" smtClean="0"/>
              <a:t>Бүгінде Қазақстанда бір</a:t>
            </a:r>
            <a:r>
              <a:rPr lang="ru-RU" sz="7200" dirty="0" smtClean="0"/>
              <a:t> </a:t>
            </a:r>
            <a:r>
              <a:rPr lang="ru-RU" sz="7200" dirty="0" err="1" smtClean="0"/>
              <a:t>мың жұмыс істеушіге</a:t>
            </a:r>
            <a:r>
              <a:rPr lang="ru-RU" sz="7200" dirty="0" smtClean="0"/>
              <a:t> 3 </a:t>
            </a:r>
            <a:r>
              <a:rPr lang="ru-RU" sz="7200" dirty="0" err="1" smtClean="0"/>
              <a:t>ғалымнан келеді</a:t>
            </a:r>
            <a:r>
              <a:rPr lang="ru-RU" sz="7200" dirty="0" smtClean="0"/>
              <a:t>, ал </a:t>
            </a:r>
            <a:r>
              <a:rPr lang="ru-RU" sz="7200" dirty="0" err="1" smtClean="0"/>
              <a:t>енді</a:t>
            </a:r>
            <a:r>
              <a:rPr lang="ru-RU" sz="7200" dirty="0" smtClean="0"/>
              <a:t> </a:t>
            </a:r>
            <a:r>
              <a:rPr lang="ru-RU" sz="7200" dirty="0" err="1" smtClean="0"/>
              <a:t>Ресейде</a:t>
            </a:r>
            <a:r>
              <a:rPr lang="ru-RU" sz="7200" dirty="0" smtClean="0"/>
              <a:t> </a:t>
            </a:r>
            <a:r>
              <a:rPr lang="ru-RU" sz="7200" dirty="0" err="1" smtClean="0"/>
              <a:t>бұл көрсеткіш </a:t>
            </a:r>
            <a:r>
              <a:rPr lang="ru-RU" sz="7200" dirty="0" smtClean="0"/>
              <a:t>7,5- </a:t>
            </a:r>
            <a:r>
              <a:rPr lang="ru-RU" sz="7200" dirty="0" err="1" smtClean="0"/>
              <a:t>ке</a:t>
            </a:r>
            <a:r>
              <a:rPr lang="ru-RU" sz="7200" dirty="0" smtClean="0"/>
              <a:t>, </a:t>
            </a:r>
            <a:r>
              <a:rPr lang="ru-RU" sz="7200" dirty="0" err="1" smtClean="0"/>
              <a:t>ЕО-да</a:t>
            </a:r>
            <a:r>
              <a:rPr lang="ru-RU" sz="7200" dirty="0" smtClean="0"/>
              <a:t> – 5,8-ге, </a:t>
            </a:r>
            <a:r>
              <a:rPr lang="ru-RU" sz="7200" dirty="0" err="1" smtClean="0"/>
              <a:t>АҚШ-та </a:t>
            </a:r>
            <a:r>
              <a:rPr lang="ru-RU" sz="7200" dirty="0" smtClean="0"/>
              <a:t>– 9,3-ке </a:t>
            </a:r>
            <a:r>
              <a:rPr lang="ru-RU" sz="7200" dirty="0" err="1" smtClean="0"/>
              <a:t>тең</a:t>
            </a:r>
            <a:r>
              <a:rPr lang="ru-RU" sz="7200" dirty="0" smtClean="0"/>
              <a:t>. </a:t>
            </a:r>
            <a:r>
              <a:rPr lang="ru-RU" sz="7200" dirty="0" err="1" smtClean="0"/>
              <a:t>Біздің деңгейді орташа</a:t>
            </a:r>
            <a:r>
              <a:rPr lang="ru-RU" sz="7200" dirty="0" smtClean="0"/>
              <a:t> </a:t>
            </a:r>
            <a:r>
              <a:rPr lang="ru-RU" sz="7200" dirty="0" err="1" smtClean="0"/>
              <a:t>еуропалық деңгейге дейін</a:t>
            </a:r>
            <a:r>
              <a:rPr lang="ru-RU" sz="7200" dirty="0" smtClean="0"/>
              <a:t> </a:t>
            </a:r>
            <a:r>
              <a:rPr lang="ru-RU" sz="7200" dirty="0" err="1" smtClean="0"/>
              <a:t>көтеру үшін біз</a:t>
            </a:r>
            <a:r>
              <a:rPr lang="ru-RU" sz="7200" dirty="0" smtClean="0"/>
              <a:t> </a:t>
            </a:r>
            <a:r>
              <a:rPr lang="ru-RU" sz="7200" dirty="0" err="1" smtClean="0"/>
              <a:t>ғылымды қаржыландыруды </a:t>
            </a:r>
            <a:r>
              <a:rPr lang="ru-RU" sz="7200" dirty="0" smtClean="0"/>
              <a:t>2012 </a:t>
            </a:r>
            <a:r>
              <a:rPr lang="ru-RU" sz="7200" dirty="0" err="1" smtClean="0"/>
              <a:t>жылы</a:t>
            </a:r>
            <a:r>
              <a:rPr lang="ru-RU" sz="7200" dirty="0" smtClean="0"/>
              <a:t> 25 </a:t>
            </a:r>
            <a:r>
              <a:rPr lang="ru-RU" sz="7200" dirty="0" err="1" smtClean="0"/>
              <a:t>есе</a:t>
            </a:r>
            <a:r>
              <a:rPr lang="ru-RU" sz="7200" dirty="0" smtClean="0"/>
              <a:t> </a:t>
            </a:r>
            <a:r>
              <a:rPr lang="ru-RU" sz="7200" dirty="0" err="1" smtClean="0"/>
              <a:t>ұлғайтып</a:t>
            </a:r>
            <a:r>
              <a:rPr lang="ru-RU" sz="7200" dirty="0" smtClean="0"/>
              <a:t>, оны </a:t>
            </a:r>
            <a:r>
              <a:rPr lang="ru-RU" sz="7200" dirty="0" err="1" smtClean="0"/>
              <a:t>жылына</a:t>
            </a:r>
            <a:r>
              <a:rPr lang="ru-RU" sz="7200" dirty="0" smtClean="0"/>
              <a:t> 350 миллиард </a:t>
            </a:r>
            <a:r>
              <a:rPr lang="ru-RU" sz="7200" dirty="0" err="1" smtClean="0"/>
              <a:t>теңгеге дейін</a:t>
            </a:r>
            <a:r>
              <a:rPr lang="ru-RU" sz="7200" dirty="0" smtClean="0"/>
              <a:t> </a:t>
            </a:r>
            <a:r>
              <a:rPr lang="ru-RU" sz="7200" dirty="0" err="1" smtClean="0"/>
              <a:t>жеткізу</a:t>
            </a:r>
            <a:r>
              <a:rPr lang="ru-RU" sz="7200" dirty="0" smtClean="0"/>
              <a:t> </a:t>
            </a:r>
            <a:r>
              <a:rPr lang="ru-RU" sz="7200" dirty="0" err="1" smtClean="0"/>
              <a:t>жоспарланды</a:t>
            </a:r>
            <a:r>
              <a:rPr lang="ru-RU" sz="7200" dirty="0" smtClean="0"/>
              <a:t>. </a:t>
            </a:r>
          </a:p>
          <a:p>
            <a:pPr marL="0" indent="0"/>
            <a:r>
              <a:rPr lang="ru-RU" sz="7200" dirty="0" err="1" smtClean="0"/>
              <a:t>Кейінгі</a:t>
            </a:r>
            <a:r>
              <a:rPr lang="ru-RU" sz="7200" dirty="0" smtClean="0"/>
              <a:t> </a:t>
            </a:r>
            <a:r>
              <a:rPr lang="ru-RU" sz="7200" dirty="0" err="1" smtClean="0"/>
              <a:t>жылдары</a:t>
            </a:r>
            <a:r>
              <a:rPr lang="ru-RU" sz="7200" dirty="0" smtClean="0"/>
              <a:t> </a:t>
            </a:r>
            <a:r>
              <a:rPr lang="ru-RU" sz="7200" dirty="0" err="1" smtClean="0"/>
              <a:t>әдебиет </a:t>
            </a:r>
            <a:r>
              <a:rPr lang="ru-RU" sz="7200" dirty="0" smtClean="0"/>
              <a:t>пен </a:t>
            </a:r>
            <a:r>
              <a:rPr lang="ru-RU" sz="7200" dirty="0" err="1" smtClean="0"/>
              <a:t>ұлттық тілдің мәртебесін көтеруде бірқатар шаралар</a:t>
            </a:r>
            <a:r>
              <a:rPr lang="ru-RU" sz="7200" dirty="0" smtClean="0"/>
              <a:t> </a:t>
            </a:r>
            <a:r>
              <a:rPr lang="ru-RU" sz="7200" dirty="0" err="1" smtClean="0"/>
              <a:t>іске</a:t>
            </a:r>
            <a:r>
              <a:rPr lang="ru-RU" sz="7200" dirty="0" smtClean="0"/>
              <a:t> </a:t>
            </a:r>
            <a:r>
              <a:rPr lang="ru-RU" sz="7200" dirty="0" err="1" smtClean="0"/>
              <a:t>асырылуда</a:t>
            </a:r>
            <a:r>
              <a:rPr lang="ru-RU" sz="7200" dirty="0" smtClean="0"/>
              <a:t>. 30-шы </a:t>
            </a:r>
            <a:r>
              <a:rPr lang="ru-RU" sz="7200" dirty="0" err="1" smtClean="0"/>
              <a:t>жылдары</a:t>
            </a:r>
            <a:r>
              <a:rPr lang="ru-RU" sz="7200" dirty="0" smtClean="0"/>
              <a:t> </a:t>
            </a:r>
            <a:r>
              <a:rPr lang="ru-RU" sz="7200" dirty="0" err="1" smtClean="0"/>
              <a:t>нәубетке</a:t>
            </a:r>
            <a:r>
              <a:rPr lang="ru-RU" sz="7200" dirty="0" smtClean="0"/>
              <a:t>, </a:t>
            </a:r>
            <a:r>
              <a:rPr lang="ru-RU" sz="7200" dirty="0" err="1" smtClean="0"/>
              <a:t>жазықсыз жазаға ұшыраған ғалымдарды</a:t>
            </a:r>
            <a:r>
              <a:rPr lang="ru-RU" sz="7200" dirty="0" smtClean="0"/>
              <a:t>, </a:t>
            </a:r>
            <a:r>
              <a:rPr lang="ru-RU" sz="7200" dirty="0" err="1" smtClean="0"/>
              <a:t>жазушыларды</a:t>
            </a:r>
            <a:r>
              <a:rPr lang="ru-RU" sz="7200" dirty="0" smtClean="0"/>
              <a:t>, </a:t>
            </a:r>
            <a:r>
              <a:rPr lang="ru-RU" sz="7200" dirty="0" err="1" smtClean="0"/>
              <a:t>мамандарды</a:t>
            </a:r>
            <a:r>
              <a:rPr lang="ru-RU" sz="7200" dirty="0" smtClean="0"/>
              <a:t> </a:t>
            </a:r>
            <a:r>
              <a:rPr lang="ru-RU" sz="7200" dirty="0" err="1" smtClean="0"/>
              <a:t>ақтау жүзеге асты</a:t>
            </a:r>
            <a:r>
              <a:rPr lang="ru-RU" sz="7200" dirty="0" smtClean="0"/>
              <a:t>. </a:t>
            </a:r>
            <a:r>
              <a:rPr lang="ru-RU" sz="7200" dirty="0" err="1" smtClean="0"/>
              <a:t>А.Байтұрсыновтың, М.Жұмабаевтың, М.Дулатовтың, Ш.Құдайбердиевтің, Ә.Бөкейхановтың, Х.Досмұхамедовтың, Ж.Аймауытовтың және басқалардың кітаптары</a:t>
            </a:r>
            <a:r>
              <a:rPr lang="ru-RU" sz="7200" dirty="0" smtClean="0"/>
              <a:t> </a:t>
            </a:r>
            <a:r>
              <a:rPr lang="ru-RU" sz="7200" dirty="0" err="1" smtClean="0"/>
              <a:t>жарық көрді..</a:t>
            </a:r>
            <a:r>
              <a:rPr lang="ru-RU" sz="7200" dirty="0" smtClean="0"/>
              <a:t> </a:t>
            </a:r>
            <a:r>
              <a:rPr lang="ru-RU" sz="7200" dirty="0" err="1" smtClean="0"/>
              <a:t>Барлық жоғары және арнаулы</a:t>
            </a:r>
            <a:r>
              <a:rPr lang="ru-RU" sz="7200" dirty="0" smtClean="0"/>
              <a:t> </a:t>
            </a:r>
            <a:r>
              <a:rPr lang="ru-RU" sz="7200" dirty="0" err="1" smtClean="0"/>
              <a:t>оқу орындарында</a:t>
            </a:r>
            <a:r>
              <a:rPr lang="ru-RU" sz="7200" dirty="0" smtClean="0"/>
              <a:t> </a:t>
            </a:r>
            <a:r>
              <a:rPr lang="ru-RU" sz="7200" dirty="0" err="1" smtClean="0"/>
              <a:t>қазақ тілінде</a:t>
            </a:r>
            <a:r>
              <a:rPr lang="ru-RU" sz="7200" dirty="0" smtClean="0"/>
              <a:t> </a:t>
            </a:r>
            <a:r>
              <a:rPr lang="ru-RU" sz="7200" dirty="0" err="1" smtClean="0"/>
              <a:t>оқыту бөлімдері ашылды</a:t>
            </a:r>
            <a:r>
              <a:rPr lang="ru-RU" sz="7200" dirty="0" smtClean="0"/>
              <a:t>.</a:t>
            </a:r>
          </a:p>
          <a:p>
            <a:pPr marL="0" indent="0" algn="just">
              <a:buNone/>
            </a:pPr>
            <a:endParaRPr lang="ru-RU" sz="72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fontScale="90000"/>
          </a:bodyPr>
          <a:lstStyle/>
          <a:p>
            <a:r>
              <a:rPr lang="kk-KZ" dirty="0" smtClean="0"/>
              <a:t>5-бет</a:t>
            </a:r>
            <a:endParaRPr lang="ru-RU" dirty="0"/>
          </a:p>
        </p:txBody>
      </p:sp>
      <p:sp>
        <p:nvSpPr>
          <p:cNvPr id="3" name="Содержимое 2"/>
          <p:cNvSpPr>
            <a:spLocks noGrp="1"/>
          </p:cNvSpPr>
          <p:nvPr>
            <p:ph idx="1"/>
          </p:nvPr>
        </p:nvSpPr>
        <p:spPr>
          <a:xfrm>
            <a:off x="457200" y="764704"/>
            <a:ext cx="8229600" cy="5361459"/>
          </a:xfrm>
        </p:spPr>
        <p:txBody>
          <a:bodyPr>
            <a:normAutofit fontScale="25000" lnSpcReduction="20000"/>
          </a:bodyPr>
          <a:lstStyle/>
          <a:p>
            <a:pPr marL="0" indent="0" algn="just">
              <a:buNone/>
            </a:pPr>
            <a:r>
              <a:rPr lang="ru-RU" sz="7200" dirty="0" smtClean="0"/>
              <a:t> 1998 </a:t>
            </a:r>
            <a:r>
              <a:rPr lang="ru-RU" sz="7200" dirty="0" err="1" smtClean="0"/>
              <a:t>жылы</a:t>
            </a:r>
            <a:r>
              <a:rPr lang="ru-RU" sz="7200" dirty="0" smtClean="0"/>
              <a:t> Астана </a:t>
            </a:r>
            <a:r>
              <a:rPr lang="ru-RU" sz="7200" dirty="0" err="1" smtClean="0"/>
              <a:t>қаласында тұңғыш рет</a:t>
            </a:r>
            <a:r>
              <a:rPr lang="ru-RU" sz="7200" dirty="0" smtClean="0"/>
              <a:t> </a:t>
            </a:r>
            <a:r>
              <a:rPr lang="ru-RU" sz="7200" dirty="0" err="1" smtClean="0"/>
              <a:t>ұлттық </a:t>
            </a:r>
            <a:r>
              <a:rPr lang="ru-RU" sz="7200" dirty="0" smtClean="0"/>
              <a:t>музыка </a:t>
            </a:r>
            <a:r>
              <a:rPr lang="ru-RU" sz="7200" dirty="0" err="1" smtClean="0"/>
              <a:t>Академиясы</a:t>
            </a:r>
            <a:r>
              <a:rPr lang="ru-RU" sz="7200" dirty="0" smtClean="0"/>
              <a:t> </a:t>
            </a:r>
            <a:r>
              <a:rPr lang="ru-RU" sz="7200" dirty="0" err="1" smtClean="0"/>
              <a:t>құрылды</a:t>
            </a:r>
            <a:r>
              <a:rPr lang="ru-RU" sz="7200" dirty="0" smtClean="0"/>
              <a:t>. </a:t>
            </a:r>
            <a:r>
              <a:rPr lang="ru-RU" sz="7200" dirty="0" err="1" smtClean="0"/>
              <a:t>Жәния Әубәкірова музыкалық мектептің негізінде</a:t>
            </a:r>
            <a:r>
              <a:rPr lang="ru-RU" sz="7200" dirty="0" smtClean="0"/>
              <a:t> колледж, ал </a:t>
            </a:r>
            <a:r>
              <a:rPr lang="ru-RU" sz="7200" dirty="0" err="1" smtClean="0"/>
              <a:t>жазушы</a:t>
            </a:r>
            <a:r>
              <a:rPr lang="ru-RU" sz="7200" dirty="0" smtClean="0"/>
              <a:t> </a:t>
            </a:r>
            <a:r>
              <a:rPr lang="ru-RU" sz="7200" dirty="0" err="1" smtClean="0"/>
              <a:t>Әбдіжәміл Нұрпейісов </a:t>
            </a:r>
            <a:r>
              <a:rPr lang="ru-RU" sz="7200" dirty="0" smtClean="0"/>
              <a:t>“</a:t>
            </a:r>
            <a:r>
              <a:rPr lang="ru-RU" sz="7200" dirty="0" err="1" smtClean="0"/>
              <a:t>ПЕН-клубын</a:t>
            </a:r>
            <a:r>
              <a:rPr lang="ru-RU" sz="7200" dirty="0" smtClean="0"/>
              <a:t>” </a:t>
            </a:r>
            <a:r>
              <a:rPr lang="ru-RU" sz="7200" dirty="0" err="1" smtClean="0"/>
              <a:t>ашты</a:t>
            </a:r>
            <a:r>
              <a:rPr lang="ru-RU" sz="7200" dirty="0" smtClean="0"/>
              <a:t>. </a:t>
            </a:r>
            <a:r>
              <a:rPr lang="ru-RU" sz="7200" dirty="0" err="1" smtClean="0"/>
              <a:t>Еліміздің мәдениеті </a:t>
            </a:r>
            <a:r>
              <a:rPr lang="ru-RU" sz="7200" dirty="0" smtClean="0"/>
              <a:t>мен </a:t>
            </a:r>
            <a:r>
              <a:rPr lang="ru-RU" sz="7200" dirty="0" err="1" smtClean="0"/>
              <a:t>рухани</a:t>
            </a:r>
            <a:r>
              <a:rPr lang="ru-RU" sz="7200" dirty="0" smtClean="0"/>
              <a:t> </a:t>
            </a:r>
            <a:r>
              <a:rPr lang="ru-RU" sz="7200" dirty="0" err="1" smtClean="0"/>
              <a:t>өрлеуіне </a:t>
            </a:r>
            <a:r>
              <a:rPr lang="ru-RU" sz="7200" dirty="0" smtClean="0"/>
              <a:t>Президент Н.Ә.</a:t>
            </a:r>
            <a:r>
              <a:rPr lang="ru-RU" sz="7200" dirty="0" err="1" smtClean="0"/>
              <a:t>Назарбаевтың </a:t>
            </a:r>
            <a:r>
              <a:rPr lang="ru-RU" sz="7200" dirty="0" smtClean="0"/>
              <a:t>2000 </a:t>
            </a:r>
            <a:r>
              <a:rPr lang="ru-RU" sz="7200" dirty="0" err="1" smtClean="0"/>
              <a:t>жылды</a:t>
            </a:r>
            <a:r>
              <a:rPr lang="ru-RU" sz="7200" dirty="0" smtClean="0"/>
              <a:t> – </a:t>
            </a:r>
            <a:r>
              <a:rPr lang="ru-RU" sz="7200" dirty="0" err="1" smtClean="0"/>
              <a:t>Мәдениетті қолдау жылы</a:t>
            </a:r>
            <a:r>
              <a:rPr lang="ru-RU" sz="7200" dirty="0" smtClean="0"/>
              <a:t> </a:t>
            </a:r>
            <a:r>
              <a:rPr lang="ru-RU" sz="7200" dirty="0" err="1" smtClean="0"/>
              <a:t>деп</a:t>
            </a:r>
            <a:r>
              <a:rPr lang="ru-RU" sz="7200" dirty="0" smtClean="0"/>
              <a:t> </a:t>
            </a:r>
            <a:r>
              <a:rPr lang="ru-RU" sz="7200" dirty="0" err="1" smtClean="0"/>
              <a:t>жариялауының үлкен маңызы болды</a:t>
            </a:r>
            <a:r>
              <a:rPr lang="ru-RU" sz="7200" dirty="0" smtClean="0"/>
              <a:t>. </a:t>
            </a:r>
            <a:r>
              <a:rPr lang="ru-RU" sz="7200" dirty="0" err="1" smtClean="0"/>
              <a:t>Бұл жылы</a:t>
            </a:r>
            <a:r>
              <a:rPr lang="ru-RU" sz="7200" dirty="0" smtClean="0"/>
              <a:t> </a:t>
            </a:r>
            <a:r>
              <a:rPr lang="ru-RU" sz="7200" dirty="0" err="1" smtClean="0"/>
              <a:t>мәдениет мекемелерін</a:t>
            </a:r>
            <a:r>
              <a:rPr lang="ru-RU" sz="7200" dirty="0" smtClean="0"/>
              <a:t> </a:t>
            </a:r>
            <a:r>
              <a:rPr lang="ru-RU" sz="7200" dirty="0" err="1" smtClean="0"/>
              <a:t>дамытуға, олардың материалдық базасын</a:t>
            </a:r>
            <a:r>
              <a:rPr lang="ru-RU" sz="7200" dirty="0" smtClean="0"/>
              <a:t> </a:t>
            </a:r>
            <a:r>
              <a:rPr lang="ru-RU" sz="7200" dirty="0" err="1" smtClean="0"/>
              <a:t>нығайтуға бағытталған едәуір жұмыстар атқарылды.</a:t>
            </a:r>
            <a:r>
              <a:rPr lang="ru-RU" sz="7200" dirty="0" smtClean="0"/>
              <a:t> 727 </a:t>
            </a:r>
            <a:r>
              <a:rPr lang="ru-RU" sz="7200" dirty="0" err="1" smtClean="0"/>
              <a:t>мәдениет мекемелері</a:t>
            </a:r>
            <a:r>
              <a:rPr lang="ru-RU" sz="7200" dirty="0" smtClean="0"/>
              <a:t> </a:t>
            </a:r>
            <a:r>
              <a:rPr lang="ru-RU" sz="7200" dirty="0" err="1" smtClean="0"/>
              <a:t>жаңадан ашылды</a:t>
            </a:r>
            <a:r>
              <a:rPr lang="ru-RU" sz="7200" dirty="0" smtClean="0"/>
              <a:t>. </a:t>
            </a:r>
            <a:r>
              <a:rPr lang="ru-RU" sz="7200" dirty="0" err="1" smtClean="0"/>
              <a:t>Олардың қатарында Астанада</a:t>
            </a:r>
            <a:r>
              <a:rPr lang="ru-RU" sz="7200" dirty="0" smtClean="0"/>
              <a:t>, </a:t>
            </a:r>
            <a:r>
              <a:rPr lang="ru-RU" sz="7200" dirty="0" err="1" smtClean="0"/>
              <a:t>Петропавлда</a:t>
            </a:r>
            <a:r>
              <a:rPr lang="ru-RU" sz="7200" dirty="0" smtClean="0"/>
              <a:t>, </a:t>
            </a:r>
            <a:r>
              <a:rPr lang="ru-RU" sz="7200" dirty="0" err="1" smtClean="0"/>
              <a:t>Оралда</a:t>
            </a:r>
            <a:r>
              <a:rPr lang="ru-RU" sz="7200" dirty="0" smtClean="0"/>
              <a:t>, </a:t>
            </a:r>
            <a:r>
              <a:rPr lang="ru-RU" sz="7200" dirty="0" err="1" smtClean="0"/>
              <a:t>Өскеменде және Түркістан қаласында ашылған театрлар</a:t>
            </a:r>
            <a:r>
              <a:rPr lang="ru-RU" sz="7200" dirty="0" smtClean="0"/>
              <a:t> бар. </a:t>
            </a:r>
            <a:r>
              <a:rPr lang="ru-RU" sz="7200" dirty="0" err="1" smtClean="0"/>
              <a:t>Мәдениетті қолдау жылының шарықтау шегі</a:t>
            </a:r>
            <a:r>
              <a:rPr lang="ru-RU" sz="7200" dirty="0" smtClean="0"/>
              <a:t> </a:t>
            </a:r>
            <a:r>
              <a:rPr lang="ru-RU" sz="7200" dirty="0" err="1" smtClean="0"/>
              <a:t>Түркістан қаласының </a:t>
            </a:r>
            <a:r>
              <a:rPr lang="ru-RU" sz="7200" dirty="0" smtClean="0"/>
              <a:t>1500 </a:t>
            </a:r>
            <a:r>
              <a:rPr lang="ru-RU" sz="7200" dirty="0" err="1" smtClean="0"/>
              <a:t>жылдық тойын</a:t>
            </a:r>
            <a:r>
              <a:rPr lang="ru-RU" sz="7200" dirty="0" smtClean="0"/>
              <a:t> </a:t>
            </a:r>
            <a:r>
              <a:rPr lang="ru-RU" sz="7200" dirty="0" err="1" smtClean="0"/>
              <a:t>тойлауы</a:t>
            </a:r>
            <a:r>
              <a:rPr lang="ru-RU" sz="7200" dirty="0" smtClean="0"/>
              <a:t>. </a:t>
            </a:r>
            <a:r>
              <a:rPr lang="ru-RU" sz="7200" dirty="0" err="1" smtClean="0"/>
              <a:t>Бұл үлкен тойды</a:t>
            </a:r>
            <a:r>
              <a:rPr lang="ru-RU" sz="7200" dirty="0" smtClean="0"/>
              <a:t> </a:t>
            </a:r>
            <a:r>
              <a:rPr lang="ru-RU" sz="7200" dirty="0" err="1" smtClean="0"/>
              <a:t>дайындау</a:t>
            </a:r>
            <a:r>
              <a:rPr lang="ru-RU" sz="7200" dirty="0" smtClean="0"/>
              <a:t> </a:t>
            </a:r>
            <a:r>
              <a:rPr lang="ru-RU" sz="7200" dirty="0" err="1" smtClean="0"/>
              <a:t>және өткізу барысында</a:t>
            </a:r>
            <a:r>
              <a:rPr lang="ru-RU" sz="7200" dirty="0" smtClean="0"/>
              <a:t> </a:t>
            </a:r>
            <a:r>
              <a:rPr lang="ru-RU" sz="7200" dirty="0" err="1" smtClean="0"/>
              <a:t>Күлтөбе, Отырар</a:t>
            </a:r>
            <a:r>
              <a:rPr lang="ru-RU" sz="7200" dirty="0" smtClean="0"/>
              <a:t>, </a:t>
            </a:r>
            <a:r>
              <a:rPr lang="ru-RU" sz="7200" dirty="0" err="1" smtClean="0"/>
              <a:t>Қожа Ахмет</a:t>
            </a:r>
            <a:r>
              <a:rPr lang="ru-RU" sz="7200" dirty="0" smtClean="0"/>
              <a:t> </a:t>
            </a:r>
            <a:r>
              <a:rPr lang="ru-RU" sz="7200" dirty="0" err="1" smtClean="0"/>
              <a:t>Яассауидің кесенесі</a:t>
            </a:r>
            <a:r>
              <a:rPr lang="ru-RU" sz="7200" dirty="0" smtClean="0"/>
              <a:t>, </a:t>
            </a:r>
            <a:r>
              <a:rPr lang="ru-RU" sz="7200" dirty="0" err="1" smtClean="0"/>
              <a:t>Әзірет Сұлтан мемлекеттік</a:t>
            </a:r>
            <a:r>
              <a:rPr lang="ru-RU" sz="7200" dirty="0" smtClean="0"/>
              <a:t> </a:t>
            </a:r>
            <a:r>
              <a:rPr lang="ru-RU" sz="7200" dirty="0" err="1" smtClean="0"/>
              <a:t>тарихи-мәдени қорығы </a:t>
            </a:r>
            <a:r>
              <a:rPr lang="ru-RU" sz="7200" dirty="0" smtClean="0"/>
              <a:t>т.б. </a:t>
            </a:r>
            <a:r>
              <a:rPr lang="ru-RU" sz="7200" dirty="0" err="1" smtClean="0"/>
              <a:t>нысандар</a:t>
            </a:r>
            <a:r>
              <a:rPr lang="ru-RU" sz="7200" dirty="0" smtClean="0"/>
              <a:t> </a:t>
            </a:r>
            <a:r>
              <a:rPr lang="ru-RU" sz="7200" dirty="0" err="1" smtClean="0"/>
              <a:t>қайтадан жаңғыртылды.</a:t>
            </a:r>
            <a:r>
              <a:rPr lang="ru-RU" sz="7200" dirty="0" smtClean="0"/>
              <a:t> 2002 </a:t>
            </a:r>
            <a:r>
              <a:rPr lang="ru-RU" sz="7200" dirty="0" err="1" smtClean="0"/>
              <a:t>жылы</a:t>
            </a:r>
            <a:r>
              <a:rPr lang="ru-RU" sz="7200" dirty="0" smtClean="0"/>
              <a:t> </a:t>
            </a:r>
            <a:r>
              <a:rPr lang="ru-RU" sz="7200" dirty="0" err="1" smtClean="0"/>
              <a:t>Тараз</a:t>
            </a:r>
            <a:r>
              <a:rPr lang="ru-RU" sz="7200" dirty="0" smtClean="0"/>
              <a:t> </a:t>
            </a:r>
            <a:r>
              <a:rPr lang="ru-RU" sz="7200" dirty="0" err="1" smtClean="0"/>
              <a:t>қаласының </a:t>
            </a:r>
            <a:r>
              <a:rPr lang="ru-RU" sz="7200" dirty="0" smtClean="0"/>
              <a:t>2000 </a:t>
            </a:r>
            <a:r>
              <a:rPr lang="ru-RU" sz="7200" dirty="0" err="1" smtClean="0"/>
              <a:t>жылдығы </a:t>
            </a:r>
            <a:r>
              <a:rPr lang="ru-RU" sz="7200" dirty="0" smtClean="0"/>
              <a:t>ЮНЕСКО </a:t>
            </a:r>
            <a:r>
              <a:rPr lang="ru-RU" sz="7200" dirty="0" err="1" smtClean="0"/>
              <a:t>деңгейінде атап</a:t>
            </a:r>
            <a:r>
              <a:rPr lang="ru-RU" sz="7200" dirty="0" smtClean="0"/>
              <a:t> </a:t>
            </a:r>
            <a:r>
              <a:rPr lang="ru-RU" sz="7200" dirty="0" err="1" smtClean="0"/>
              <a:t>өтілді</a:t>
            </a:r>
            <a:r>
              <a:rPr lang="ru-RU" sz="7200" dirty="0" smtClean="0"/>
              <a:t>.</a:t>
            </a:r>
          </a:p>
          <a:p>
            <a:pPr marL="0" indent="0" algn="just"/>
            <a:r>
              <a:rPr lang="ru-RU" sz="7200" dirty="0" err="1" smtClean="0"/>
              <a:t>Қазақстан тәуелсіздік алғаннан бері</a:t>
            </a:r>
            <a:r>
              <a:rPr lang="ru-RU" sz="7200" dirty="0" smtClean="0"/>
              <a:t> аз </a:t>
            </a:r>
            <a:r>
              <a:rPr lang="ru-RU" sz="7200" dirty="0" err="1" smtClean="0"/>
              <a:t>уақыттың ішінде</a:t>
            </a:r>
            <a:r>
              <a:rPr lang="ru-RU" sz="7200" dirty="0" smtClean="0"/>
              <a:t> </a:t>
            </a:r>
            <a:r>
              <a:rPr lang="ru-RU" sz="7200" dirty="0" err="1" smtClean="0"/>
              <a:t>ұлтымыздың мәдениетін </a:t>
            </a:r>
            <a:r>
              <a:rPr lang="ru-RU" sz="7200" dirty="0" smtClean="0"/>
              <a:t>тек </a:t>
            </a:r>
            <a:r>
              <a:rPr lang="ru-RU" sz="7200" dirty="0" err="1" smtClean="0"/>
              <a:t>өз елімізде</a:t>
            </a:r>
            <a:r>
              <a:rPr lang="ru-RU" sz="7200" dirty="0" smtClean="0"/>
              <a:t> </a:t>
            </a:r>
            <a:r>
              <a:rPr lang="ru-RU" sz="7200" dirty="0" err="1" smtClean="0"/>
              <a:t>ғана емес</a:t>
            </a:r>
            <a:r>
              <a:rPr lang="ru-RU" sz="7200" dirty="0" smtClean="0"/>
              <a:t>, </a:t>
            </a:r>
            <a:r>
              <a:rPr lang="ru-RU" sz="7200" dirty="0" err="1" smtClean="0"/>
              <a:t>сонымен</a:t>
            </a:r>
            <a:r>
              <a:rPr lang="ru-RU" sz="7200" dirty="0" smtClean="0"/>
              <a:t> </a:t>
            </a:r>
            <a:r>
              <a:rPr lang="ru-RU" sz="7200" dirty="0" err="1" smtClean="0"/>
              <a:t>қатар бүкіл әлемге таныта</a:t>
            </a:r>
            <a:r>
              <a:rPr lang="ru-RU" sz="7200" dirty="0" smtClean="0"/>
              <a:t> </a:t>
            </a:r>
            <a:r>
              <a:rPr lang="ru-RU" sz="7200" dirty="0" err="1" smtClean="0"/>
              <a:t>бастады</a:t>
            </a:r>
            <a:r>
              <a:rPr lang="ru-RU" sz="7200" dirty="0" smtClean="0"/>
              <a:t>. 1995 </a:t>
            </a:r>
            <a:r>
              <a:rPr lang="ru-RU" sz="7200" dirty="0" err="1" smtClean="0"/>
              <a:t>жылы</a:t>
            </a:r>
            <a:r>
              <a:rPr lang="ru-RU" sz="7200" dirty="0" smtClean="0"/>
              <a:t> ЮНЕСКО </a:t>
            </a:r>
            <a:r>
              <a:rPr lang="ru-RU" sz="7200" dirty="0" err="1" smtClean="0"/>
              <a:t>ауқымында ұлы Абайдың </a:t>
            </a:r>
            <a:r>
              <a:rPr lang="ru-RU" sz="7200" dirty="0" smtClean="0"/>
              <a:t>150 </a:t>
            </a:r>
            <a:r>
              <a:rPr lang="ru-RU" sz="7200" dirty="0" err="1" smtClean="0"/>
              <a:t>жылдығы</a:t>
            </a:r>
            <a:r>
              <a:rPr lang="ru-RU" sz="7200" dirty="0" smtClean="0"/>
              <a:t>, ал 1997 </a:t>
            </a:r>
            <a:r>
              <a:rPr lang="ru-RU" sz="7200" dirty="0" err="1" smtClean="0"/>
              <a:t>жылы</a:t>
            </a:r>
            <a:r>
              <a:rPr lang="ru-RU" sz="7200" dirty="0" smtClean="0"/>
              <a:t> </a:t>
            </a:r>
            <a:r>
              <a:rPr lang="ru-RU" sz="7200" dirty="0" err="1" smtClean="0"/>
              <a:t>Мұхтар Әуезовтың </a:t>
            </a:r>
            <a:r>
              <a:rPr lang="ru-RU" sz="7200" dirty="0" smtClean="0"/>
              <a:t>100 </a:t>
            </a:r>
            <a:r>
              <a:rPr lang="ru-RU" sz="7200" dirty="0" err="1" smtClean="0"/>
              <a:t>жылдық мерейтойлары</a:t>
            </a:r>
            <a:r>
              <a:rPr lang="ru-RU" sz="7200" dirty="0" smtClean="0"/>
              <a:t>, 1996 </a:t>
            </a:r>
            <a:r>
              <a:rPr lang="ru-RU" sz="7200" dirty="0" err="1" smtClean="0"/>
              <a:t>жылы</a:t>
            </a:r>
            <a:r>
              <a:rPr lang="ru-RU" sz="7200" dirty="0" smtClean="0"/>
              <a:t> 1916 </a:t>
            </a:r>
            <a:r>
              <a:rPr lang="ru-RU" sz="7200" dirty="0" err="1" smtClean="0"/>
              <a:t>жылғы ұлт-азаттық көтерілісінің </a:t>
            </a:r>
            <a:r>
              <a:rPr lang="ru-RU" sz="7200" dirty="0" smtClean="0"/>
              <a:t>80 </a:t>
            </a:r>
            <a:r>
              <a:rPr lang="ru-RU" sz="7200" dirty="0" err="1" smtClean="0"/>
              <a:t>жылдығы</a:t>
            </a:r>
            <a:r>
              <a:rPr lang="ru-RU" sz="7200" dirty="0" smtClean="0"/>
              <a:t>, </a:t>
            </a:r>
            <a:r>
              <a:rPr lang="ru-RU" sz="7200" dirty="0" err="1" smtClean="0"/>
              <a:t>дарынды</a:t>
            </a:r>
            <a:r>
              <a:rPr lang="ru-RU" sz="7200" dirty="0" smtClean="0"/>
              <a:t> </a:t>
            </a:r>
            <a:r>
              <a:rPr lang="ru-RU" sz="7200" dirty="0" err="1" smtClean="0"/>
              <a:t>ақын</a:t>
            </a:r>
            <a:r>
              <a:rPr lang="ru-RU" sz="7200" dirty="0" smtClean="0"/>
              <a:t>, </a:t>
            </a:r>
            <a:r>
              <a:rPr lang="ru-RU" sz="7200" dirty="0" err="1" smtClean="0"/>
              <a:t>халықтар достығын жырлаушы</a:t>
            </a:r>
            <a:r>
              <a:rPr lang="ru-RU" sz="7200" dirty="0" smtClean="0"/>
              <a:t> Жамбыл </a:t>
            </a:r>
            <a:r>
              <a:rPr lang="ru-RU" sz="7200" dirty="0" err="1" smtClean="0"/>
              <a:t>Жабаевтың </a:t>
            </a:r>
            <a:r>
              <a:rPr lang="ru-RU" sz="7200" dirty="0" smtClean="0"/>
              <a:t>150 </a:t>
            </a:r>
            <a:r>
              <a:rPr lang="ru-RU" sz="7200" dirty="0" err="1" smtClean="0"/>
              <a:t>жылдық </a:t>
            </a:r>
            <a:r>
              <a:rPr lang="ru-RU" sz="7200" dirty="0" smtClean="0"/>
              <a:t>мерей </a:t>
            </a:r>
            <a:r>
              <a:rPr lang="ru-RU" sz="7200" dirty="0" err="1" smtClean="0"/>
              <a:t>тойын</a:t>
            </a:r>
            <a:r>
              <a:rPr lang="ru-RU" sz="7200" dirty="0" smtClean="0"/>
              <a:t> </a:t>
            </a:r>
            <a:r>
              <a:rPr lang="ru-RU" sz="7200" dirty="0" err="1" smtClean="0"/>
              <a:t>тойлау</a:t>
            </a:r>
            <a:r>
              <a:rPr lang="ru-RU" sz="7200" dirty="0" smtClean="0"/>
              <a:t> </a:t>
            </a:r>
            <a:r>
              <a:rPr lang="ru-RU" sz="7200" dirty="0" err="1" smtClean="0"/>
              <a:t>еліміздің тарихындағы жарқын оқиға болды</a:t>
            </a:r>
            <a:r>
              <a:rPr lang="ru-RU" sz="7200" dirty="0" smtClean="0"/>
              <a:t>. 1998 </a:t>
            </a:r>
            <a:r>
              <a:rPr lang="ru-RU" sz="7200" dirty="0" err="1" smtClean="0"/>
              <a:t>жыл</a:t>
            </a:r>
            <a:r>
              <a:rPr lang="ru-RU" sz="7200" dirty="0" smtClean="0"/>
              <a:t> – </a:t>
            </a:r>
            <a:r>
              <a:rPr lang="ru-RU" sz="7200" dirty="0" err="1" smtClean="0"/>
              <a:t>Халық бірлігі</a:t>
            </a:r>
            <a:r>
              <a:rPr lang="ru-RU" sz="7200" dirty="0" smtClean="0"/>
              <a:t> мен </a:t>
            </a:r>
            <a:r>
              <a:rPr lang="ru-RU" sz="7200" dirty="0" err="1" smtClean="0"/>
              <a:t>ұлттық тарих</a:t>
            </a:r>
            <a:r>
              <a:rPr lang="ru-RU" sz="7200" dirty="0" smtClean="0"/>
              <a:t> </a:t>
            </a:r>
            <a:r>
              <a:rPr lang="ru-RU" sz="7200" dirty="0" err="1" smtClean="0"/>
              <a:t>жылы</a:t>
            </a:r>
            <a:r>
              <a:rPr lang="ru-RU" sz="7200" dirty="0" smtClean="0"/>
              <a:t> </a:t>
            </a:r>
            <a:r>
              <a:rPr lang="ru-RU" sz="7200" dirty="0" err="1" smtClean="0"/>
              <a:t>деп</a:t>
            </a:r>
            <a:r>
              <a:rPr lang="ru-RU" sz="7200" dirty="0" smtClean="0"/>
              <a:t> </a:t>
            </a:r>
            <a:r>
              <a:rPr lang="ru-RU" sz="7200" dirty="0" err="1" smtClean="0"/>
              <a:t>атап</a:t>
            </a:r>
            <a:r>
              <a:rPr lang="ru-RU" sz="7200" dirty="0" smtClean="0"/>
              <a:t> </a:t>
            </a:r>
            <a:r>
              <a:rPr lang="ru-RU" sz="7200" dirty="0" err="1" smtClean="0"/>
              <a:t>өтілді</a:t>
            </a:r>
            <a:r>
              <a:rPr lang="ru-RU" sz="7200" dirty="0" smtClean="0"/>
              <a:t>. </a:t>
            </a:r>
            <a:r>
              <a:rPr lang="ru-RU" sz="7200" dirty="0" err="1" smtClean="0"/>
              <a:t>Тарих</a:t>
            </a:r>
            <a:r>
              <a:rPr lang="ru-RU" sz="7200" dirty="0" smtClean="0"/>
              <a:t> </a:t>
            </a:r>
            <a:r>
              <a:rPr lang="ru-RU" sz="7200" dirty="0" err="1" smtClean="0"/>
              <a:t>жылы</a:t>
            </a:r>
            <a:r>
              <a:rPr lang="ru-RU" sz="7200" dirty="0" smtClean="0"/>
              <a:t> 23 </a:t>
            </a:r>
            <a:r>
              <a:rPr lang="ru-RU" sz="7200" dirty="0" err="1" smtClean="0"/>
              <a:t>ірі-ірі</a:t>
            </a:r>
            <a:r>
              <a:rPr lang="ru-RU" sz="7200" dirty="0" smtClean="0"/>
              <a:t> </a:t>
            </a:r>
            <a:r>
              <a:rPr lang="ru-RU" sz="7200" dirty="0" err="1" smtClean="0"/>
              <a:t>ғылыми форумдардың өткізілуімен ерекшеленді</a:t>
            </a:r>
            <a:r>
              <a:rPr lang="ru-RU" sz="7200" dirty="0" smtClean="0"/>
              <a:t>. </a:t>
            </a:r>
            <a:r>
              <a:rPr lang="ru-RU" sz="7200" dirty="0" err="1" smtClean="0"/>
              <a:t>Соның ішінде</a:t>
            </a:r>
            <a:r>
              <a:rPr lang="ru-RU" sz="7200" dirty="0" smtClean="0"/>
              <a:t> Республика </a:t>
            </a:r>
            <a:r>
              <a:rPr lang="ru-RU" sz="7200" dirty="0" err="1" smtClean="0"/>
              <a:t>ұлттық ғылым академиясы</a:t>
            </a:r>
            <a:r>
              <a:rPr lang="ru-RU" sz="7200" dirty="0" smtClean="0"/>
              <a:t> </a:t>
            </a:r>
            <a:r>
              <a:rPr lang="ru-RU" sz="7200" dirty="0" err="1" smtClean="0"/>
              <a:t>тарихында</a:t>
            </a:r>
            <a:r>
              <a:rPr lang="ru-RU" sz="7200" dirty="0" smtClean="0"/>
              <a:t> </a:t>
            </a:r>
            <a:r>
              <a:rPr lang="ru-RU" sz="7200" dirty="0" err="1" smtClean="0"/>
              <a:t>тұңғыш рет</a:t>
            </a:r>
            <a:r>
              <a:rPr lang="ru-RU" sz="7200" dirty="0" smtClean="0"/>
              <a:t> АҚШ, </a:t>
            </a:r>
            <a:r>
              <a:rPr lang="ru-RU" sz="7200" dirty="0" err="1" smtClean="0"/>
              <a:t>Ресей</a:t>
            </a:r>
            <a:r>
              <a:rPr lang="ru-RU" sz="7200" dirty="0" smtClean="0"/>
              <a:t>, </a:t>
            </a:r>
            <a:r>
              <a:rPr lang="ru-RU" sz="7200" dirty="0" err="1" smtClean="0"/>
              <a:t>Қытай, Өзбекстан, Қырғызстан, Түркия, Жапония</a:t>
            </a:r>
            <a:r>
              <a:rPr lang="ru-RU" sz="7200" dirty="0" smtClean="0"/>
              <a:t> </a:t>
            </a:r>
            <a:r>
              <a:rPr lang="ru-RU" sz="7200" dirty="0" err="1" smtClean="0"/>
              <a:t>ғалымдарының қатысуымен отандық тарих</a:t>
            </a:r>
            <a:r>
              <a:rPr lang="ru-RU" sz="7200" dirty="0" smtClean="0"/>
              <a:t> </a:t>
            </a:r>
            <a:r>
              <a:rPr lang="ru-RU" sz="7200" dirty="0" err="1" smtClean="0"/>
              <a:t>проблемаларына</a:t>
            </a:r>
            <a:r>
              <a:rPr lang="ru-RU" sz="7200" dirty="0" smtClean="0"/>
              <a:t> </a:t>
            </a:r>
            <a:r>
              <a:rPr lang="ru-RU" sz="7200" dirty="0" err="1" smtClean="0"/>
              <a:t>арналған арнайы</a:t>
            </a:r>
            <a:r>
              <a:rPr lang="ru-RU" sz="7200" dirty="0" smtClean="0"/>
              <a:t> сессия </a:t>
            </a:r>
            <a:r>
              <a:rPr lang="ru-RU" sz="7200" dirty="0" err="1" smtClean="0"/>
              <a:t>өткізілді</a:t>
            </a:r>
            <a:r>
              <a:rPr lang="ru-RU" sz="7200" dirty="0" smtClean="0"/>
              <a:t>.</a:t>
            </a:r>
          </a:p>
          <a:p>
            <a:pPr marL="0" indent="0" algn="just"/>
            <a:endParaRPr lang="ru-RU" dirty="0" smtClean="0"/>
          </a:p>
          <a:p>
            <a:endParaRPr lang="ru-RU"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a:bodyPr>
          <a:lstStyle/>
          <a:p>
            <a:r>
              <a:rPr lang="kk-KZ" sz="1800" dirty="0" smtClean="0"/>
              <a:t>6-бет</a:t>
            </a:r>
            <a:endParaRPr lang="ru-RU" sz="1800" dirty="0"/>
          </a:p>
        </p:txBody>
      </p:sp>
      <p:sp>
        <p:nvSpPr>
          <p:cNvPr id="3" name="Содержимое 2"/>
          <p:cNvSpPr>
            <a:spLocks noGrp="1"/>
          </p:cNvSpPr>
          <p:nvPr>
            <p:ph idx="1"/>
          </p:nvPr>
        </p:nvSpPr>
        <p:spPr>
          <a:xfrm>
            <a:off x="457200" y="620688"/>
            <a:ext cx="8435280" cy="5976664"/>
          </a:xfrm>
        </p:spPr>
        <p:txBody>
          <a:bodyPr>
            <a:normAutofit fontScale="70000" lnSpcReduction="20000"/>
          </a:bodyPr>
          <a:lstStyle/>
          <a:p>
            <a:pPr marL="0" indent="0" algn="just"/>
            <a:r>
              <a:rPr lang="ru-RU" sz="2600" dirty="0" err="1" smtClean="0"/>
              <a:t>Қазақстан полиграфиялық баспаларынан</a:t>
            </a:r>
            <a:r>
              <a:rPr lang="ru-RU" sz="2600" dirty="0" smtClean="0"/>
              <a:t> </a:t>
            </a:r>
            <a:r>
              <a:rPr lang="ru-RU" sz="2600" dirty="0" err="1" smtClean="0"/>
              <a:t>тарихи-мәдени мұраларды, әлем әдебиетінің ең үздік үлгілерін жарыққа шығару жандана</a:t>
            </a:r>
            <a:r>
              <a:rPr lang="ru-RU" sz="2600" dirty="0" smtClean="0"/>
              <a:t> </a:t>
            </a:r>
            <a:r>
              <a:rPr lang="ru-RU" sz="2600" dirty="0" err="1" smtClean="0"/>
              <a:t>түсті.</a:t>
            </a:r>
            <a:r>
              <a:rPr lang="ru-RU" sz="2600" dirty="0" smtClean="0"/>
              <a:t> </a:t>
            </a:r>
            <a:r>
              <a:rPr lang="ru-RU" sz="2600" dirty="0" err="1" smtClean="0"/>
              <a:t>Соңғы жылдары</a:t>
            </a:r>
            <a:r>
              <a:rPr lang="ru-RU" sz="2600" dirty="0" smtClean="0"/>
              <a:t> </a:t>
            </a:r>
            <a:r>
              <a:rPr lang="ru-RU" sz="2600" dirty="0" err="1" smtClean="0"/>
              <a:t>“Қазақстан ұлттық энциклопедиясының” </a:t>
            </a:r>
            <a:r>
              <a:rPr lang="ru-RU" sz="2600" dirty="0" smtClean="0"/>
              <a:t>10 </a:t>
            </a:r>
            <a:r>
              <a:rPr lang="ru-RU" sz="2600" dirty="0" err="1" smtClean="0"/>
              <a:t>томы</a:t>
            </a:r>
            <a:r>
              <a:rPr lang="ru-RU" sz="2600" dirty="0" smtClean="0"/>
              <a:t>, Н.Ә.</a:t>
            </a:r>
            <a:r>
              <a:rPr lang="ru-RU" sz="2600" dirty="0" err="1" smtClean="0"/>
              <a:t>Назарбаевтың </a:t>
            </a:r>
            <a:r>
              <a:rPr lang="ru-RU" sz="2600" dirty="0" smtClean="0"/>
              <a:t>“</a:t>
            </a:r>
            <a:r>
              <a:rPr lang="ru-RU" sz="2600" dirty="0" err="1" smtClean="0"/>
              <a:t>Ғасырлар тоғысында</a:t>
            </a:r>
            <a:r>
              <a:rPr lang="ru-RU" sz="2600" dirty="0" smtClean="0"/>
              <a:t>”, “</a:t>
            </a:r>
            <a:r>
              <a:rPr lang="ru-RU" sz="2600" dirty="0" err="1" smtClean="0"/>
              <a:t>Сындарлы</a:t>
            </a:r>
            <a:r>
              <a:rPr lang="ru-RU" sz="2600" dirty="0" smtClean="0"/>
              <a:t> </a:t>
            </a:r>
            <a:r>
              <a:rPr lang="ru-RU" sz="2600" dirty="0" err="1" smtClean="0"/>
              <a:t>онжылдық</a:t>
            </a:r>
            <a:r>
              <a:rPr lang="ru-RU" sz="2600" dirty="0" smtClean="0"/>
              <a:t>” т.б. </a:t>
            </a:r>
            <a:r>
              <a:rPr lang="ru-RU" sz="2600" dirty="0" err="1" smtClean="0"/>
              <a:t>еңбектері, </a:t>
            </a:r>
            <a:r>
              <a:rPr lang="ru-RU" sz="2600" dirty="0" smtClean="0"/>
              <a:t>10 </a:t>
            </a:r>
            <a:r>
              <a:rPr lang="ru-RU" sz="2600" dirty="0" err="1" smtClean="0"/>
              <a:t>томдық </a:t>
            </a:r>
            <a:r>
              <a:rPr lang="ru-RU" sz="2600" dirty="0" smtClean="0"/>
              <a:t>“</a:t>
            </a:r>
            <a:r>
              <a:rPr lang="ru-RU" sz="2600" dirty="0" err="1" smtClean="0"/>
              <a:t>Тарихи</a:t>
            </a:r>
            <a:r>
              <a:rPr lang="ru-RU" sz="2600" dirty="0" smtClean="0"/>
              <a:t> </a:t>
            </a:r>
            <a:r>
              <a:rPr lang="ru-RU" sz="2600" dirty="0" err="1" smtClean="0"/>
              <a:t>және мәдени ескерткіштер</a:t>
            </a:r>
            <a:r>
              <a:rPr lang="ru-RU" sz="2600" dirty="0" smtClean="0"/>
              <a:t>” </a:t>
            </a:r>
            <a:r>
              <a:rPr lang="ru-RU" sz="2600" dirty="0" err="1" smtClean="0"/>
              <a:t>жинағы</a:t>
            </a:r>
            <a:r>
              <a:rPr lang="ru-RU" sz="2600" dirty="0" smtClean="0"/>
              <a:t>, </a:t>
            </a:r>
            <a:r>
              <a:rPr lang="ru-RU" sz="2600" dirty="0" err="1" smtClean="0"/>
              <a:t>Мұстафа Шоқай шығармаларының екі</a:t>
            </a:r>
            <a:r>
              <a:rPr lang="ru-RU" sz="2600" dirty="0" smtClean="0"/>
              <a:t> </a:t>
            </a:r>
            <a:r>
              <a:rPr lang="ru-RU" sz="2600" dirty="0" err="1" smtClean="0"/>
              <a:t>томдығы</a:t>
            </a:r>
            <a:r>
              <a:rPr lang="ru-RU" sz="2600" dirty="0" smtClean="0"/>
              <a:t>, </a:t>
            </a:r>
            <a:r>
              <a:rPr lang="ru-RU" sz="2600" dirty="0" err="1" smtClean="0"/>
              <a:t>Қытай мұрағаттары негізінде</a:t>
            </a:r>
            <a:r>
              <a:rPr lang="ru-RU" sz="2600" dirty="0" smtClean="0"/>
              <a:t> </a:t>
            </a:r>
            <a:r>
              <a:rPr lang="ru-RU" sz="2600" dirty="0" err="1" smtClean="0"/>
              <a:t>қазақ тарихына</a:t>
            </a:r>
            <a:r>
              <a:rPr lang="ru-RU" sz="2600" dirty="0" smtClean="0"/>
              <a:t> </a:t>
            </a:r>
            <a:r>
              <a:rPr lang="ru-RU" sz="2600" dirty="0" err="1" smtClean="0"/>
              <a:t>арналған </a:t>
            </a:r>
            <a:r>
              <a:rPr lang="ru-RU" sz="2600" dirty="0" smtClean="0"/>
              <a:t>бес </a:t>
            </a:r>
            <a:r>
              <a:rPr lang="ru-RU" sz="2600" dirty="0" err="1" smtClean="0"/>
              <a:t>кітап</a:t>
            </a:r>
            <a:r>
              <a:rPr lang="ru-RU" sz="2600" dirty="0" smtClean="0"/>
              <a:t>, </a:t>
            </a:r>
            <a:r>
              <a:rPr lang="ru-RU" sz="2600" dirty="0" err="1" smtClean="0"/>
              <a:t>бес</a:t>
            </a:r>
            <a:r>
              <a:rPr lang="ru-RU" sz="2600" dirty="0" smtClean="0"/>
              <a:t> </a:t>
            </a:r>
            <a:r>
              <a:rPr lang="ru-RU" sz="2600" dirty="0" err="1" smtClean="0"/>
              <a:t>томдық Қазақстан тарихының үш томы</a:t>
            </a:r>
            <a:r>
              <a:rPr lang="ru-RU" sz="2600" dirty="0" smtClean="0"/>
              <a:t> </a:t>
            </a:r>
            <a:r>
              <a:rPr lang="ru-RU" sz="2600" dirty="0" err="1" smtClean="0"/>
              <a:t>жарық көрді</a:t>
            </a:r>
            <a:r>
              <a:rPr lang="ru-RU" sz="2600" dirty="0" smtClean="0"/>
              <a:t>. </a:t>
            </a:r>
            <a:r>
              <a:rPr lang="ru-RU" sz="2600" dirty="0" err="1" smtClean="0"/>
              <a:t>Қазақ халқының </a:t>
            </a:r>
            <a:r>
              <a:rPr lang="ru-RU" sz="2600" dirty="0" smtClean="0"/>
              <a:t>125 </a:t>
            </a:r>
            <a:r>
              <a:rPr lang="ru-RU" sz="2600" dirty="0" err="1" smtClean="0"/>
              <a:t>томдық ауыз</a:t>
            </a:r>
            <a:r>
              <a:rPr lang="ru-RU" sz="2600" dirty="0" smtClean="0"/>
              <a:t> </a:t>
            </a:r>
            <a:r>
              <a:rPr lang="ru-RU" sz="2600" dirty="0" err="1" smtClean="0"/>
              <a:t>әдебиетін</a:t>
            </a:r>
            <a:r>
              <a:rPr lang="ru-RU" sz="2600" dirty="0" smtClean="0"/>
              <a:t>, “</a:t>
            </a:r>
            <a:r>
              <a:rPr lang="ru-RU" sz="2600" dirty="0" err="1" smtClean="0"/>
              <a:t>Алаш</a:t>
            </a:r>
            <a:r>
              <a:rPr lang="ru-RU" sz="2600" dirty="0" smtClean="0"/>
              <a:t> </a:t>
            </a:r>
            <a:r>
              <a:rPr lang="ru-RU" sz="2600" dirty="0" err="1" smtClean="0"/>
              <a:t>мұрасы</a:t>
            </a:r>
            <a:r>
              <a:rPr lang="ru-RU" sz="2600" dirty="0" smtClean="0"/>
              <a:t>” </a:t>
            </a:r>
            <a:r>
              <a:rPr lang="ru-RU" sz="2600" dirty="0" err="1" smtClean="0"/>
              <a:t>атты</a:t>
            </a:r>
            <a:r>
              <a:rPr lang="ru-RU" sz="2600" dirty="0" smtClean="0"/>
              <a:t> </a:t>
            </a:r>
            <a:r>
              <a:rPr lang="ru-RU" sz="2600" dirty="0" err="1" smtClean="0"/>
              <a:t>көп томдық серияларын</a:t>
            </a:r>
            <a:r>
              <a:rPr lang="ru-RU" sz="2600" dirty="0" smtClean="0"/>
              <a:t>, Ә.</a:t>
            </a:r>
            <a:r>
              <a:rPr lang="ru-RU" sz="2600" dirty="0" err="1" smtClean="0"/>
              <a:t>Марғұлан еңбектерінің </a:t>
            </a:r>
            <a:r>
              <a:rPr lang="ru-RU" sz="2600" dirty="0" smtClean="0"/>
              <a:t>14 </a:t>
            </a:r>
            <a:r>
              <a:rPr lang="ru-RU" sz="2600" dirty="0" err="1" smtClean="0"/>
              <a:t>томдығын</a:t>
            </a:r>
            <a:r>
              <a:rPr lang="ru-RU" sz="2600" dirty="0" smtClean="0"/>
              <a:t>, М.</a:t>
            </a:r>
            <a:r>
              <a:rPr lang="ru-RU" sz="2600" dirty="0" err="1" smtClean="0"/>
              <a:t>Әуезов</a:t>
            </a:r>
            <a:r>
              <a:rPr lang="ru-RU" sz="2600" dirty="0" smtClean="0"/>
              <a:t>, С.</a:t>
            </a:r>
            <a:r>
              <a:rPr lang="ru-RU" sz="2600" dirty="0" err="1" smtClean="0"/>
              <a:t>Мұқанов</a:t>
            </a:r>
            <a:r>
              <a:rPr lang="ru-RU" sz="2600" dirty="0" smtClean="0"/>
              <a:t>, Ғ.</a:t>
            </a:r>
            <a:r>
              <a:rPr lang="ru-RU" sz="2600" dirty="0" err="1" smtClean="0"/>
              <a:t>Мүсірепов</a:t>
            </a:r>
            <a:r>
              <a:rPr lang="ru-RU" sz="2600" dirty="0" smtClean="0"/>
              <a:t>, Ғ.</a:t>
            </a:r>
            <a:r>
              <a:rPr lang="ru-RU" sz="2600" dirty="0" err="1" smtClean="0"/>
              <a:t>Мұстафин тағы </a:t>
            </a:r>
            <a:r>
              <a:rPr lang="ru-RU" sz="2600" dirty="0" smtClean="0"/>
              <a:t>да </a:t>
            </a:r>
            <a:r>
              <a:rPr lang="ru-RU" sz="2600" dirty="0" err="1" smtClean="0"/>
              <a:t>басқа қазақ әдебиеті классиктерінің көп томдық серияларын</a:t>
            </a:r>
            <a:r>
              <a:rPr lang="ru-RU" sz="2600" dirty="0" smtClean="0"/>
              <a:t> </a:t>
            </a:r>
            <a:r>
              <a:rPr lang="ru-RU" sz="2600" dirty="0" err="1" smtClean="0"/>
              <a:t>басып</a:t>
            </a:r>
            <a:r>
              <a:rPr lang="ru-RU" sz="2600" dirty="0" smtClean="0"/>
              <a:t> </a:t>
            </a:r>
            <a:r>
              <a:rPr lang="ru-RU" sz="2600" dirty="0" err="1" smtClean="0"/>
              <a:t>шығару қолға алынды</a:t>
            </a:r>
            <a:r>
              <a:rPr lang="ru-RU" sz="2600" dirty="0" smtClean="0"/>
              <a:t>.</a:t>
            </a:r>
          </a:p>
          <a:p>
            <a:pPr marL="0" indent="0" algn="just">
              <a:lnSpc>
                <a:spcPct val="80000"/>
              </a:lnSpc>
            </a:pPr>
            <a:r>
              <a:rPr lang="kk-KZ" sz="2600" dirty="0" smtClean="0"/>
              <a:t>1998 жылдан бастап үкіметтік емес ұйымдар мемлекет тарапынан қолдауға ие болып, нәтижесінде олардың арасындағы қарым-қатынас жаңа сапаға көтерілді. Үкіметтіе емес ұйымдар мен мемлекетұйымдардың 15тік органдар арасында серіктестік қалыптасып, ортақ мәселелерді шешуге бағытталды. Барлық үкметтік емес  ұйымдардың 15% - ы экономикалық, 8 % - ы құқық қорғаумен, 14 % - ы гендерлік және бала жастар мәселелерімен, 13 % - ы медицина, мәдениет, ғылым және біліммен, 7 % - ы  әлеуметтік қолдау және мүгедектер мәселесімен, 6 % - ы қоғамдық ұсынысты қолдаумен айналысты.</a:t>
            </a:r>
          </a:p>
          <a:p>
            <a:pPr marL="0" indent="0" algn="just">
              <a:lnSpc>
                <a:spcPct val="80000"/>
              </a:lnSpc>
            </a:pPr>
            <a:r>
              <a:rPr lang="kk-KZ" sz="2800" dirty="0" smtClean="0"/>
              <a:t>Діни қатынастар. 1992 жылы қабылданған – “Діни сенім бостандығы және діни бірлестіктер туралы” заң бойынша   азаматтар діни бірлестіктер құра отырып, ұйымдаса алады.</a:t>
            </a:r>
          </a:p>
          <a:p>
            <a:pPr marL="0" indent="0" algn="just">
              <a:lnSpc>
                <a:spcPct val="80000"/>
              </a:lnSpc>
            </a:pPr>
            <a:r>
              <a:rPr lang="kk-KZ" sz="2800" dirty="0" smtClean="0"/>
              <a:t>Біріккен Ұлттар Ұйымы деректерінде 1996  жылы әлемдегі мұсылмандар саны-1,5 миллиард адамға жеткен. Ал Ислам Конференциясына мүше мұсылман елдерінің саны 55. Кейбір мұсылман елдерінде әлемдік деңгейдегі ғалымдар мен технологиялық табыстар байқалғанымен ислам әлемі өндірушіліктен гөрі тұтынушылық сипатымен ерекшеленді. </a:t>
            </a:r>
          </a:p>
          <a:p>
            <a:pPr marL="0" indent="0" algn="just">
              <a:lnSpc>
                <a:spcPct val="80000"/>
              </a:lnSpc>
            </a:pPr>
            <a:endParaRPr lang="kk-KZ" sz="2600" dirty="0" smtClean="0"/>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4042"/>
          </a:xfrm>
        </p:spPr>
        <p:txBody>
          <a:bodyPr>
            <a:noAutofit/>
          </a:bodyPr>
          <a:lstStyle/>
          <a:p>
            <a:r>
              <a:rPr lang="kk-KZ" sz="1800" dirty="0" smtClean="0"/>
              <a:t>7</a:t>
            </a:r>
            <a:endParaRPr lang="ru-RU" sz="1800" dirty="0"/>
          </a:p>
        </p:txBody>
      </p:sp>
      <p:sp>
        <p:nvSpPr>
          <p:cNvPr id="3" name="Содержимое 2"/>
          <p:cNvSpPr>
            <a:spLocks noGrp="1"/>
          </p:cNvSpPr>
          <p:nvPr>
            <p:ph idx="1"/>
          </p:nvPr>
        </p:nvSpPr>
        <p:spPr>
          <a:xfrm>
            <a:off x="457200" y="620688"/>
            <a:ext cx="8435280" cy="5505475"/>
          </a:xfrm>
        </p:spPr>
        <p:txBody>
          <a:bodyPr>
            <a:noAutofit/>
          </a:bodyPr>
          <a:lstStyle/>
          <a:p>
            <a:pPr marL="0" indent="0" algn="just">
              <a:spcBef>
                <a:spcPts val="0"/>
              </a:spcBef>
            </a:pPr>
            <a:r>
              <a:rPr lang="kk-KZ" sz="1800" dirty="0" smtClean="0"/>
              <a:t>Қазақстан мұсылмандарының діни істерін ұйымдастырып, діни брлестіктер, мешіттер мен шетелдердегі мұсылман ұйымдарымен халықаралық қатынастарды реттейтін дербес мекеме “Қазақстан мұсылмандары діни басқармасы” 1990 –құрылды. Азаматтық қоғамда діни- плюралистік көзқарастардың болуы табиғи нәрсе. Елімізде дінді түрлі мақсатпен түсіндіруге діни басқарма тосқауыл қойып, құқықтық органдар олардың заңсыз іс әрекетке заң жүзінде сараптама жүргізіп отырды. Қазақстан халқының шамамен 67-70%</a:t>
            </a:r>
            <a:r>
              <a:rPr lang="en-US" sz="1800" dirty="0" smtClean="0"/>
              <a:t>-</a:t>
            </a:r>
            <a:r>
              <a:rPr lang="kk-KZ" sz="1800" dirty="0" smtClean="0"/>
              <a:t>ы ислам дінін тұтынушылар немесе 24 этникалық топтан құралған. Қазақстан Республикасы Әділет Министрлігінің дін ісі бойынша комитеті мәліметтеріне сүйенсек, 1990 жылы елде 671 діни бірлестік бар. Олардың саны 2002 – жылы 2618-ге,  2004 ж. басында 1648-ге, 2007 жылы 3429-ға жеткен. Мешіттердің саны 1990 –жылы 25 болса, 2004  жылдың басында 1534, 2007  жылы 1757 жылы көрсеткішке жеткен. </a:t>
            </a:r>
          </a:p>
          <a:p>
            <a:pPr marL="0" indent="0" algn="just">
              <a:spcBef>
                <a:spcPts val="0"/>
              </a:spcBef>
            </a:pPr>
            <a:r>
              <a:rPr lang="kk-KZ" sz="1800" dirty="0" smtClean="0"/>
              <a:t>2006 жылы 1 қаңтардағы жағдай бойынша 40-тан астам конфессия мен деноминация өкілі болып табылатын діни бірлестіктердің жалпы саны-3420 құрады. Діни бірлестіктер жалпы санының 1853 –і Ислам, 267 –сі Орыс православие шіркеуі, 94-і Римдік католик шіркеуі, 1101-і Протестантизм, 78-і дәстүрлі емес әрі жаңа құрылымдар Кришна санасы қоғамы, Соңғы өсиет шіркеуі және басқалары, басқа да саны аз діни құралымдар -349. Діни бірлестіктерде 2565  діни ғибадат құрылыстары бар. Олардың 1727-сі мұсылман мешіттері, 241-і православие шіркеуі, 74-і католик костелдері, 10-ы синагога және бес жүзден астам протестанттық және басқа да шіркеулер бар. Қазақстанда 8 жоғары (оның ішінде 2 исламдық, 1 католиктік, 1 лютерандық, 4 протестанттық), 6 арнаулы орта және 3  жалпы білім беретін діни оқу орны бар. </a:t>
            </a:r>
            <a:endParaRPr lang="ru-RU" sz="1800" dirty="0" smtClean="0"/>
          </a:p>
          <a:p>
            <a:pPr>
              <a:spcBef>
                <a:spcPts val="0"/>
              </a:spcBef>
            </a:pPr>
            <a:endParaRPr lang="ru-RU"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rmAutofit fontScale="90000"/>
          </a:bodyPr>
          <a:lstStyle/>
          <a:p>
            <a:r>
              <a:rPr lang="kk-KZ" dirty="0" smtClean="0"/>
              <a:t>8 бет</a:t>
            </a:r>
            <a:endParaRPr lang="ru-RU" dirty="0"/>
          </a:p>
        </p:txBody>
      </p:sp>
      <p:sp>
        <p:nvSpPr>
          <p:cNvPr id="3" name="Содержимое 2"/>
          <p:cNvSpPr>
            <a:spLocks noGrp="1"/>
          </p:cNvSpPr>
          <p:nvPr>
            <p:ph idx="1"/>
          </p:nvPr>
        </p:nvSpPr>
        <p:spPr>
          <a:xfrm>
            <a:off x="457200" y="620688"/>
            <a:ext cx="8435280" cy="5760640"/>
          </a:xfrm>
        </p:spPr>
        <p:txBody>
          <a:bodyPr>
            <a:normAutofit fontScale="55000" lnSpcReduction="20000"/>
          </a:bodyPr>
          <a:lstStyle/>
          <a:p>
            <a:pPr marL="0" indent="0" algn="just">
              <a:lnSpc>
                <a:spcPct val="90000"/>
              </a:lnSpc>
            </a:pPr>
            <a:r>
              <a:rPr lang="kk-KZ" dirty="0" smtClean="0"/>
              <a:t>Соңғы жылдары Қазақстанда үгіт насихат жұмыстарын күшейткен дәстүрлі емес діни ағымдар қатарына – Сайнтология шіркеуі, Бахайзм, Кадияния (Ахмадия), Кришна қоғамы, сатанизм, Виссарионство шіркеу сиқтылары кіреді. Елімізде ислам атын жамылып, әртүрлі негізсіз, зиянды үгіт насихат жүргізіп жатқан діни ағымдарға “Хизб – ут - Тахрир” Құран Кәрімде “халифат құру” туралы ешқандай мәлімет келтіргеніне қарамастан “халифаттық” мемлекет орнатқысы келеді. Дін атын жамылып жүрген осындай ағымдар таза діннің беделін түсіріп, адамдарды теріс жолға салып, ұлттық қауіпсіздігімізге зиян келтіруде. 2005  жылы желтоқсанда діни бірлестіктердің қызметін бақылау, реттеу мақсатында Қазақстан Республикасы Әділет министрлігінің Діни істер комитеті құрылды. </a:t>
            </a:r>
          </a:p>
          <a:p>
            <a:pPr marL="0" indent="0" algn="just">
              <a:lnSpc>
                <a:spcPct val="90000"/>
              </a:lnSpc>
            </a:pPr>
            <a:r>
              <a:rPr lang="kk-KZ" dirty="0" smtClean="0"/>
              <a:t>ҚР азаматтық қоғамды дамытудың 2006-2011 жылдарға арналған тұжырымдамасында адам құқығы мен бостандығын қорғауда мынадай міндеттер көрінеді: діни сенім бостандығы аумағындағы азаматтардың құқықтарын қорғау, діни бірлестіктер қызметтерін реттеу, азаматтық заңнамаға сәйкестендіру қажеттігі. </a:t>
            </a:r>
          </a:p>
          <a:p>
            <a:pPr marL="0" indent="0" algn="just">
              <a:lnSpc>
                <a:spcPct val="90000"/>
              </a:lnSpc>
            </a:pPr>
            <a:r>
              <a:rPr lang="kk-KZ" dirty="0" smtClean="0"/>
              <a:t>Мемлекеттің қолдауымен Ислам мәдениеті мен білім беру қоры құрылуда. 2009 –жылдың 2  шілдесінде Бейбітшілік және келісім сарайында Әлемдік және дәстүрлі діндер лидерлерінің ІІІ сьезі өтті. Форум жұмысына әлемнің 35  елінен 77 делегация қатысты. </a:t>
            </a:r>
          </a:p>
          <a:p>
            <a:pPr marL="0" indent="0" algn="just">
              <a:lnSpc>
                <a:spcPct val="90000"/>
              </a:lnSpc>
            </a:pPr>
            <a:r>
              <a:rPr lang="kk-KZ" dirty="0" smtClean="0"/>
              <a:t>2010  жылғы 1 сәуірдегі мәліметтер бойыынша елімізде 40-тан астам конфессиялар мен деноминациялар бар. Діни бірлестіктердің жалпы саны- жалпы саны 4453. Мешіттер саны -2369, православие храмдарының саны – 265, католиктіктердің  храмдарының  саны-88, синагогтар саны -6.</a:t>
            </a:r>
          </a:p>
          <a:p>
            <a:pPr marL="0" indent="0" algn="just">
              <a:lnSpc>
                <a:spcPct val="90000"/>
              </a:lnSpc>
            </a:pPr>
            <a:r>
              <a:rPr lang="kk-KZ" dirty="0" smtClean="0"/>
              <a:t>2010 ж. 1  мамырдағы мәліметтер бойынша елімізде  26 діни оқу орындары бар. Оның 2-уі мұсылман ЖОО, 1-уі Қазақстан имамдарының біліктілігін жетілдіру институты, 6-ы медресе, 1- уі православие рухани училищесі, 1-уі католиктер семинариясы, 15-і протестанттық оқу орны. </a:t>
            </a:r>
          </a:p>
          <a:p>
            <a:pPr algn="just">
              <a:lnSpc>
                <a:spcPct val="90000"/>
              </a:lnSpc>
            </a:pPr>
            <a:endParaRPr lang="kk-KZ" dirty="0" smtClean="0"/>
          </a:p>
          <a:p>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TotalTime>
  <Words>2162</Words>
  <Application>Microsoft Office PowerPoint</Application>
  <PresentationFormat>Экран (4:3)</PresentationFormat>
  <Paragraphs>36</Paragraphs>
  <Slides>8</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8</vt:i4>
      </vt:variant>
    </vt:vector>
  </HeadingPairs>
  <TitlesOfParts>
    <vt:vector size="11" baseType="lpstr">
      <vt:lpstr>Arial</vt:lpstr>
      <vt:lpstr>Calibri</vt:lpstr>
      <vt:lpstr>Тема Office</vt:lpstr>
      <vt:lpstr>12 12- лекция . Қазақстан Республикасының қоғамдық-саяси дамуы</vt:lpstr>
      <vt:lpstr>2 бет</vt:lpstr>
      <vt:lpstr>3-бет </vt:lpstr>
      <vt:lpstr>4 -бет</vt:lpstr>
      <vt:lpstr>5-бет</vt:lpstr>
      <vt:lpstr>6-бет</vt:lpstr>
      <vt:lpstr>7</vt:lpstr>
      <vt:lpstr>8 бет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9- лекция . Қазақстан Республикасының қоғамдық-саяси дамуы</dc:title>
  <dc:creator>Алихан</dc:creator>
  <cp:lastModifiedBy>Апа</cp:lastModifiedBy>
  <cp:revision>10</cp:revision>
  <dcterms:created xsi:type="dcterms:W3CDTF">2019-11-04T18:16:40Z</dcterms:created>
  <dcterms:modified xsi:type="dcterms:W3CDTF">2022-12-05T16:34:06Z</dcterms:modified>
</cp:coreProperties>
</file>