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 id="2147483720" r:id="rId7"/>
    <p:sldMasterId id="2147483732" r:id="rId8"/>
  </p:sldMasterIdLst>
  <p:sldIdLst>
    <p:sldId id="256" r:id="rId9"/>
    <p:sldId id="257" r:id="rId10"/>
    <p:sldId id="258" r:id="rId11"/>
    <p:sldId id="260" r:id="rId12"/>
    <p:sldId id="262" r:id="rId13"/>
    <p:sldId id="263" r:id="rId14"/>
    <p:sldId id="259" r:id="rId15"/>
    <p:sldId id="264" r:id="rId16"/>
    <p:sldId id="265" r:id="rId17"/>
    <p:sldId id="266" r:id="rId18"/>
    <p:sldId id="267" r:id="rId19"/>
    <p:sldId id="268" r:id="rId20"/>
    <p:sldId id="269" r:id="rId21"/>
    <p:sldId id="277" r:id="rId22"/>
    <p:sldId id="278" r:id="rId23"/>
    <p:sldId id="279" r:id="rId24"/>
    <p:sldId id="280" r:id="rId25"/>
    <p:sldId id="281" r:id="rId26"/>
    <p:sldId id="282" r:id="rId27"/>
    <p:sldId id="283" r:id="rId28"/>
    <p:sldId id="270" r:id="rId29"/>
    <p:sldId id="271" r:id="rId30"/>
    <p:sldId id="272" r:id="rId31"/>
    <p:sldId id="274" r:id="rId32"/>
    <p:sldId id="275" r:id="rId33"/>
    <p:sldId id="276" r:id="rId34"/>
    <p:sldId id="285" r:id="rId35"/>
    <p:sldId id="286" r:id="rId36"/>
    <p:sldId id="287" r:id="rId37"/>
    <p:sldId id="288" r:id="rId38"/>
    <p:sldId id="303" r:id="rId39"/>
    <p:sldId id="289" r:id="rId40"/>
    <p:sldId id="291" r:id="rId41"/>
    <p:sldId id="293" r:id="rId42"/>
    <p:sldId id="295" r:id="rId43"/>
    <p:sldId id="297" r:id="rId44"/>
    <p:sldId id="298" r:id="rId45"/>
    <p:sldId id="299" r:id="rId46"/>
    <p:sldId id="300" r:id="rId47"/>
    <p:sldId id="301" r:id="rId48"/>
    <p:sldId id="304" r:id="rId49"/>
    <p:sldId id="305" r:id="rId5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8" y="7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8" Type="http://schemas.openxmlformats.org/officeDocument/2006/relationships/slideMaster" Target="slideMasters/slideMaster8.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E70CBA2-C6AE-4989-882F-1C491E0CAA59}" type="datetimeFigureOut">
              <a:rPr lang="ru-RU" smtClean="0"/>
              <a:t>11.01.2021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610931-34F9-427F-AFF9-91A7AEEFF99E}" type="slidenum">
              <a:rPr lang="ru-RU" smtClean="0"/>
              <a:t>‹#›</a:t>
            </a:fld>
            <a:endParaRPr lang="ru-RU"/>
          </a:p>
        </p:txBody>
      </p:sp>
    </p:spTree>
    <p:extLst>
      <p:ext uri="{BB962C8B-B14F-4D97-AF65-F5344CB8AC3E}">
        <p14:creationId xmlns:p14="http://schemas.microsoft.com/office/powerpoint/2010/main" val="3902550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70CBA2-C6AE-4989-882F-1C491E0CAA59}" type="datetimeFigureOut">
              <a:rPr lang="ru-RU" smtClean="0"/>
              <a:t>11.01.2021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610931-34F9-427F-AFF9-91A7AEEFF99E}" type="slidenum">
              <a:rPr lang="ru-RU" smtClean="0"/>
              <a:t>‹#›</a:t>
            </a:fld>
            <a:endParaRPr lang="ru-RU"/>
          </a:p>
        </p:txBody>
      </p:sp>
    </p:spTree>
    <p:extLst>
      <p:ext uri="{BB962C8B-B14F-4D97-AF65-F5344CB8AC3E}">
        <p14:creationId xmlns:p14="http://schemas.microsoft.com/office/powerpoint/2010/main" val="2491788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70CBA2-C6AE-4989-882F-1C491E0CAA59}" type="datetimeFigureOut">
              <a:rPr lang="ru-RU" smtClean="0"/>
              <a:t>11.01.2021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610931-34F9-427F-AFF9-91A7AEEFF99E}" type="slidenum">
              <a:rPr lang="ru-RU" smtClean="0"/>
              <a:t>‹#›</a:t>
            </a:fld>
            <a:endParaRPr lang="ru-RU"/>
          </a:p>
        </p:txBody>
      </p:sp>
    </p:spTree>
    <p:extLst>
      <p:ext uri="{BB962C8B-B14F-4D97-AF65-F5344CB8AC3E}">
        <p14:creationId xmlns:p14="http://schemas.microsoft.com/office/powerpoint/2010/main" val="2446412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A8B2FDE-3FFE-49D6-9F73-46EAACA3DF2A}"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9476409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CBBFDB4-FB4A-4469-86B0-CBE9D7B59AB0}"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77933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D3E55D-E499-43D8-9AAB-F1900DDD4A6B}"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818510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7FA8E44-2527-43D4-9725-32042485254C}"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101806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5FBC863-F684-44F7-A049-1B175D76297E}" type="datetime1">
              <a:rPr lang="ru-RU" smtClean="0">
                <a:solidFill>
                  <a:prstClr val="black">
                    <a:tint val="75000"/>
                  </a:prstClr>
                </a:solidFill>
              </a:rPr>
              <a:pPr/>
              <a:t>11.01.2021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1775324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B8BF163-8498-4CD9-9C86-0F24C1F18A21}" type="datetime1">
              <a:rPr lang="ru-RU" smtClean="0">
                <a:solidFill>
                  <a:prstClr val="black">
                    <a:tint val="75000"/>
                  </a:prstClr>
                </a:solidFill>
              </a:rPr>
              <a:pPr/>
              <a:t>11.01.2021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562796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6E6532F-254B-4F29-879E-EC561E58D733}" type="datetime1">
              <a:rPr lang="ru-RU" smtClean="0">
                <a:solidFill>
                  <a:prstClr val="black">
                    <a:tint val="75000"/>
                  </a:prstClr>
                </a:solidFill>
              </a:rPr>
              <a:pPr/>
              <a:t>11.01.2021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4829977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873FD18-856B-43C8-BE15-80FE0A78615F}"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2624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70CBA2-C6AE-4989-882F-1C491E0CAA59}" type="datetimeFigureOut">
              <a:rPr lang="ru-RU" smtClean="0"/>
              <a:t>11.01.2021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610931-34F9-427F-AFF9-91A7AEEFF99E}" type="slidenum">
              <a:rPr lang="ru-RU" smtClean="0"/>
              <a:t>‹#›</a:t>
            </a:fld>
            <a:endParaRPr lang="ru-RU"/>
          </a:p>
        </p:txBody>
      </p:sp>
    </p:spTree>
    <p:extLst>
      <p:ext uri="{BB962C8B-B14F-4D97-AF65-F5344CB8AC3E}">
        <p14:creationId xmlns:p14="http://schemas.microsoft.com/office/powerpoint/2010/main" val="37532855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144E491-6EBD-4C1A-8708-6AC89F51A722}"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2582134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A9C664E-FE36-442E-8A8D-C7CD64DDDD92}"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0484945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B1CA45D-64CF-409F-9798-6D3CBE3E1E64}"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952038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A8B2FDE-3FFE-49D6-9F73-46EAACA3DF2A}"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8237627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CBBFDB4-FB4A-4469-86B0-CBE9D7B59AB0}"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3045478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D3E55D-E499-43D8-9AAB-F1900DDD4A6B}"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066798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7FA8E44-2527-43D4-9725-32042485254C}"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5752996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5FBC863-F684-44F7-A049-1B175D76297E}" type="datetime1">
              <a:rPr lang="ru-RU" smtClean="0">
                <a:solidFill>
                  <a:prstClr val="black">
                    <a:tint val="75000"/>
                  </a:prstClr>
                </a:solidFill>
              </a:rPr>
              <a:pPr/>
              <a:t>11.01.2021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058878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B8BF163-8498-4CD9-9C86-0F24C1F18A21}" type="datetime1">
              <a:rPr lang="ru-RU" smtClean="0">
                <a:solidFill>
                  <a:prstClr val="black">
                    <a:tint val="75000"/>
                  </a:prstClr>
                </a:solidFill>
              </a:rPr>
              <a:pPr/>
              <a:t>11.01.2021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9452488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6E6532F-254B-4F29-879E-EC561E58D733}" type="datetime1">
              <a:rPr lang="ru-RU" smtClean="0">
                <a:solidFill>
                  <a:prstClr val="black">
                    <a:tint val="75000"/>
                  </a:prstClr>
                </a:solidFill>
              </a:rPr>
              <a:pPr/>
              <a:t>11.01.2021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78541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E70CBA2-C6AE-4989-882F-1C491E0CAA59}" type="datetimeFigureOut">
              <a:rPr lang="ru-RU" smtClean="0"/>
              <a:t>11.01.2021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610931-34F9-427F-AFF9-91A7AEEFF99E}" type="slidenum">
              <a:rPr lang="ru-RU" smtClean="0"/>
              <a:t>‹#›</a:t>
            </a:fld>
            <a:endParaRPr lang="ru-RU"/>
          </a:p>
        </p:txBody>
      </p:sp>
    </p:spTree>
    <p:extLst>
      <p:ext uri="{BB962C8B-B14F-4D97-AF65-F5344CB8AC3E}">
        <p14:creationId xmlns:p14="http://schemas.microsoft.com/office/powerpoint/2010/main" val="12975697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873FD18-856B-43C8-BE15-80FE0A78615F}"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2120444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144E491-6EBD-4C1A-8708-6AC89F51A722}"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5062402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A9C664E-FE36-442E-8A8D-C7CD64DDDD92}"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7773490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B1CA45D-64CF-409F-9798-6D3CBE3E1E64}"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6423379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A8B2FDE-3FFE-49D6-9F73-46EAACA3DF2A}"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7907327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CBBFDB4-FB4A-4469-86B0-CBE9D7B59AB0}"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29611789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D3E55D-E499-43D8-9AAB-F1900DDD4A6B}"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10563708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7FA8E44-2527-43D4-9725-32042485254C}"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51409148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5FBC863-F684-44F7-A049-1B175D76297E}" type="datetime1">
              <a:rPr lang="ru-RU" smtClean="0">
                <a:solidFill>
                  <a:prstClr val="black">
                    <a:tint val="75000"/>
                  </a:prstClr>
                </a:solidFill>
              </a:rPr>
              <a:pPr/>
              <a:t>11.01.2021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12285576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B8BF163-8498-4CD9-9C86-0F24C1F18A21}" type="datetime1">
              <a:rPr lang="ru-RU" smtClean="0">
                <a:solidFill>
                  <a:prstClr val="black">
                    <a:tint val="75000"/>
                  </a:prstClr>
                </a:solidFill>
              </a:rPr>
              <a:pPr/>
              <a:t>11.01.2021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732502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E70CBA2-C6AE-4989-882F-1C491E0CAA59}" type="datetimeFigureOut">
              <a:rPr lang="ru-RU" smtClean="0"/>
              <a:t>11.01.2021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C610931-34F9-427F-AFF9-91A7AEEFF99E}" type="slidenum">
              <a:rPr lang="ru-RU" smtClean="0"/>
              <a:t>‹#›</a:t>
            </a:fld>
            <a:endParaRPr lang="ru-RU"/>
          </a:p>
        </p:txBody>
      </p:sp>
    </p:spTree>
    <p:extLst>
      <p:ext uri="{BB962C8B-B14F-4D97-AF65-F5344CB8AC3E}">
        <p14:creationId xmlns:p14="http://schemas.microsoft.com/office/powerpoint/2010/main" val="259841674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6E6532F-254B-4F29-879E-EC561E58D733}" type="datetime1">
              <a:rPr lang="ru-RU" smtClean="0">
                <a:solidFill>
                  <a:prstClr val="black">
                    <a:tint val="75000"/>
                  </a:prstClr>
                </a:solidFill>
              </a:rPr>
              <a:pPr/>
              <a:t>11.01.2021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340598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873FD18-856B-43C8-BE15-80FE0A78615F}"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2699556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144E491-6EBD-4C1A-8708-6AC89F51A722}"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107478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A9C664E-FE36-442E-8A8D-C7CD64DDDD92}"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1565180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B1CA45D-64CF-409F-9798-6D3CBE3E1E64}"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21100417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A8B2FDE-3FFE-49D6-9F73-46EAACA3DF2A}"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52314658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CBBFDB4-FB4A-4469-86B0-CBE9D7B59AB0}"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5300083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D3E55D-E499-43D8-9AAB-F1900DDD4A6B}"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89762238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7FA8E44-2527-43D4-9725-32042485254C}"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22191460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5FBC863-F684-44F7-A049-1B175D76297E}" type="datetime1">
              <a:rPr lang="ru-RU" smtClean="0">
                <a:solidFill>
                  <a:prstClr val="black">
                    <a:tint val="75000"/>
                  </a:prstClr>
                </a:solidFill>
              </a:rPr>
              <a:pPr/>
              <a:t>11.01.2021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887303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E70CBA2-C6AE-4989-882F-1C491E0CAA59}" type="datetimeFigureOut">
              <a:rPr lang="ru-RU" smtClean="0"/>
              <a:t>11.01.2021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C610931-34F9-427F-AFF9-91A7AEEFF99E}" type="slidenum">
              <a:rPr lang="ru-RU" smtClean="0"/>
              <a:t>‹#›</a:t>
            </a:fld>
            <a:endParaRPr lang="ru-RU"/>
          </a:p>
        </p:txBody>
      </p:sp>
    </p:spTree>
    <p:extLst>
      <p:ext uri="{BB962C8B-B14F-4D97-AF65-F5344CB8AC3E}">
        <p14:creationId xmlns:p14="http://schemas.microsoft.com/office/powerpoint/2010/main" val="150608803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B8BF163-8498-4CD9-9C86-0F24C1F18A21}" type="datetime1">
              <a:rPr lang="ru-RU" smtClean="0">
                <a:solidFill>
                  <a:prstClr val="black">
                    <a:tint val="75000"/>
                  </a:prstClr>
                </a:solidFill>
              </a:rPr>
              <a:pPr/>
              <a:t>11.01.2021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2756109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6E6532F-254B-4F29-879E-EC561E58D733}" type="datetime1">
              <a:rPr lang="ru-RU" smtClean="0">
                <a:solidFill>
                  <a:prstClr val="black">
                    <a:tint val="75000"/>
                  </a:prstClr>
                </a:solidFill>
              </a:rPr>
              <a:pPr/>
              <a:t>11.01.2021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945772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873FD18-856B-43C8-BE15-80FE0A78615F}"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44695545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144E491-6EBD-4C1A-8708-6AC89F51A722}"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9852678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A9C664E-FE36-442E-8A8D-C7CD64DDDD92}"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26059743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B1CA45D-64CF-409F-9798-6D3CBE3E1E64}"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53794028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A8B2FDE-3FFE-49D6-9F73-46EAACA3DF2A}"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0196330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CBBFDB4-FB4A-4469-86B0-CBE9D7B59AB0}"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71877647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D3E55D-E499-43D8-9AAB-F1900DDD4A6B}"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49677514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7FA8E44-2527-43D4-9725-32042485254C}"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726344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E70CBA2-C6AE-4989-882F-1C491E0CAA59}" type="datetimeFigureOut">
              <a:rPr lang="ru-RU" smtClean="0"/>
              <a:t>11.01.2021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C610931-34F9-427F-AFF9-91A7AEEFF99E}" type="slidenum">
              <a:rPr lang="ru-RU" smtClean="0"/>
              <a:t>‹#›</a:t>
            </a:fld>
            <a:endParaRPr lang="ru-RU"/>
          </a:p>
        </p:txBody>
      </p:sp>
    </p:spTree>
    <p:extLst>
      <p:ext uri="{BB962C8B-B14F-4D97-AF65-F5344CB8AC3E}">
        <p14:creationId xmlns:p14="http://schemas.microsoft.com/office/powerpoint/2010/main" val="344184864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5FBC863-F684-44F7-A049-1B175D76297E}" type="datetime1">
              <a:rPr lang="ru-RU" smtClean="0">
                <a:solidFill>
                  <a:prstClr val="black">
                    <a:tint val="75000"/>
                  </a:prstClr>
                </a:solidFill>
              </a:rPr>
              <a:pPr/>
              <a:t>11.01.2021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6338890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B8BF163-8498-4CD9-9C86-0F24C1F18A21}" type="datetime1">
              <a:rPr lang="ru-RU" smtClean="0">
                <a:solidFill>
                  <a:prstClr val="black">
                    <a:tint val="75000"/>
                  </a:prstClr>
                </a:solidFill>
              </a:rPr>
              <a:pPr/>
              <a:t>11.01.2021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92398130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6E6532F-254B-4F29-879E-EC561E58D733}" type="datetime1">
              <a:rPr lang="ru-RU" smtClean="0">
                <a:solidFill>
                  <a:prstClr val="black">
                    <a:tint val="75000"/>
                  </a:prstClr>
                </a:solidFill>
              </a:rPr>
              <a:pPr/>
              <a:t>11.01.2021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51615485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873FD18-856B-43C8-BE15-80FE0A78615F}"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4853948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144E491-6EBD-4C1A-8708-6AC89F51A722}"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72517271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A9C664E-FE36-442E-8A8D-C7CD64DDDD92}"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00580668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B1CA45D-64CF-409F-9798-6D3CBE3E1E64}"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9579320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A8B2FDE-3FFE-49D6-9F73-46EAACA3DF2A}"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13799670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CBBFDB4-FB4A-4469-86B0-CBE9D7B59AB0}"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01523890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D3E55D-E499-43D8-9AAB-F1900DDD4A6B}"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84453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E70CBA2-C6AE-4989-882F-1C491E0CAA59}" type="datetimeFigureOut">
              <a:rPr lang="ru-RU" smtClean="0"/>
              <a:t>11.01.2021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C610931-34F9-427F-AFF9-91A7AEEFF99E}" type="slidenum">
              <a:rPr lang="ru-RU" smtClean="0"/>
              <a:t>‹#›</a:t>
            </a:fld>
            <a:endParaRPr lang="ru-RU"/>
          </a:p>
        </p:txBody>
      </p:sp>
    </p:spTree>
    <p:extLst>
      <p:ext uri="{BB962C8B-B14F-4D97-AF65-F5344CB8AC3E}">
        <p14:creationId xmlns:p14="http://schemas.microsoft.com/office/powerpoint/2010/main" val="226377717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7FA8E44-2527-43D4-9725-32042485254C}"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9482882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5FBC863-F684-44F7-A049-1B175D76297E}" type="datetime1">
              <a:rPr lang="ru-RU" smtClean="0">
                <a:solidFill>
                  <a:prstClr val="black">
                    <a:tint val="75000"/>
                  </a:prstClr>
                </a:solidFill>
              </a:rPr>
              <a:pPr/>
              <a:t>11.01.2021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45184262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B8BF163-8498-4CD9-9C86-0F24C1F18A21}" type="datetime1">
              <a:rPr lang="ru-RU" smtClean="0">
                <a:solidFill>
                  <a:prstClr val="black">
                    <a:tint val="75000"/>
                  </a:prstClr>
                </a:solidFill>
              </a:rPr>
              <a:pPr/>
              <a:t>11.01.2021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51200731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6E6532F-254B-4F29-879E-EC561E58D733}" type="datetime1">
              <a:rPr lang="ru-RU" smtClean="0">
                <a:solidFill>
                  <a:prstClr val="black">
                    <a:tint val="75000"/>
                  </a:prstClr>
                </a:solidFill>
              </a:rPr>
              <a:pPr/>
              <a:t>11.01.2021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3604783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873FD18-856B-43C8-BE15-80FE0A78615F}"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94397889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144E491-6EBD-4C1A-8708-6AC89F51A722}"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88011712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A9C664E-FE36-442E-8A8D-C7CD64DDDD92}"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81481395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B1CA45D-64CF-409F-9798-6D3CBE3E1E64}"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39403614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A8B2FDE-3FFE-49D6-9F73-46EAACA3DF2A}"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02643328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CBBFDB4-FB4A-4469-86B0-CBE9D7B59AB0}"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073882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E70CBA2-C6AE-4989-882F-1C491E0CAA59}" type="datetimeFigureOut">
              <a:rPr lang="ru-RU" smtClean="0"/>
              <a:t>11.01.2021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C610931-34F9-427F-AFF9-91A7AEEFF99E}" type="slidenum">
              <a:rPr lang="ru-RU" smtClean="0"/>
              <a:t>‹#›</a:t>
            </a:fld>
            <a:endParaRPr lang="ru-RU"/>
          </a:p>
        </p:txBody>
      </p:sp>
    </p:spTree>
    <p:extLst>
      <p:ext uri="{BB962C8B-B14F-4D97-AF65-F5344CB8AC3E}">
        <p14:creationId xmlns:p14="http://schemas.microsoft.com/office/powerpoint/2010/main" val="301998424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D3E55D-E499-43D8-9AAB-F1900DDD4A6B}"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1915616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7FA8E44-2527-43D4-9725-32042485254C}"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97438156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5FBC863-F684-44F7-A049-1B175D76297E}" type="datetime1">
              <a:rPr lang="ru-RU" smtClean="0">
                <a:solidFill>
                  <a:prstClr val="black">
                    <a:tint val="75000"/>
                  </a:prstClr>
                </a:solidFill>
              </a:rPr>
              <a:pPr/>
              <a:t>11.01.2021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03827840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B8BF163-8498-4CD9-9C86-0F24C1F18A21}" type="datetime1">
              <a:rPr lang="ru-RU" smtClean="0">
                <a:solidFill>
                  <a:prstClr val="black">
                    <a:tint val="75000"/>
                  </a:prstClr>
                </a:solidFill>
              </a:rPr>
              <a:pPr/>
              <a:t>11.01.2021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73370826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6E6532F-254B-4F29-879E-EC561E58D733}" type="datetime1">
              <a:rPr lang="ru-RU" smtClean="0">
                <a:solidFill>
                  <a:prstClr val="black">
                    <a:tint val="75000"/>
                  </a:prstClr>
                </a:solidFill>
              </a:rPr>
              <a:pPr/>
              <a:t>11.01.2021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46077833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873FD18-856B-43C8-BE15-80FE0A78615F}"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0464955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144E491-6EBD-4C1A-8708-6AC89F51A722}" type="datetime1">
              <a:rPr lang="ru-RU" smtClean="0">
                <a:solidFill>
                  <a:prstClr val="black">
                    <a:tint val="75000"/>
                  </a:prstClr>
                </a:solidFill>
              </a:rPr>
              <a:pPr/>
              <a:t>11.01.2021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06398300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A9C664E-FE36-442E-8A8D-C7CD64DDDD92}"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41368678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B1CA45D-64CF-409F-9798-6D3CBE3E1E64}"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29717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E70CBA2-C6AE-4989-882F-1C491E0CAA59}" type="datetimeFigureOut">
              <a:rPr lang="ru-RU" smtClean="0"/>
              <a:t>11.01.2021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C610931-34F9-427F-AFF9-91A7AEEFF99E}" type="slidenum">
              <a:rPr lang="ru-RU" smtClean="0"/>
              <a:t>‹#›</a:t>
            </a:fld>
            <a:endParaRPr lang="ru-RU"/>
          </a:p>
        </p:txBody>
      </p:sp>
    </p:spTree>
    <p:extLst>
      <p:ext uri="{BB962C8B-B14F-4D97-AF65-F5344CB8AC3E}">
        <p14:creationId xmlns:p14="http://schemas.microsoft.com/office/powerpoint/2010/main" val="3916422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70CBA2-C6AE-4989-882F-1C491E0CAA59}" type="datetimeFigureOut">
              <a:rPr lang="ru-RU" smtClean="0"/>
              <a:t>11.01.2021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610931-34F9-427F-AFF9-91A7AEEFF99E}" type="slidenum">
              <a:rPr lang="ru-RU" smtClean="0"/>
              <a:t>‹#›</a:t>
            </a:fld>
            <a:endParaRPr lang="ru-RU"/>
          </a:p>
        </p:txBody>
      </p:sp>
    </p:spTree>
    <p:extLst>
      <p:ext uri="{BB962C8B-B14F-4D97-AF65-F5344CB8AC3E}">
        <p14:creationId xmlns:p14="http://schemas.microsoft.com/office/powerpoint/2010/main" val="3100810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63B90-2033-4E5D-B534-927710C0E440}"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5429125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63B90-2033-4E5D-B534-927710C0E440}"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022430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63B90-2033-4E5D-B534-927710C0E440}"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3748465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63B90-2033-4E5D-B534-927710C0E440}"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0281154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63B90-2033-4E5D-B534-927710C0E440}"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26378287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63B90-2033-4E5D-B534-927710C0E440}"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39463373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63B90-2033-4E5D-B534-927710C0E440}" type="datetime1">
              <a:rPr lang="ru-RU" smtClean="0">
                <a:solidFill>
                  <a:prstClr val="black">
                    <a:tint val="75000"/>
                  </a:prstClr>
                </a:solidFill>
              </a:rPr>
              <a:pPr/>
              <a:t>11.01.2021</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4C8A6-5D50-422B-951C-3EA0669CE062}"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27295754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mtClean="0"/>
              <a:t>Лекция 6 часть 1</a:t>
            </a:r>
            <a:endParaRPr lang="ru-RU" dirty="0"/>
          </a:p>
        </p:txBody>
      </p:sp>
      <p:sp>
        <p:nvSpPr>
          <p:cNvPr id="3" name="Подзаголовок 2"/>
          <p:cNvSpPr>
            <a:spLocks noGrp="1"/>
          </p:cNvSpPr>
          <p:nvPr>
            <p:ph type="subTitle" idx="1"/>
          </p:nvPr>
        </p:nvSpPr>
        <p:spPr/>
        <p:txBody>
          <a:bodyPr/>
          <a:lstStyle/>
          <a:p>
            <a:r>
              <a:rPr lang="ru-RU" dirty="0" smtClean="0"/>
              <a:t>Национальная политика советского государства</a:t>
            </a:r>
          </a:p>
          <a:p>
            <a:r>
              <a:rPr lang="ru-RU" dirty="0" smtClean="0"/>
              <a:t>1917-1991 гг.</a:t>
            </a:r>
            <a:endParaRPr lang="ru-RU" dirty="0"/>
          </a:p>
        </p:txBody>
      </p:sp>
    </p:spTree>
    <p:extLst>
      <p:ext uri="{BB962C8B-B14F-4D97-AF65-F5344CB8AC3E}">
        <p14:creationId xmlns:p14="http://schemas.microsoft.com/office/powerpoint/2010/main" val="2634225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В.Ленин</a:t>
            </a:r>
            <a:endParaRPr lang="ru-RU" dirty="0"/>
          </a:p>
        </p:txBody>
      </p:sp>
      <p:sp>
        <p:nvSpPr>
          <p:cNvPr id="3" name="Объект 2"/>
          <p:cNvSpPr>
            <a:spLocks noGrp="1"/>
          </p:cNvSpPr>
          <p:nvPr>
            <p:ph idx="1"/>
          </p:nvPr>
        </p:nvSpPr>
        <p:spPr/>
        <p:txBody>
          <a:bodyPr/>
          <a:lstStyle/>
          <a:p>
            <a:r>
              <a:rPr lang="ru-RU" dirty="0" smtClean="0"/>
              <a:t>Тем не менее, действуя гибко и признавая национальные ожидания народов периферии, </a:t>
            </a:r>
            <a:r>
              <a:rPr lang="ru-RU" dirty="0" err="1" smtClean="0"/>
              <a:t>В.Ленин</a:t>
            </a:r>
            <a:r>
              <a:rPr lang="ru-RU" dirty="0" smtClean="0"/>
              <a:t> предложил весьма прагматичный ход. По его мнению, это было временное отступление , продиктованное политическим моментом. Наступит потом момент, когда пролетариат возьмет действительно власть в свои руки, и тогда национализм исчезнет</a:t>
            </a:r>
          </a:p>
        </p:txBody>
      </p:sp>
    </p:spTree>
    <p:extLst>
      <p:ext uri="{BB962C8B-B14F-4D97-AF65-F5344CB8AC3E}">
        <p14:creationId xmlns:p14="http://schemas.microsoft.com/office/powerpoint/2010/main" val="1738365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Отмежевание от импералистической политики России</a:t>
            </a:r>
            <a:endParaRPr lang="ru-RU" dirty="0"/>
          </a:p>
        </p:txBody>
      </p:sp>
      <p:sp>
        <p:nvSpPr>
          <p:cNvPr id="3" name="Объект 2"/>
          <p:cNvSpPr>
            <a:spLocks noGrp="1"/>
          </p:cNvSpPr>
          <p:nvPr>
            <p:ph idx="1"/>
          </p:nvPr>
        </p:nvSpPr>
        <p:spPr/>
        <p:txBody>
          <a:bodyPr/>
          <a:lstStyle/>
          <a:p>
            <a:r>
              <a:rPr lang="ru-RU" dirty="0" smtClean="0"/>
              <a:t>Таким образом, </a:t>
            </a:r>
            <a:r>
              <a:rPr lang="ru-RU" dirty="0" err="1" smtClean="0"/>
              <a:t>В.Ленин</a:t>
            </a:r>
            <a:r>
              <a:rPr lang="ru-RU" dirty="0" smtClean="0"/>
              <a:t> провозгласил право нации на самоопределение. Это был его ответ на растущий национализм со стороны нерусских народов.</a:t>
            </a:r>
          </a:p>
          <a:p>
            <a:r>
              <a:rPr lang="ru-RU" dirty="0" smtClean="0"/>
              <a:t>Федеративное устройство и объединение нерусских стало источником роста влияния большевиков над периферийными регионами</a:t>
            </a:r>
            <a:endParaRPr lang="ru-RU" dirty="0"/>
          </a:p>
        </p:txBody>
      </p:sp>
    </p:spTree>
    <p:extLst>
      <p:ext uri="{BB962C8B-B14F-4D97-AF65-F5344CB8AC3E}">
        <p14:creationId xmlns:p14="http://schemas.microsoft.com/office/powerpoint/2010/main" val="3503357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Отмежевание от импералистической политики России</a:t>
            </a:r>
          </a:p>
        </p:txBody>
      </p:sp>
      <p:sp>
        <p:nvSpPr>
          <p:cNvPr id="3" name="Объект 2"/>
          <p:cNvSpPr>
            <a:spLocks noGrp="1"/>
          </p:cNvSpPr>
          <p:nvPr>
            <p:ph idx="1"/>
          </p:nvPr>
        </p:nvSpPr>
        <p:spPr/>
        <p:txBody>
          <a:bodyPr/>
          <a:lstStyle/>
          <a:p>
            <a:r>
              <a:rPr lang="ru-RU" dirty="0" err="1" smtClean="0"/>
              <a:t>В.Ленин</a:t>
            </a:r>
            <a:r>
              <a:rPr lang="ru-RU" dirty="0" smtClean="0"/>
              <a:t> провозгласил, что идея коммунизма объединит все народы советского государства. Общая идеология объединит всех и затушует национальные чувства.</a:t>
            </a:r>
          </a:p>
          <a:p>
            <a:r>
              <a:rPr lang="ru-RU" dirty="0" smtClean="0"/>
              <a:t>Советское государство – это союз равных народов, объединенных идеалом коммунизма</a:t>
            </a:r>
            <a:endParaRPr lang="ru-RU" dirty="0"/>
          </a:p>
        </p:txBody>
      </p:sp>
    </p:spTree>
    <p:extLst>
      <p:ext uri="{BB962C8B-B14F-4D97-AF65-F5344CB8AC3E}">
        <p14:creationId xmlns:p14="http://schemas.microsoft.com/office/powerpoint/2010/main" val="145441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Коренное отличие от политики Российской империи</a:t>
            </a:r>
            <a:endParaRPr lang="ru-RU" dirty="0"/>
          </a:p>
        </p:txBody>
      </p:sp>
      <p:sp>
        <p:nvSpPr>
          <p:cNvPr id="3" name="Объект 2"/>
          <p:cNvSpPr>
            <a:spLocks noGrp="1"/>
          </p:cNvSpPr>
          <p:nvPr>
            <p:ph idx="1"/>
          </p:nvPr>
        </p:nvSpPr>
        <p:spPr/>
        <p:txBody>
          <a:bodyPr/>
          <a:lstStyle/>
          <a:p>
            <a:r>
              <a:rPr lang="ru-RU" dirty="0" smtClean="0"/>
              <a:t>Монархия-власть одного, капитализм, ортодоксальная церковь, империализм</a:t>
            </a:r>
          </a:p>
          <a:p>
            <a:r>
              <a:rPr lang="ru-RU" dirty="0" smtClean="0"/>
              <a:t>Культурное, политическое, экономическое угнетение нерусских народов</a:t>
            </a:r>
            <a:endParaRPr lang="ru-RU" dirty="0"/>
          </a:p>
        </p:txBody>
      </p:sp>
    </p:spTree>
    <p:extLst>
      <p:ext uri="{BB962C8B-B14F-4D97-AF65-F5344CB8AC3E}">
        <p14:creationId xmlns:p14="http://schemas.microsoft.com/office/powerpoint/2010/main" val="3918996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Национальный вопрос был одним из ключевых</a:t>
            </a:r>
          </a:p>
        </p:txBody>
      </p:sp>
      <p:sp>
        <p:nvSpPr>
          <p:cNvPr id="3" name="Объект 2"/>
          <p:cNvSpPr>
            <a:spLocks noGrp="1"/>
          </p:cNvSpPr>
          <p:nvPr>
            <p:ph idx="1"/>
          </p:nvPr>
        </p:nvSpPr>
        <p:spPr/>
        <p:txBody>
          <a:bodyPr>
            <a:normAutofit/>
          </a:bodyPr>
          <a:lstStyle/>
          <a:p>
            <a:r>
              <a:rPr lang="ru-RU" dirty="0" smtClean="0"/>
              <a:t>Национальный вопрос был одним из ключевых в момент рождения Советской России. В споре двух вождей — Владимира Ленина и Иосифа Сталина — он стал определяющим не только для выбора путей образования Союза советских республик, но и для определения модели социализма и способа организации жизни общества в более широком смысле.</a:t>
            </a:r>
          </a:p>
          <a:p>
            <a:endParaRPr lang="ru-RU" dirty="0" smtClean="0"/>
          </a:p>
        </p:txBody>
      </p:sp>
    </p:spTree>
    <p:extLst>
      <p:ext uri="{BB962C8B-B14F-4D97-AF65-F5344CB8AC3E}">
        <p14:creationId xmlns:p14="http://schemas.microsoft.com/office/powerpoint/2010/main" val="2767655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Позиция В.Ленина в национальном вопросе</a:t>
            </a:r>
            <a:endParaRPr lang="ru-RU" dirty="0"/>
          </a:p>
        </p:txBody>
      </p:sp>
      <p:sp>
        <p:nvSpPr>
          <p:cNvPr id="3" name="Объект 2"/>
          <p:cNvSpPr>
            <a:spLocks noGrp="1"/>
          </p:cNvSpPr>
          <p:nvPr>
            <p:ph idx="1"/>
          </p:nvPr>
        </p:nvSpPr>
        <p:spPr/>
        <p:txBody>
          <a:bodyPr>
            <a:normAutofit fontScale="92500" lnSpcReduction="20000"/>
          </a:bodyPr>
          <a:lstStyle/>
          <a:p>
            <a:r>
              <a:rPr lang="ru-RU" dirty="0" smtClean="0"/>
              <a:t>В ленинской позиции после Октября 1917 года и гражданской войны можно выделить три аспекта практического разрешения национального вопроса:</a:t>
            </a:r>
          </a:p>
          <a:p>
            <a:endParaRPr lang="ru-RU" dirty="0" smtClean="0"/>
          </a:p>
          <a:p>
            <a:r>
              <a:rPr lang="ru-RU" dirty="0" smtClean="0"/>
              <a:t>1) право наций на самоопределение и механизм образования Союза ССР;</a:t>
            </a:r>
          </a:p>
          <a:p>
            <a:r>
              <a:rPr lang="ru-RU" dirty="0" smtClean="0"/>
              <a:t>2) проблема великорусского шовинизма как неотъемлемой черты имперской бюрократии;</a:t>
            </a:r>
          </a:p>
          <a:p>
            <a:r>
              <a:rPr lang="ru-RU" dirty="0" smtClean="0"/>
              <a:t>3) различение национализма большой нации и национализма маленькой нации.</a:t>
            </a:r>
          </a:p>
          <a:p>
            <a:endParaRPr lang="ru-RU" dirty="0" smtClean="0"/>
          </a:p>
          <a:p>
            <a:endParaRPr lang="ru-RU" dirty="0"/>
          </a:p>
        </p:txBody>
      </p:sp>
    </p:spTree>
    <p:extLst>
      <p:ext uri="{BB962C8B-B14F-4D97-AF65-F5344CB8AC3E}">
        <p14:creationId xmlns:p14="http://schemas.microsoft.com/office/powerpoint/2010/main" val="1661186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В.Ленин и И.Сталин расходились в решении национального вопроса</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Сталин, вслед за Лениным, понимал, что после победы Октябрьской революции в России и неудачи пролетарской революции в Западной Европе (Баварская и Венгерская республики пали под натиском контрреволюции в своих странах) центр мирового революционного и национально-освободительного движения переместился на Восток. Однако из этого факта два вождя сделали противоположные выводы в отношении национальной политики в самой Советской России.</a:t>
            </a:r>
          </a:p>
          <a:p>
            <a:endParaRPr lang="ru-RU" dirty="0" smtClean="0"/>
          </a:p>
          <a:p>
            <a:endParaRPr lang="ru-RU" dirty="0"/>
          </a:p>
        </p:txBody>
      </p:sp>
    </p:spTree>
    <p:extLst>
      <p:ext uri="{BB962C8B-B14F-4D97-AF65-F5344CB8AC3E}">
        <p14:creationId xmlns:p14="http://schemas.microsoft.com/office/powerpoint/2010/main" val="309492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Позиция В.Ленина</a:t>
            </a:r>
            <a:endParaRPr lang="ru-RU" dirty="0"/>
          </a:p>
        </p:txBody>
      </p:sp>
      <p:sp>
        <p:nvSpPr>
          <p:cNvPr id="3" name="Объект 2"/>
          <p:cNvSpPr>
            <a:spLocks noGrp="1"/>
          </p:cNvSpPr>
          <p:nvPr>
            <p:ph idx="1"/>
          </p:nvPr>
        </p:nvSpPr>
        <p:spPr/>
        <p:txBody>
          <a:bodyPr>
            <a:normAutofit/>
          </a:bodyPr>
          <a:lstStyle/>
          <a:p>
            <a:r>
              <a:rPr lang="ru-RU" dirty="0" smtClean="0"/>
              <a:t>Ленин выступал за создание на месте царской «тюрьмы народов</a:t>
            </a:r>
            <a:r>
              <a:rPr lang="ru-RU" b="1" dirty="0" smtClean="0"/>
              <a:t>» свободного союза равноправных народов на основе их самоопределения и с правом свободного выхода из Союза. </a:t>
            </a:r>
            <a:r>
              <a:rPr lang="ru-RU" dirty="0" smtClean="0"/>
              <a:t>Эта модель строительства нового государства соответствовала реальной обстановке того времени. </a:t>
            </a:r>
            <a:endParaRPr lang="ru-RU" dirty="0"/>
          </a:p>
        </p:txBody>
      </p:sp>
    </p:spTree>
    <p:extLst>
      <p:ext uri="{BB962C8B-B14F-4D97-AF65-F5344CB8AC3E}">
        <p14:creationId xmlns:p14="http://schemas.microsoft.com/office/powerpoint/2010/main" val="1403063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Ленинская модель советского государства</a:t>
            </a:r>
            <a:endParaRPr lang="ru-RU" dirty="0"/>
          </a:p>
        </p:txBody>
      </p:sp>
      <p:sp>
        <p:nvSpPr>
          <p:cNvPr id="3" name="Объект 2"/>
          <p:cNvSpPr>
            <a:spLocks noGrp="1"/>
          </p:cNvSpPr>
          <p:nvPr>
            <p:ph idx="1"/>
          </p:nvPr>
        </p:nvSpPr>
        <p:spPr/>
        <p:txBody>
          <a:bodyPr>
            <a:normAutofit lnSpcReduction="10000"/>
          </a:bodyPr>
          <a:lstStyle/>
          <a:p>
            <a:r>
              <a:rPr lang="ru-RU" dirty="0" smtClean="0"/>
              <a:t>Без права инородцев на самоопределение огромная страна просто рассыпалась бы, а центр был бессилен перед угрозой центробежных тенденций — вертикаль власти еще предстояло выстроить. Поражение белогвардейской контрреволюции в гражданской войне во многом было связано с тем, что лидеры Белого движения открыто выступали за унитарную Россию. </a:t>
            </a:r>
            <a:endParaRPr lang="ru-RU" dirty="0"/>
          </a:p>
        </p:txBody>
      </p:sp>
    </p:spTree>
    <p:extLst>
      <p:ext uri="{BB962C8B-B14F-4D97-AF65-F5344CB8AC3E}">
        <p14:creationId xmlns:p14="http://schemas.microsoft.com/office/powerpoint/2010/main" val="3826089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«Декларация прав народов России»</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ru-RU" dirty="0" smtClean="0"/>
              <a:t>Сразу же после революции была принята «Декларация прав народов России», подписанная Лениным и Сталиным. Декларация установила следующие принципы национальной политики советской власти:</a:t>
            </a:r>
          </a:p>
          <a:p>
            <a:endParaRPr lang="ru-RU" dirty="0" smtClean="0"/>
          </a:p>
          <a:p>
            <a:r>
              <a:rPr lang="ru-RU" dirty="0" smtClean="0"/>
              <a:t>равенство всех народов России;</a:t>
            </a:r>
          </a:p>
          <a:p>
            <a:r>
              <a:rPr lang="ru-RU" dirty="0" smtClean="0"/>
              <a:t>право на отделение и образование самостоятельного государства;</a:t>
            </a:r>
          </a:p>
          <a:p>
            <a:r>
              <a:rPr lang="ru-RU" dirty="0" smtClean="0"/>
              <a:t>отмена всех национальных ограничений;</a:t>
            </a:r>
          </a:p>
          <a:p>
            <a:r>
              <a:rPr lang="ru-RU" dirty="0" smtClean="0"/>
              <a:t>свободное развитие национальных меньшинств в составе каждого из народов.</a:t>
            </a:r>
            <a:endParaRPr lang="ru-RU" dirty="0"/>
          </a:p>
        </p:txBody>
      </p:sp>
    </p:spTree>
    <p:extLst>
      <p:ext uri="{BB962C8B-B14F-4D97-AF65-F5344CB8AC3E}">
        <p14:creationId xmlns:p14="http://schemas.microsoft.com/office/powerpoint/2010/main" val="75358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План</a:t>
            </a:r>
            <a:endParaRPr lang="ru-RU" dirty="0"/>
          </a:p>
        </p:txBody>
      </p:sp>
      <p:sp>
        <p:nvSpPr>
          <p:cNvPr id="3" name="Объект 2"/>
          <p:cNvSpPr>
            <a:spLocks noGrp="1"/>
          </p:cNvSpPr>
          <p:nvPr>
            <p:ph idx="1"/>
          </p:nvPr>
        </p:nvSpPr>
        <p:spPr/>
        <p:txBody>
          <a:bodyPr>
            <a:normAutofit fontScale="92500"/>
          </a:bodyPr>
          <a:lstStyle/>
          <a:p>
            <a:r>
              <a:rPr lang="ru-RU" dirty="0" smtClean="0"/>
              <a:t>Национальная политика большевиков в 1917-1920ые гг.</a:t>
            </a:r>
            <a:r>
              <a:rPr lang="en-US" dirty="0" smtClean="0"/>
              <a:t> (</a:t>
            </a:r>
            <a:r>
              <a:rPr lang="ru-RU" dirty="0" smtClean="0"/>
              <a:t>В.Ленин</a:t>
            </a:r>
            <a:r>
              <a:rPr lang="en-US" dirty="0" smtClean="0"/>
              <a:t>)</a:t>
            </a:r>
            <a:r>
              <a:rPr lang="ru-RU" dirty="0"/>
              <a:t> </a:t>
            </a:r>
            <a:r>
              <a:rPr lang="en-US" dirty="0" smtClean="0"/>
              <a:t>- </a:t>
            </a:r>
            <a:r>
              <a:rPr lang="ru-RU" dirty="0" smtClean="0"/>
              <a:t>Политика </a:t>
            </a:r>
            <a:r>
              <a:rPr lang="ru-RU" dirty="0"/>
              <a:t>коренизации </a:t>
            </a:r>
            <a:endParaRPr lang="ru-RU" dirty="0" smtClean="0"/>
          </a:p>
          <a:p>
            <a:r>
              <a:rPr lang="ru-RU" dirty="0" smtClean="0"/>
              <a:t>Отказ от политики коренизации. Национальная </a:t>
            </a:r>
            <a:r>
              <a:rPr lang="ru-RU" dirty="0"/>
              <a:t>политика </a:t>
            </a:r>
            <a:r>
              <a:rPr lang="ru-RU" dirty="0" smtClean="0"/>
              <a:t>во время правления Сталина, 1929-1953 гг.</a:t>
            </a:r>
          </a:p>
          <a:p>
            <a:r>
              <a:rPr lang="ru-RU" dirty="0" smtClean="0"/>
              <a:t>Национальная политика в Хрущевский период, 1955-1964 гг.</a:t>
            </a:r>
          </a:p>
          <a:p>
            <a:r>
              <a:rPr lang="ru-RU" dirty="0" smtClean="0"/>
              <a:t>Национализм и распад Советского Союза  1964-1982, 1985-1991)</a:t>
            </a:r>
            <a:endParaRPr lang="ru-RU" dirty="0"/>
          </a:p>
        </p:txBody>
      </p:sp>
    </p:spTree>
    <p:extLst>
      <p:ext uri="{BB962C8B-B14F-4D97-AF65-F5344CB8AC3E}">
        <p14:creationId xmlns:p14="http://schemas.microsoft.com/office/powerpoint/2010/main" val="9472806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Модель </a:t>
            </a:r>
            <a:r>
              <a:rPr lang="ru-RU" dirty="0" err="1" smtClean="0"/>
              <a:t>В.Ленина</a:t>
            </a:r>
            <a:r>
              <a:rPr lang="ru-RU" dirty="0" smtClean="0"/>
              <a:t> </a:t>
            </a:r>
            <a:br>
              <a:rPr lang="ru-RU" dirty="0" smtClean="0"/>
            </a:br>
            <a:r>
              <a:rPr lang="en-US" dirty="0" smtClean="0"/>
              <a:t>vs </a:t>
            </a:r>
            <a:r>
              <a:rPr lang="ru-RU" dirty="0" smtClean="0"/>
              <a:t>модель </a:t>
            </a:r>
            <a:r>
              <a:rPr lang="ru-RU" dirty="0" err="1" smtClean="0"/>
              <a:t>И.Сталина</a:t>
            </a:r>
            <a:endParaRPr lang="ru-RU" dirty="0"/>
          </a:p>
        </p:txBody>
      </p:sp>
      <p:sp>
        <p:nvSpPr>
          <p:cNvPr id="3" name="Объект 2"/>
          <p:cNvSpPr>
            <a:spLocks noGrp="1"/>
          </p:cNvSpPr>
          <p:nvPr>
            <p:ph idx="1"/>
          </p:nvPr>
        </p:nvSpPr>
        <p:spPr/>
        <p:txBody>
          <a:bodyPr>
            <a:normAutofit fontScale="70000" lnSpcReduction="20000"/>
          </a:bodyPr>
          <a:lstStyle/>
          <a:p>
            <a:r>
              <a:rPr lang="ru-RU" dirty="0" smtClean="0"/>
              <a:t>Однако Сталин, занявший пост наркома по делам национальностей, а потом и генерального секретаря партии, постепенно продвигал свою модель «автономизации», которая предусматривала, что инородцы присоединяются на правах автономий к русскому народу, как «старшему брату» в семье народов.</a:t>
            </a:r>
          </a:p>
          <a:p>
            <a:endParaRPr lang="ru-RU" dirty="0" smtClean="0"/>
          </a:p>
          <a:p>
            <a:r>
              <a:rPr lang="ru-RU" dirty="0" smtClean="0"/>
              <a:t>Как известно, сталинская идея «автономизации» и первые попытки Сталина и его сторонников проводить ее в жизнь вызвали резкую критическую реакцию Ленина. По сути, на этой исторической развилке решался вопрос о цели и средствах строительства нового общества: государство для народа или народ для государства. </a:t>
            </a:r>
            <a:endParaRPr lang="ru-RU" dirty="0"/>
          </a:p>
        </p:txBody>
      </p:sp>
    </p:spTree>
    <p:extLst>
      <p:ext uri="{BB962C8B-B14F-4D97-AF65-F5344CB8AC3E}">
        <p14:creationId xmlns:p14="http://schemas.microsoft.com/office/powerpoint/2010/main" val="2884060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Национальная политика большевиков</a:t>
            </a:r>
            <a:br>
              <a:rPr lang="ru-RU" sz="3200" dirty="0" smtClean="0"/>
            </a:br>
            <a:r>
              <a:rPr lang="ru-RU" sz="3200" dirty="0" smtClean="0"/>
              <a:t>при В. Ленине называлась коренизация</a:t>
            </a:r>
            <a:endParaRPr lang="ru-RU" sz="3200" dirty="0"/>
          </a:p>
        </p:txBody>
      </p:sp>
      <p:sp>
        <p:nvSpPr>
          <p:cNvPr id="3" name="Объект 2"/>
          <p:cNvSpPr>
            <a:spLocks noGrp="1"/>
          </p:cNvSpPr>
          <p:nvPr>
            <p:ph idx="1"/>
          </p:nvPr>
        </p:nvSpPr>
        <p:spPr/>
        <p:txBody>
          <a:bodyPr/>
          <a:lstStyle/>
          <a:p>
            <a:pPr marL="0" indent="0">
              <a:buNone/>
            </a:pPr>
            <a:r>
              <a:rPr lang="en-US" dirty="0" err="1" smtClean="0"/>
              <a:t>коренизация</a:t>
            </a:r>
            <a:r>
              <a:rPr lang="en-US" dirty="0" smtClean="0"/>
              <a:t> (</a:t>
            </a:r>
            <a:r>
              <a:rPr lang="en-US" dirty="0" err="1" smtClean="0"/>
              <a:t>korenizatsiia</a:t>
            </a:r>
            <a:r>
              <a:rPr lang="en-US" dirty="0" smtClean="0"/>
              <a:t>), which is often translated as “indigenization,” and its objective was to make Soviet power seem more “indigenous” to the non-Russian periphery. </a:t>
            </a:r>
            <a:endParaRPr lang="ru-RU" dirty="0" smtClean="0"/>
          </a:p>
          <a:p>
            <a:pPr marL="0" indent="0">
              <a:buNone/>
            </a:pPr>
            <a:r>
              <a:rPr lang="ru-RU" dirty="0" smtClean="0"/>
              <a:t>Сделать советскую власть более близкой для нерусской периферии</a:t>
            </a:r>
            <a:endParaRPr lang="en-US" dirty="0" smtClean="0"/>
          </a:p>
          <a:p>
            <a:endParaRPr lang="ru-RU" dirty="0"/>
          </a:p>
        </p:txBody>
      </p:sp>
    </p:spTree>
    <p:extLst>
      <p:ext uri="{BB962C8B-B14F-4D97-AF65-F5344CB8AC3E}">
        <p14:creationId xmlns:p14="http://schemas.microsoft.com/office/powerpoint/2010/main" val="4133815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Коренизация</a:t>
            </a:r>
            <a:endParaRPr lang="ru-RU" dirty="0"/>
          </a:p>
        </p:txBody>
      </p:sp>
      <p:sp>
        <p:nvSpPr>
          <p:cNvPr id="3" name="Объект 2"/>
          <p:cNvSpPr>
            <a:spLocks noGrp="1"/>
          </p:cNvSpPr>
          <p:nvPr>
            <p:ph idx="1"/>
          </p:nvPr>
        </p:nvSpPr>
        <p:spPr/>
        <p:txBody>
          <a:bodyPr/>
          <a:lstStyle/>
          <a:p>
            <a:r>
              <a:rPr lang="ru-RU" dirty="0" smtClean="0"/>
              <a:t>Под руководством центрального правительство на карте бывшей Российской империи появляются множество отдельных национальных республик со своими территориями. Эти национальные республики разделены по этническому  принципу</a:t>
            </a:r>
            <a:endParaRPr lang="ru-RU" dirty="0"/>
          </a:p>
        </p:txBody>
      </p:sp>
    </p:spTree>
    <p:extLst>
      <p:ext uri="{BB962C8B-B14F-4D97-AF65-F5344CB8AC3E}">
        <p14:creationId xmlns:p14="http://schemas.microsoft.com/office/powerpoint/2010/main" val="2469267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Политика </a:t>
            </a:r>
            <a:r>
              <a:rPr lang="ru-RU" dirty="0" err="1" smtClean="0"/>
              <a:t>коренизации</a:t>
            </a:r>
            <a:r>
              <a:rPr lang="ru-RU" dirty="0" smtClean="0"/>
              <a:t> при </a:t>
            </a:r>
            <a:r>
              <a:rPr lang="ru-RU" dirty="0" err="1" smtClean="0"/>
              <a:t>В.Ленине</a:t>
            </a:r>
            <a:endParaRPr lang="ru-RU" dirty="0"/>
          </a:p>
        </p:txBody>
      </p:sp>
      <p:sp>
        <p:nvSpPr>
          <p:cNvPr id="3" name="Объект 2"/>
          <p:cNvSpPr>
            <a:spLocks noGrp="1"/>
          </p:cNvSpPr>
          <p:nvPr>
            <p:ph idx="1"/>
          </p:nvPr>
        </p:nvSpPr>
        <p:spPr/>
        <p:txBody>
          <a:bodyPr/>
          <a:lstStyle/>
          <a:p>
            <a:r>
              <a:rPr lang="ru-RU" dirty="0" smtClean="0"/>
              <a:t>Центральное правительство поддерживает развитие национальных языков, спонсирует и взращивает местную элиту, то есть строит и руководит процессом формирования лояльности различных народов  к центральному правительству  </a:t>
            </a:r>
            <a:endParaRPr lang="ru-RU" dirty="0"/>
          </a:p>
        </p:txBody>
      </p:sp>
    </p:spTree>
    <p:extLst>
      <p:ext uri="{BB962C8B-B14F-4D97-AF65-F5344CB8AC3E}">
        <p14:creationId xmlns:p14="http://schemas.microsoft.com/office/powerpoint/2010/main" val="26514026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the Soviet Union became the incubator of new nations</a:t>
            </a:r>
            <a:endParaRPr lang="ru-RU" dirty="0"/>
          </a:p>
        </p:txBody>
      </p:sp>
      <p:sp>
        <p:nvSpPr>
          <p:cNvPr id="3" name="Объект 2"/>
          <p:cNvSpPr>
            <a:spLocks noGrp="1"/>
          </p:cNvSpPr>
          <p:nvPr>
            <p:ph idx="1"/>
          </p:nvPr>
        </p:nvSpPr>
        <p:spPr/>
        <p:txBody>
          <a:bodyPr>
            <a:normAutofit fontScale="92500" lnSpcReduction="20000"/>
          </a:bodyPr>
          <a:lstStyle/>
          <a:p>
            <a:r>
              <a:rPr lang="en-US" dirty="0" smtClean="0"/>
              <a:t>As Ronald </a:t>
            </a:r>
            <a:r>
              <a:rPr lang="en-US" dirty="0" err="1" smtClean="0"/>
              <a:t>Suny</a:t>
            </a:r>
            <a:r>
              <a:rPr lang="en-US" dirty="0" smtClean="0"/>
              <a:t> put it, “[r]</a:t>
            </a:r>
            <a:r>
              <a:rPr lang="en-US" dirty="0" err="1" smtClean="0"/>
              <a:t>ather</a:t>
            </a:r>
            <a:r>
              <a:rPr lang="en-US" dirty="0" smtClean="0"/>
              <a:t> than a melting pot, the Soviet Union became the incubator of new nations.”[10] Each Soviet republic was flanked with an official culture, official folklore and national opera-house. Soviet authorities went as far as </a:t>
            </a:r>
            <a:r>
              <a:rPr lang="en-US" b="1" dirty="0" smtClean="0"/>
              <a:t>to develop written systems for local languages </a:t>
            </a:r>
            <a:r>
              <a:rPr lang="en-US" dirty="0" smtClean="0"/>
              <a:t>that had previously lacked them. </a:t>
            </a:r>
            <a:r>
              <a:rPr lang="en-US" b="1" dirty="0" smtClean="0"/>
              <a:t>Local languages were taught at schools and universities and used in local administration</a:t>
            </a:r>
            <a:r>
              <a:rPr lang="en-US" dirty="0" smtClean="0"/>
              <a:t>, provoking in some cases a decade-long adaptation process of a previously Russianized population.[11] </a:t>
            </a:r>
            <a:endParaRPr lang="ru-RU" dirty="0"/>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24</a:t>
            </a:fld>
            <a:endParaRPr lang="ru-RU">
              <a:solidFill>
                <a:prstClr val="black">
                  <a:tint val="75000"/>
                </a:prstClr>
              </a:solidFill>
            </a:endParaRPr>
          </a:p>
        </p:txBody>
      </p:sp>
    </p:spTree>
    <p:extLst>
      <p:ext uri="{BB962C8B-B14F-4D97-AF65-F5344CB8AC3E}">
        <p14:creationId xmlns:p14="http://schemas.microsoft.com/office/powerpoint/2010/main" val="1024692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Р.Суни</a:t>
            </a:r>
            <a:r>
              <a:rPr lang="ru-RU" dirty="0" smtClean="0"/>
              <a:t> о политике </a:t>
            </a:r>
            <a:r>
              <a:rPr lang="ru-RU" dirty="0" err="1" smtClean="0"/>
              <a:t>коренизации</a:t>
            </a:r>
            <a:r>
              <a:rPr lang="ru-RU" dirty="0" smtClean="0"/>
              <a:t> большевиков</a:t>
            </a:r>
            <a:endParaRPr lang="ru-RU" dirty="0"/>
          </a:p>
        </p:txBody>
      </p:sp>
      <p:sp>
        <p:nvSpPr>
          <p:cNvPr id="3" name="Объект 2"/>
          <p:cNvSpPr>
            <a:spLocks noGrp="1"/>
          </p:cNvSpPr>
          <p:nvPr>
            <p:ph idx="1"/>
          </p:nvPr>
        </p:nvSpPr>
        <p:spPr/>
        <p:txBody>
          <a:bodyPr>
            <a:normAutofit lnSpcReduction="10000"/>
          </a:bodyPr>
          <a:lstStyle/>
          <a:p>
            <a:pPr marL="0" indent="0">
              <a:buNone/>
            </a:pPr>
            <a:r>
              <a:rPr lang="ru-RU" dirty="0" smtClean="0"/>
              <a:t>По словам американского ученого </a:t>
            </a:r>
            <a:r>
              <a:rPr lang="ru-RU" dirty="0" err="1" smtClean="0"/>
              <a:t>Р.Суни</a:t>
            </a:r>
            <a:r>
              <a:rPr lang="ru-RU" dirty="0" smtClean="0"/>
              <a:t> Советский Союз не стал плавильным котлом, который бы смешал все нации в одну, а напротив стал инкубатором, который взращивал новые нации. Каждая советская республика имела свою национальную культуру, национальную оперу. Более того, развивался их собственный язык, им были даны системы письма, их язык преподавался в школах, использовался в делопроизводстве</a:t>
            </a:r>
            <a:endParaRPr lang="ru-RU" dirty="0"/>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25</a:t>
            </a:fld>
            <a:endParaRPr lang="ru-RU">
              <a:solidFill>
                <a:prstClr val="black">
                  <a:tint val="75000"/>
                </a:prstClr>
              </a:solidFill>
            </a:endParaRPr>
          </a:p>
        </p:txBody>
      </p:sp>
    </p:spTree>
    <p:extLst>
      <p:ext uri="{BB962C8B-B14F-4D97-AF65-F5344CB8AC3E}">
        <p14:creationId xmlns:p14="http://schemas.microsoft.com/office/powerpoint/2010/main" val="34993578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Отношение </a:t>
            </a:r>
            <a:r>
              <a:rPr lang="ru-RU" dirty="0" err="1" smtClean="0"/>
              <a:t>В.Ленина</a:t>
            </a:r>
            <a:r>
              <a:rPr lang="ru-RU" dirty="0" smtClean="0"/>
              <a:t> к великорусскому шовинизму</a:t>
            </a:r>
            <a:endParaRPr lang="ru-RU" dirty="0"/>
          </a:p>
        </p:txBody>
      </p:sp>
      <p:sp>
        <p:nvSpPr>
          <p:cNvPr id="3" name="Объект 2"/>
          <p:cNvSpPr>
            <a:spLocks noGrp="1"/>
          </p:cNvSpPr>
          <p:nvPr>
            <p:ph idx="1"/>
          </p:nvPr>
        </p:nvSpPr>
        <p:spPr/>
        <p:txBody>
          <a:bodyPr>
            <a:normAutofit/>
          </a:bodyPr>
          <a:lstStyle/>
          <a:p>
            <a:r>
              <a:rPr lang="ru-RU" dirty="0" smtClean="0"/>
              <a:t>Приветствуются  национальные чувства, а русский шовинизм наоборот осуждается.</a:t>
            </a: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26</a:t>
            </a:fld>
            <a:endParaRPr lang="ru-RU">
              <a:solidFill>
                <a:prstClr val="black">
                  <a:tint val="75000"/>
                </a:prstClr>
              </a:solidFill>
            </a:endParaRPr>
          </a:p>
        </p:txBody>
      </p:sp>
    </p:spTree>
    <p:extLst>
      <p:ext uri="{BB962C8B-B14F-4D97-AF65-F5344CB8AC3E}">
        <p14:creationId xmlns:p14="http://schemas.microsoft.com/office/powerpoint/2010/main" val="28779645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В.Ленин</a:t>
            </a:r>
            <a:r>
              <a:rPr lang="ru-RU" dirty="0" smtClean="0"/>
              <a:t> о великорусском шовинизме</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ru-RU" dirty="0" err="1"/>
              <a:t>В.Ленин</a:t>
            </a:r>
            <a:r>
              <a:rPr lang="ru-RU" dirty="0"/>
              <a:t>: </a:t>
            </a:r>
            <a:r>
              <a:rPr lang="ru-RU" dirty="0" smtClean="0"/>
              <a:t>«По </a:t>
            </a:r>
            <a:r>
              <a:rPr lang="ru-RU" dirty="0"/>
              <a:t>отношению ко второму национализму почти всегда в исторической практике мы, националы большой нации, оказываемся виноватыми в бесконечном количестве насилия, и даже больше того — незаметно для себя совершаем бесконечное количество насилий и оскорблений, — стоит только припомнить мои волжские воспоминания о том, как у нас третируют инородцев, как поляка не называют иначе, как «</a:t>
            </a:r>
            <a:r>
              <a:rPr lang="ru-RU" dirty="0" err="1"/>
              <a:t>полячишкой</a:t>
            </a:r>
            <a:r>
              <a:rPr lang="ru-RU" dirty="0"/>
              <a:t>», как татарина не высмеивают иначе, как «князь», украинца иначе, как «хохол», грузина и других кавказских инородцев, — как «</a:t>
            </a:r>
            <a:r>
              <a:rPr lang="ru-RU" dirty="0" err="1"/>
              <a:t>капказский</a:t>
            </a:r>
            <a:r>
              <a:rPr lang="ru-RU" dirty="0"/>
              <a:t> человек».</a:t>
            </a:r>
          </a:p>
          <a:p>
            <a:endParaRPr lang="ru-RU" dirty="0"/>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27</a:t>
            </a:fld>
            <a:endParaRPr lang="ru-RU">
              <a:solidFill>
                <a:prstClr val="black">
                  <a:tint val="75000"/>
                </a:prstClr>
              </a:solidFill>
            </a:endParaRPr>
          </a:p>
        </p:txBody>
      </p:sp>
    </p:spTree>
    <p:extLst>
      <p:ext uri="{BB962C8B-B14F-4D97-AF65-F5344CB8AC3E}">
        <p14:creationId xmlns:p14="http://schemas.microsoft.com/office/powerpoint/2010/main" val="1073278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a:t>де-</a:t>
            </a:r>
            <a:r>
              <a:rPr lang="ru-RU" sz="3600" dirty="0" err="1"/>
              <a:t>руссификация</a:t>
            </a:r>
            <a:r>
              <a:rPr lang="ru-RU" sz="3600" dirty="0"/>
              <a:t/>
            </a:r>
            <a:br>
              <a:rPr lang="ru-RU" sz="3600" dirty="0"/>
            </a:br>
            <a:r>
              <a:rPr lang="ru-RU" sz="3600" dirty="0" smtClean="0"/>
              <a:t>«</a:t>
            </a:r>
            <a:r>
              <a:rPr lang="ru-RU" sz="3600" dirty="0" err="1" smtClean="0"/>
              <a:t>русскость</a:t>
            </a:r>
            <a:r>
              <a:rPr lang="ru-RU" sz="3600" dirty="0" smtClean="0"/>
              <a:t>» не выпячивается, а прячется</a:t>
            </a:r>
            <a:endParaRPr lang="ru-RU" sz="3600" dirty="0"/>
          </a:p>
        </p:txBody>
      </p:sp>
      <p:sp>
        <p:nvSpPr>
          <p:cNvPr id="3" name="Объект 2"/>
          <p:cNvSpPr>
            <a:spLocks noGrp="1"/>
          </p:cNvSpPr>
          <p:nvPr>
            <p:ph idx="1"/>
          </p:nvPr>
        </p:nvSpPr>
        <p:spPr/>
        <p:txBody>
          <a:bodyPr/>
          <a:lstStyle/>
          <a:p>
            <a:pPr marL="0" indent="0">
              <a:buNone/>
            </a:pPr>
            <a:r>
              <a:rPr lang="ru-RU" dirty="0" smtClean="0"/>
              <a:t>Можно сказать, что в период руководства </a:t>
            </a:r>
            <a:r>
              <a:rPr lang="ru-RU" dirty="0" err="1" smtClean="0"/>
              <a:t>В.Ленина</a:t>
            </a:r>
            <a:r>
              <a:rPr lang="ru-RU" dirty="0" smtClean="0"/>
              <a:t> произошла де-</a:t>
            </a:r>
            <a:r>
              <a:rPr lang="ru-RU" dirty="0" err="1" smtClean="0"/>
              <a:t>руссификация</a:t>
            </a:r>
            <a:endParaRPr lang="ru-RU" dirty="0" smtClean="0"/>
          </a:p>
          <a:p>
            <a:pPr marL="0" indent="0">
              <a:buNone/>
            </a:pPr>
            <a:r>
              <a:rPr lang="ru-RU" dirty="0" smtClean="0"/>
              <a:t>Не выпячивается русскость- прошлое русского народа, русская культура, Ортодоксальная Церковь, династия Романовых</a:t>
            </a:r>
          </a:p>
          <a:p>
            <a:pPr marL="0" indent="0">
              <a:buNone/>
            </a:pPr>
            <a:endParaRPr lang="ru-RU" dirty="0"/>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28</a:t>
            </a:fld>
            <a:endParaRPr lang="ru-RU">
              <a:solidFill>
                <a:prstClr val="black">
                  <a:tint val="75000"/>
                </a:prstClr>
              </a:solidFill>
            </a:endParaRPr>
          </a:p>
        </p:txBody>
      </p:sp>
    </p:spTree>
    <p:extLst>
      <p:ext uri="{BB962C8B-B14F-4D97-AF65-F5344CB8AC3E}">
        <p14:creationId xmlns:p14="http://schemas.microsoft.com/office/powerpoint/2010/main" val="40870229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Korenizatsiia</a:t>
            </a:r>
            <a:endParaRPr lang="ru-RU" dirty="0"/>
          </a:p>
        </p:txBody>
      </p:sp>
      <p:sp>
        <p:nvSpPr>
          <p:cNvPr id="3" name="Объект 2"/>
          <p:cNvSpPr>
            <a:spLocks noGrp="1"/>
          </p:cNvSpPr>
          <p:nvPr>
            <p:ph idx="1"/>
          </p:nvPr>
        </p:nvSpPr>
        <p:spPr/>
        <p:txBody>
          <a:bodyPr/>
          <a:lstStyle/>
          <a:p>
            <a:r>
              <a:rPr lang="en-US" dirty="0" err="1"/>
              <a:t>Korenizatsiia</a:t>
            </a:r>
            <a:r>
              <a:rPr lang="en-US" dirty="0"/>
              <a:t> helped to prevent the disintegration of the fragile Bolshevik state and created a combination of direct and indirect rule</a:t>
            </a:r>
            <a:endParaRPr lang="ru-RU" dirty="0"/>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29</a:t>
            </a:fld>
            <a:endParaRPr lang="ru-RU">
              <a:solidFill>
                <a:prstClr val="black">
                  <a:tint val="75000"/>
                </a:prstClr>
              </a:solidFill>
            </a:endParaRPr>
          </a:p>
        </p:txBody>
      </p:sp>
    </p:spTree>
    <p:extLst>
      <p:ext uri="{BB962C8B-B14F-4D97-AF65-F5344CB8AC3E}">
        <p14:creationId xmlns:p14="http://schemas.microsoft.com/office/powerpoint/2010/main" val="1153481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smtClean="0"/>
              <a:t>Какую политику проводили большевики в отношении нерусских народов </a:t>
            </a:r>
            <a:br>
              <a:rPr lang="ru-RU" sz="3200" dirty="0" smtClean="0"/>
            </a:br>
            <a:r>
              <a:rPr lang="ru-RU" sz="3200" dirty="0" smtClean="0"/>
              <a:t>в 1917-1920 гг.?</a:t>
            </a:r>
            <a:endParaRPr lang="ru-RU" sz="3200" dirty="0"/>
          </a:p>
        </p:txBody>
      </p:sp>
      <p:sp>
        <p:nvSpPr>
          <p:cNvPr id="3" name="Объект 2"/>
          <p:cNvSpPr>
            <a:spLocks noGrp="1"/>
          </p:cNvSpPr>
          <p:nvPr>
            <p:ph idx="1"/>
          </p:nvPr>
        </p:nvSpPr>
        <p:spPr/>
        <p:txBody>
          <a:bodyPr/>
          <a:lstStyle/>
          <a:p>
            <a:pPr marL="0" indent="0">
              <a:buNone/>
            </a:pPr>
            <a:r>
              <a:rPr lang="ru-RU" dirty="0" smtClean="0"/>
              <a:t>Большевики сразу же после революции должны были быстро подумать, какую политику проводить в отношении народов окраин для того, чтобы отреагировать на националистические импульсы и остановить процесс распада бывшей Российской империи</a:t>
            </a:r>
            <a:endParaRPr lang="ru-RU" dirty="0"/>
          </a:p>
        </p:txBody>
      </p:sp>
    </p:spTree>
    <p:extLst>
      <p:ext uri="{BB962C8B-B14F-4D97-AF65-F5344CB8AC3E}">
        <p14:creationId xmlns:p14="http://schemas.microsoft.com/office/powerpoint/2010/main" val="42433330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800" dirty="0"/>
              <a:t>Proletarian </a:t>
            </a:r>
            <a:r>
              <a:rPr lang="en-US" sz="2800" dirty="0" smtClean="0"/>
              <a:t>Culture</a:t>
            </a:r>
            <a:r>
              <a:rPr lang="ru-RU" sz="2800" dirty="0" smtClean="0"/>
              <a:t> </a:t>
            </a:r>
            <a:r>
              <a:rPr lang="en-US" sz="2800" dirty="0"/>
              <a:t>vs the old elitist Russian culture of the nineteenth century</a:t>
            </a:r>
            <a:endParaRPr lang="ru-RU" sz="2800" dirty="0"/>
          </a:p>
        </p:txBody>
      </p:sp>
      <p:sp>
        <p:nvSpPr>
          <p:cNvPr id="3" name="Объект 2"/>
          <p:cNvSpPr>
            <a:spLocks noGrp="1"/>
          </p:cNvSpPr>
          <p:nvPr>
            <p:ph idx="1"/>
          </p:nvPr>
        </p:nvSpPr>
        <p:spPr/>
        <p:txBody>
          <a:bodyPr>
            <a:normAutofit/>
          </a:bodyPr>
          <a:lstStyle/>
          <a:p>
            <a:r>
              <a:rPr lang="ru-RU" dirty="0" smtClean="0"/>
              <a:t>Де-руссификация и советизация отразились в таком движении как Пролетарская культура, авангардное движение в искусстве, которая строила советскую модель культуры, напрочь отходя от старой элитарной русской культуры 19 века. Культура должна быть интернациональной, коллективной и пролетарской</a:t>
            </a:r>
          </a:p>
          <a:p>
            <a:pPr marL="0" indent="0">
              <a:buNone/>
            </a:pPr>
            <a:endParaRPr lang="en-US" dirty="0"/>
          </a:p>
          <a:p>
            <a:endParaRPr lang="ru-RU" dirty="0"/>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30</a:t>
            </a:fld>
            <a:endParaRPr lang="ru-RU">
              <a:solidFill>
                <a:prstClr val="black">
                  <a:tint val="75000"/>
                </a:prstClr>
              </a:solidFill>
            </a:endParaRPr>
          </a:p>
        </p:txBody>
      </p:sp>
    </p:spTree>
    <p:extLst>
      <p:ext uri="{BB962C8B-B14F-4D97-AF65-F5344CB8AC3E}">
        <p14:creationId xmlns:p14="http://schemas.microsoft.com/office/powerpoint/2010/main" val="21290470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Proletcult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De-Russification and Sovietization also had a cultural corollary in the short-lived movement of </a:t>
            </a:r>
            <a:r>
              <a:rPr lang="en-US" dirty="0" err="1"/>
              <a:t>Proletkult</a:t>
            </a:r>
            <a:r>
              <a:rPr lang="en-US" dirty="0"/>
              <a:t> (Proletarian Culture), an avant-garde artistic movement with the goal of creating a truly Soviet civilization, which would be purified of the old elitist Russian culture of the nineteenth century. </a:t>
            </a:r>
            <a:r>
              <a:rPr lang="en-US" dirty="0" err="1"/>
              <a:t>Proletkult</a:t>
            </a:r>
            <a:r>
              <a:rPr lang="en-US" dirty="0"/>
              <a:t> was to become a revolutionary new culture transcending Russianness. It was to be internationalist, collectivist and proletarian.[17</a:t>
            </a:r>
          </a:p>
        </p:txBody>
      </p:sp>
      <p:sp>
        <p:nvSpPr>
          <p:cNvPr id="4" name="Footer Placeholder 3"/>
          <p:cNvSpPr>
            <a:spLocks noGrp="1"/>
          </p:cNvSpPr>
          <p:nvPr>
            <p:ph type="ftr" sz="quarter" idx="11"/>
          </p:nvPr>
        </p:nvSpPr>
        <p:spPr/>
        <p:txBody>
          <a:bodyPr/>
          <a:lstStyle/>
          <a:p>
            <a:endParaRPr lang="ru-RU">
              <a:solidFill>
                <a:prstClr val="black">
                  <a:tint val="75000"/>
                </a:prstClr>
              </a:solidFill>
            </a:endParaRPr>
          </a:p>
        </p:txBody>
      </p:sp>
      <p:sp>
        <p:nvSpPr>
          <p:cNvPr id="5" name="Slide Number Placeholder 4"/>
          <p:cNvSpPr>
            <a:spLocks noGrp="1"/>
          </p:cNvSpPr>
          <p:nvPr>
            <p:ph type="sldNum" sz="quarter" idx="12"/>
          </p:nvPr>
        </p:nvSpPr>
        <p:spPr/>
        <p:txBody>
          <a:bodyPr/>
          <a:lstStyle/>
          <a:p>
            <a:fld id="{2CD4C8A6-5D50-422B-951C-3EA0669CE062}" type="slidenum">
              <a:rPr lang="ru-RU" smtClean="0">
                <a:solidFill>
                  <a:prstClr val="black">
                    <a:tint val="75000"/>
                  </a:prstClr>
                </a:solidFill>
              </a:rPr>
              <a:pPr/>
              <a:t>31</a:t>
            </a:fld>
            <a:endParaRPr lang="ru-RU">
              <a:solidFill>
                <a:prstClr val="black">
                  <a:tint val="75000"/>
                </a:prstClr>
              </a:solidFill>
            </a:endParaRPr>
          </a:p>
        </p:txBody>
      </p:sp>
    </p:spTree>
    <p:extLst>
      <p:ext uri="{BB962C8B-B14F-4D97-AF65-F5344CB8AC3E}">
        <p14:creationId xmlns:p14="http://schemas.microsoft.com/office/powerpoint/2010/main" val="21641458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err="1"/>
              <a:t>Korenizatsiia</a:t>
            </a:r>
            <a:r>
              <a:rPr lang="en-US" dirty="0"/>
              <a:t> Policy during Stalinism</a:t>
            </a:r>
            <a:endParaRPr lang="ru-RU" dirty="0"/>
          </a:p>
        </p:txBody>
      </p:sp>
      <p:sp>
        <p:nvSpPr>
          <p:cNvPr id="3" name="Объект 2"/>
          <p:cNvSpPr>
            <a:spLocks noGrp="1"/>
          </p:cNvSpPr>
          <p:nvPr>
            <p:ph idx="1"/>
          </p:nvPr>
        </p:nvSpPr>
        <p:spPr/>
        <p:txBody>
          <a:bodyPr>
            <a:normAutofit lnSpcReduction="10000"/>
          </a:bodyPr>
          <a:lstStyle/>
          <a:p>
            <a:r>
              <a:rPr lang="en-US" dirty="0"/>
              <a:t>Stalinism - the method of rule, or policies, of Joseph Stalin, Soviet Communist Party and state leader from 1929 until his death in 1953. Stalinism is associated with a regime of terror and totalitarian rule</a:t>
            </a:r>
            <a:r>
              <a:rPr lang="en-US" dirty="0" smtClean="0"/>
              <a:t>.</a:t>
            </a:r>
          </a:p>
          <a:p>
            <a:r>
              <a:rPr lang="en-US" dirty="0"/>
              <a:t>In the late 1920s and early 1930s, Stalin slowed and eventually reversed в </a:t>
            </a:r>
            <a:r>
              <a:rPr lang="en-US" dirty="0" err="1"/>
              <a:t>конце</a:t>
            </a:r>
            <a:r>
              <a:rPr lang="en-US" dirty="0"/>
              <a:t> </a:t>
            </a:r>
            <a:r>
              <a:rPr lang="en-US" dirty="0" err="1"/>
              <a:t>концов</a:t>
            </a:r>
            <a:r>
              <a:rPr lang="en-US" dirty="0"/>
              <a:t> </a:t>
            </a:r>
            <a:r>
              <a:rPr lang="en-US" dirty="0" err="1"/>
              <a:t>дал</a:t>
            </a:r>
            <a:r>
              <a:rPr lang="en-US" dirty="0"/>
              <a:t> </a:t>
            </a:r>
            <a:r>
              <a:rPr lang="en-US" dirty="0" err="1"/>
              <a:t>задний</a:t>
            </a:r>
            <a:r>
              <a:rPr lang="en-US" dirty="0"/>
              <a:t> </a:t>
            </a:r>
            <a:r>
              <a:rPr lang="en-US" dirty="0" err="1"/>
              <a:t>ход</a:t>
            </a:r>
            <a:r>
              <a:rPr lang="en-US" dirty="0"/>
              <a:t> the process of </a:t>
            </a:r>
            <a:r>
              <a:rPr lang="en-US" dirty="0" err="1"/>
              <a:t>korenizatsiia</a:t>
            </a:r>
            <a:r>
              <a:rPr lang="en-US" dirty="0"/>
              <a:t>. </a:t>
            </a:r>
          </a:p>
          <a:p>
            <a:endParaRPr lang="en-US" dirty="0" err="1"/>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32</a:t>
            </a:fld>
            <a:endParaRPr lang="ru-RU">
              <a:solidFill>
                <a:prstClr val="black">
                  <a:tint val="75000"/>
                </a:prstClr>
              </a:solidFill>
            </a:endParaRPr>
          </a:p>
        </p:txBody>
      </p:sp>
    </p:spTree>
    <p:extLst>
      <p:ext uri="{BB962C8B-B14F-4D97-AF65-F5344CB8AC3E}">
        <p14:creationId xmlns:p14="http://schemas.microsoft.com/office/powerpoint/2010/main" val="37704834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Why did Stalin reverse the process of </a:t>
            </a:r>
            <a:r>
              <a:rPr lang="en-US" dirty="0" err="1" smtClean="0"/>
              <a:t>Korenizatsiia</a:t>
            </a:r>
            <a:r>
              <a:rPr lang="en-US" dirty="0" smtClean="0"/>
              <a:t>?</a:t>
            </a: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en-US" dirty="0" smtClean="0"/>
              <a:t>Several factors may explain this. </a:t>
            </a:r>
          </a:p>
          <a:p>
            <a:pPr marL="0" indent="0">
              <a:buNone/>
            </a:pPr>
            <a:r>
              <a:rPr lang="en-US" b="1" dirty="0" smtClean="0"/>
              <a:t>First and foremost</a:t>
            </a:r>
            <a:r>
              <a:rPr lang="en-US" dirty="0" smtClean="0"/>
              <a:t>, </a:t>
            </a:r>
            <a:r>
              <a:rPr lang="en-US" b="1" dirty="0" err="1" smtClean="0"/>
              <a:t>korenizatsiia</a:t>
            </a:r>
            <a:r>
              <a:rPr lang="en-US" b="1" dirty="0" smtClean="0"/>
              <a:t> had generated a strong sense of national consciousness among the non-Russian populations</a:t>
            </a:r>
            <a:r>
              <a:rPr lang="en-US" dirty="0" smtClean="0"/>
              <a:t>, and Stalin grew increasingly mistrustful of them. Although he had earlier supported the institution of </a:t>
            </a:r>
            <a:r>
              <a:rPr lang="en-US" dirty="0" err="1" smtClean="0"/>
              <a:t>korenizatsiia</a:t>
            </a:r>
            <a:r>
              <a:rPr lang="en-US" dirty="0" smtClean="0"/>
              <a:t> and even helped develop its conceptual framework in his 1913 pamphlet Marxism and the National Question[18], he now believed that </a:t>
            </a:r>
            <a:r>
              <a:rPr lang="en-US" b="1" dirty="0" smtClean="0"/>
              <a:t>national consciousness posed a challenge to the metropole.</a:t>
            </a:r>
            <a:endParaRPr lang="ru-RU" b="1" dirty="0"/>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33</a:t>
            </a:fld>
            <a:endParaRPr lang="ru-RU">
              <a:solidFill>
                <a:prstClr val="black">
                  <a:tint val="75000"/>
                </a:prstClr>
              </a:solidFill>
            </a:endParaRPr>
          </a:p>
        </p:txBody>
      </p:sp>
    </p:spTree>
    <p:extLst>
      <p:ext uri="{BB962C8B-B14F-4D97-AF65-F5344CB8AC3E}">
        <p14:creationId xmlns:p14="http://schemas.microsoft.com/office/powerpoint/2010/main" val="24705668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Why did Stalin reverse the process of </a:t>
            </a:r>
            <a:r>
              <a:rPr lang="en-US" dirty="0" err="1" smtClean="0"/>
              <a:t>Korenizatsiia</a:t>
            </a:r>
            <a:r>
              <a:rPr lang="en-US" dirty="0" smtClean="0"/>
              <a:t>?</a:t>
            </a:r>
            <a:endParaRPr lang="ru-RU" dirty="0"/>
          </a:p>
        </p:txBody>
      </p:sp>
      <p:sp>
        <p:nvSpPr>
          <p:cNvPr id="3" name="Объект 2"/>
          <p:cNvSpPr>
            <a:spLocks noGrp="1"/>
          </p:cNvSpPr>
          <p:nvPr>
            <p:ph idx="1"/>
          </p:nvPr>
        </p:nvSpPr>
        <p:spPr/>
        <p:txBody>
          <a:bodyPr>
            <a:normAutofit lnSpcReduction="10000"/>
          </a:bodyPr>
          <a:lstStyle/>
          <a:p>
            <a:pPr marL="0" indent="0">
              <a:buNone/>
            </a:pPr>
            <a:r>
              <a:rPr lang="en-US" dirty="0" smtClean="0"/>
              <a:t>Additionally, the state had by then the means of repression which it lacked in 1919 and </a:t>
            </a:r>
            <a:r>
              <a:rPr lang="en-US" b="1" dirty="0" smtClean="0"/>
              <a:t>priorities had shifted from consolidation and accommodation to development</a:t>
            </a:r>
            <a:r>
              <a:rPr lang="en-US" dirty="0" smtClean="0"/>
              <a:t>. Increasing economic centralization required Russian to be imposed as the predominant language of economics, development and education, and this logically favored an active incorporation of large numbers of educated Russians into the national enterprise.[19]</a:t>
            </a:r>
            <a:endParaRPr lang="ru-RU" dirty="0"/>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34</a:t>
            </a:fld>
            <a:endParaRPr lang="ru-RU">
              <a:solidFill>
                <a:prstClr val="black">
                  <a:tint val="75000"/>
                </a:prstClr>
              </a:solidFill>
            </a:endParaRPr>
          </a:p>
        </p:txBody>
      </p:sp>
    </p:spTree>
    <p:extLst>
      <p:ext uri="{BB962C8B-B14F-4D97-AF65-F5344CB8AC3E}">
        <p14:creationId xmlns:p14="http://schemas.microsoft.com/office/powerpoint/2010/main" val="35872820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Сталинская модель</a:t>
            </a:r>
            <a:endParaRPr lang="ru-RU" dirty="0"/>
          </a:p>
        </p:txBody>
      </p:sp>
      <p:sp>
        <p:nvSpPr>
          <p:cNvPr id="3" name="Объект 2"/>
          <p:cNvSpPr>
            <a:spLocks noGrp="1"/>
          </p:cNvSpPr>
          <p:nvPr>
            <p:ph idx="1"/>
          </p:nvPr>
        </p:nvSpPr>
        <p:spPr/>
        <p:txBody>
          <a:bodyPr/>
          <a:lstStyle/>
          <a:p>
            <a:pPr marL="0" indent="0">
              <a:buNone/>
            </a:pPr>
            <a:r>
              <a:rPr lang="en-US" dirty="0" smtClean="0"/>
              <a:t>3. </a:t>
            </a:r>
            <a:r>
              <a:rPr lang="en-US" b="1" dirty="0" smtClean="0"/>
              <a:t>The leadership also found itself confronted with a still strong chauvinism in the Russian masses.</a:t>
            </a:r>
            <a:r>
              <a:rPr lang="en-US" dirty="0" smtClean="0"/>
              <a:t> Educated Russians were sent to help expand the economies of less-developed republics, creating one of the lasting consequences of this period: the large-scale migration of Russians, which in turn modified the ethnic composition of nearly all the republics.</a:t>
            </a:r>
            <a:endParaRPr lang="ru-RU" dirty="0"/>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35</a:t>
            </a:fld>
            <a:endParaRPr lang="ru-RU">
              <a:solidFill>
                <a:prstClr val="black">
                  <a:tint val="75000"/>
                </a:prstClr>
              </a:solidFill>
            </a:endParaRPr>
          </a:p>
        </p:txBody>
      </p:sp>
    </p:spTree>
    <p:extLst>
      <p:ext uri="{BB962C8B-B14F-4D97-AF65-F5344CB8AC3E}">
        <p14:creationId xmlns:p14="http://schemas.microsoft.com/office/powerpoint/2010/main" val="31108769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Russianness was “rehabilitated” </a:t>
            </a: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en-US" dirty="0" smtClean="0"/>
              <a:t>Russianness was “rehabilitated,” and Russian patriotism was encouraged and often imposed from above. Many local political leaders in the Republics were physically eliminated in large-scale purges, while national treasures were devastated and cultural institutions shut down. Additionally, several autonomous republics and regions were abolished and entire populations deported from their homelands to politically quell what was seen as a dangerous and rising local nationalism.[</a:t>
            </a:r>
            <a:endParaRPr lang="ru-RU" dirty="0"/>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36</a:t>
            </a:fld>
            <a:endParaRPr lang="ru-RU">
              <a:solidFill>
                <a:prstClr val="black">
                  <a:tint val="75000"/>
                </a:prstClr>
              </a:solidFill>
            </a:endParaRPr>
          </a:p>
        </p:txBody>
      </p:sp>
    </p:spTree>
    <p:extLst>
      <p:ext uri="{BB962C8B-B14F-4D97-AF65-F5344CB8AC3E}">
        <p14:creationId xmlns:p14="http://schemas.microsoft.com/office/powerpoint/2010/main" val="9507903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Russianness was “rehabilitated” </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en-US" dirty="0" smtClean="0"/>
              <a:t>By 1938, Russian was compulsory </a:t>
            </a:r>
            <a:r>
              <a:rPr lang="en-US" dirty="0" err="1" smtClean="0"/>
              <a:t>обязательный</a:t>
            </a:r>
            <a:r>
              <a:rPr lang="en-US" dirty="0" smtClean="0"/>
              <a:t> in all schools across the Union. In the mid-1930s, </a:t>
            </a:r>
            <a:r>
              <a:rPr lang="en-US" dirty="0" err="1" smtClean="0"/>
              <a:t>korenizatsiia</a:t>
            </a:r>
            <a:r>
              <a:rPr lang="en-US" dirty="0" smtClean="0"/>
              <a:t> institutions, which had previously represented minority interests were dismantled </a:t>
            </a:r>
            <a:r>
              <a:rPr lang="en-US" dirty="0" err="1" smtClean="0"/>
              <a:t>ликвидировать</a:t>
            </a:r>
            <a:r>
              <a:rPr lang="en-US" dirty="0" smtClean="0"/>
              <a:t>, </a:t>
            </a:r>
            <a:r>
              <a:rPr lang="en-US" dirty="0" err="1" smtClean="0"/>
              <a:t>закрыть</a:t>
            </a:r>
            <a:r>
              <a:rPr lang="en-US" dirty="0" smtClean="0"/>
              <a:t> at an accelerated pace </a:t>
            </a:r>
            <a:r>
              <a:rPr lang="en-US" dirty="0" err="1" smtClean="0"/>
              <a:t>темп</a:t>
            </a:r>
            <a:r>
              <a:rPr lang="en-US" dirty="0" smtClean="0"/>
              <a:t>, </a:t>
            </a:r>
            <a:r>
              <a:rPr lang="en-US" dirty="0" err="1" smtClean="0"/>
              <a:t>скорость</a:t>
            </a:r>
            <a:r>
              <a:rPr lang="en-US" dirty="0" smtClean="0"/>
              <a:t>.[22] This “re-Russification” was amplified further during the Second World War as chauvinism was exploited to mobilize the specifically Russian masses for the battlefield. Concurrently, nineteenth century Russian literary and artistic classics were restored as models while </a:t>
            </a:r>
            <a:r>
              <a:rPr lang="en-US" dirty="0" err="1" smtClean="0"/>
              <a:t>Proletkult</a:t>
            </a:r>
            <a:r>
              <a:rPr lang="en-US" dirty="0" smtClean="0"/>
              <a:t> was set aside. [23]</a:t>
            </a:r>
            <a:endParaRPr lang="ru-RU" dirty="0"/>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37</a:t>
            </a:fld>
            <a:endParaRPr lang="ru-RU">
              <a:solidFill>
                <a:prstClr val="black">
                  <a:tint val="75000"/>
                </a:prstClr>
              </a:solidFill>
            </a:endParaRPr>
          </a:p>
        </p:txBody>
      </p:sp>
    </p:spTree>
    <p:extLst>
      <p:ext uri="{BB962C8B-B14F-4D97-AF65-F5344CB8AC3E}">
        <p14:creationId xmlns:p14="http://schemas.microsoft.com/office/powerpoint/2010/main" val="28211248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Russianness was “rehabilitated” </a:t>
            </a:r>
            <a:endParaRPr lang="ru-RU" dirty="0"/>
          </a:p>
        </p:txBody>
      </p:sp>
      <p:sp>
        <p:nvSpPr>
          <p:cNvPr id="3" name="Объект 2"/>
          <p:cNvSpPr>
            <a:spLocks noGrp="1"/>
          </p:cNvSpPr>
          <p:nvPr>
            <p:ph idx="1"/>
          </p:nvPr>
        </p:nvSpPr>
        <p:spPr/>
        <p:txBody>
          <a:bodyPr>
            <a:normAutofit fontScale="77500" lnSpcReduction="20000"/>
          </a:bodyPr>
          <a:lstStyle/>
          <a:p>
            <a:r>
              <a:rPr lang="en-US" dirty="0" smtClean="0"/>
              <a:t>During the Second World War, the symbolism of the 1812 fight against Napoleon with its fervent nationalism </a:t>
            </a:r>
            <a:r>
              <a:rPr lang="en-US" dirty="0" err="1" smtClean="0"/>
              <a:t>пылко</a:t>
            </a:r>
            <a:r>
              <a:rPr lang="en-US" dirty="0" smtClean="0"/>
              <a:t> was utilized to inject a patriotic dimension into the ongoing struggle against fascism. Alexander </a:t>
            </a:r>
            <a:r>
              <a:rPr lang="en-US" dirty="0" err="1" smtClean="0"/>
              <a:t>Nevsky</a:t>
            </a:r>
            <a:r>
              <a:rPr lang="en-US" dirty="0" smtClean="0"/>
              <a:t>, Kutuzov, and even Peter the Great were glorified as war heroes of the past and their aristocratic blood was forgiven. Famous filmmaker Sergei Eisenstein was commissioned by Stalin to adapt </a:t>
            </a:r>
            <a:r>
              <a:rPr lang="en-US" dirty="0" err="1" smtClean="0"/>
              <a:t>Nevsky’s</a:t>
            </a:r>
            <a:r>
              <a:rPr lang="en-US" dirty="0" smtClean="0"/>
              <a:t> valiant fight against the Teutonic knights. In another act supporting Russian nationalism, it was “Mother Russia” herself on propaganda posters all across the Union calling the citizens to the front. Pre-Soviet high culture was promoted by the Kremlin as an attempt to legitimize the state and promote national unity during unpredictable years.</a:t>
            </a:r>
            <a:endParaRPr lang="ru-RU" dirty="0"/>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38</a:t>
            </a:fld>
            <a:endParaRPr lang="ru-RU">
              <a:solidFill>
                <a:prstClr val="black">
                  <a:tint val="75000"/>
                </a:prstClr>
              </a:solidFill>
            </a:endParaRPr>
          </a:p>
        </p:txBody>
      </p:sp>
    </p:spTree>
    <p:extLst>
      <p:ext uri="{BB962C8B-B14F-4D97-AF65-F5344CB8AC3E}">
        <p14:creationId xmlns:p14="http://schemas.microsoft.com/office/powerpoint/2010/main" val="37032845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вывод</a:t>
            </a:r>
            <a:endParaRPr lang="ru-RU"/>
          </a:p>
        </p:txBody>
      </p:sp>
      <p:sp>
        <p:nvSpPr>
          <p:cNvPr id="3" name="Объект 2"/>
          <p:cNvSpPr>
            <a:spLocks noGrp="1"/>
          </p:cNvSpPr>
          <p:nvPr>
            <p:ph idx="1"/>
          </p:nvPr>
        </p:nvSpPr>
        <p:spPr/>
        <p:txBody>
          <a:bodyPr/>
          <a:lstStyle/>
          <a:p>
            <a:pPr marL="0" indent="0">
              <a:buNone/>
            </a:pPr>
            <a:r>
              <a:rPr lang="ru-RU" dirty="0"/>
              <a:t>Терри Мартин доказывал </a:t>
            </a:r>
            <a:r>
              <a:rPr lang="ru-RU" dirty="0" smtClean="0"/>
              <a:t>: </a:t>
            </a:r>
            <a:r>
              <a:rPr lang="ru-RU" dirty="0"/>
              <a:t>в 1920—1930-е годы в СССР были созданы привилегированные условия как раз для национальных меньшинств, поэтому он и назвал Советский Союз «империей позитивной дискриминации» (</a:t>
            </a:r>
            <a:r>
              <a:rPr lang="ru-RU" dirty="0" err="1"/>
              <a:t>Affirmative</a:t>
            </a:r>
            <a:r>
              <a:rPr lang="ru-RU" dirty="0"/>
              <a:t> </a:t>
            </a:r>
            <a:r>
              <a:rPr lang="ru-RU" dirty="0" err="1"/>
              <a:t>Action</a:t>
            </a:r>
            <a:r>
              <a:rPr lang="ru-RU" dirty="0"/>
              <a:t> </a:t>
            </a:r>
            <a:r>
              <a:rPr lang="ru-RU" dirty="0" err="1"/>
              <a:t>Empire</a:t>
            </a:r>
            <a:r>
              <a:rPr lang="ru-RU" dirty="0"/>
              <a:t>). </a:t>
            </a: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39</a:t>
            </a:fld>
            <a:endParaRPr lang="ru-RU">
              <a:solidFill>
                <a:prstClr val="black">
                  <a:tint val="75000"/>
                </a:prstClr>
              </a:solidFill>
            </a:endParaRPr>
          </a:p>
        </p:txBody>
      </p:sp>
    </p:spTree>
    <p:extLst>
      <p:ext uri="{BB962C8B-B14F-4D97-AF65-F5344CB8AC3E}">
        <p14:creationId xmlns:p14="http://schemas.microsoft.com/office/powerpoint/2010/main" val="3341251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Почему национальный вопрос был так важен?</a:t>
            </a:r>
            <a:endParaRPr lang="ru-RU" dirty="0"/>
          </a:p>
        </p:txBody>
      </p:sp>
      <p:sp>
        <p:nvSpPr>
          <p:cNvPr id="3" name="Объект 2"/>
          <p:cNvSpPr>
            <a:spLocks noGrp="1"/>
          </p:cNvSpPr>
          <p:nvPr>
            <p:ph idx="1"/>
          </p:nvPr>
        </p:nvSpPr>
        <p:spPr/>
        <p:txBody>
          <a:bodyPr>
            <a:normAutofit fontScale="62500" lnSpcReduction="20000"/>
          </a:bodyPr>
          <a:lstStyle/>
          <a:p>
            <a:pPr marL="0" indent="0">
              <a:buNone/>
            </a:pPr>
            <a:r>
              <a:rPr lang="ru-RU" dirty="0" smtClean="0"/>
              <a:t>В 1918—1921 гг. происходило строительство большинства автономий в составе РСФСР, определение их границ и статуса. Отвечал за национальную политику Наркомнац. </a:t>
            </a:r>
          </a:p>
          <a:p>
            <a:r>
              <a:rPr lang="ru-RU" dirty="0" smtClean="0"/>
              <a:t>В 1918 г. была образована Немцев Поволжья трудовая коммуна, </a:t>
            </a:r>
          </a:p>
          <a:p>
            <a:r>
              <a:rPr lang="ru-RU" dirty="0" smtClean="0"/>
              <a:t>в 1919 г. — Башкирская автономная советская социалистическая республика (АССР). </a:t>
            </a:r>
          </a:p>
          <a:p>
            <a:r>
              <a:rPr lang="ru-RU" dirty="0" smtClean="0"/>
              <a:t>В 1920 г. были созданы Татарская АССР, </a:t>
            </a:r>
          </a:p>
          <a:p>
            <a:r>
              <a:rPr lang="ru-RU" dirty="0" smtClean="0"/>
              <a:t>Карельская трудовая коммуна, </a:t>
            </a:r>
          </a:p>
          <a:p>
            <a:r>
              <a:rPr lang="ru-RU" dirty="0" smtClean="0"/>
              <a:t>Чувашская автономная область (АО), </a:t>
            </a:r>
          </a:p>
          <a:p>
            <a:r>
              <a:rPr lang="ru-RU" dirty="0" smtClean="0"/>
              <a:t>Киргизская (впоследствии Казахская) АССР, </a:t>
            </a:r>
          </a:p>
          <a:p>
            <a:r>
              <a:rPr lang="ru-RU" dirty="0" smtClean="0"/>
              <a:t>Вотская (Удмуртская) АО, </a:t>
            </a:r>
          </a:p>
          <a:p>
            <a:r>
              <a:rPr lang="ru-RU" dirty="0" smtClean="0"/>
              <a:t>Марийская и Калмыцкая АО, </a:t>
            </a:r>
          </a:p>
          <a:p>
            <a:r>
              <a:rPr lang="ru-RU" dirty="0" smtClean="0"/>
              <a:t>Дагестанская и Горская АССР (на ее основе позднее был создан еще ряд автономий);</a:t>
            </a:r>
          </a:p>
          <a:p>
            <a:r>
              <a:rPr lang="ru-RU" dirty="0" smtClean="0"/>
              <a:t> в 1921 г. — Коми зырян АО, Кабардинская АО, Крымская АССР.</a:t>
            </a:r>
          </a:p>
          <a:p>
            <a:endParaRPr lang="ru-RU" dirty="0" smtClean="0"/>
          </a:p>
        </p:txBody>
      </p:sp>
    </p:spTree>
    <p:extLst>
      <p:ext uri="{BB962C8B-B14F-4D97-AF65-F5344CB8AC3E}">
        <p14:creationId xmlns:p14="http://schemas.microsoft.com/office/powerpoint/2010/main" val="15776525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вывод</a:t>
            </a:r>
            <a:endParaRPr lang="ru-RU" dirty="0"/>
          </a:p>
        </p:txBody>
      </p:sp>
      <p:sp>
        <p:nvSpPr>
          <p:cNvPr id="3" name="Объект 2"/>
          <p:cNvSpPr>
            <a:spLocks noGrp="1"/>
          </p:cNvSpPr>
          <p:nvPr>
            <p:ph idx="1"/>
          </p:nvPr>
        </p:nvSpPr>
        <p:spPr/>
        <p:txBody>
          <a:bodyPr/>
          <a:lstStyle/>
          <a:p>
            <a:pPr marL="0" indent="0">
              <a:buNone/>
            </a:pPr>
            <a:r>
              <a:rPr lang="ru-RU" dirty="0"/>
              <a:t>главной целью сталинской политики была повторная колонизация национальных окраин, а также ассимиляция и </a:t>
            </a:r>
            <a:r>
              <a:rPr lang="ru-RU" dirty="0" smtClean="0"/>
              <a:t>руссификация </a:t>
            </a:r>
            <a:r>
              <a:rPr lang="ru-RU" dirty="0"/>
              <a:t>национальных меньшинств.</a:t>
            </a: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2CD4C8A6-5D50-422B-951C-3EA0669CE062}" type="slidenum">
              <a:rPr lang="ru-RU" smtClean="0">
                <a:solidFill>
                  <a:prstClr val="black">
                    <a:tint val="75000"/>
                  </a:prstClr>
                </a:solidFill>
              </a:rPr>
              <a:pPr/>
              <a:t>40</a:t>
            </a:fld>
            <a:endParaRPr lang="ru-RU">
              <a:solidFill>
                <a:prstClr val="black">
                  <a:tint val="75000"/>
                </a:prstClr>
              </a:solidFill>
            </a:endParaRPr>
          </a:p>
        </p:txBody>
      </p:sp>
    </p:spTree>
    <p:extLst>
      <p:ext uri="{BB962C8B-B14F-4D97-AF65-F5344CB8AC3E}">
        <p14:creationId xmlns:p14="http://schemas.microsoft.com/office/powerpoint/2010/main" val="9861278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Две точки зрения на принципы формирования государства</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ru-RU" dirty="0"/>
              <a:t>Существовало две точки зрения на формирование единого государства. Одна разработка была Сталинской, а другая Ленинской. </a:t>
            </a:r>
            <a:endParaRPr lang="ru-RU" dirty="0" smtClean="0"/>
          </a:p>
          <a:p>
            <a:r>
              <a:rPr lang="ru-RU" dirty="0" smtClean="0"/>
              <a:t>Сталинская </a:t>
            </a:r>
            <a:r>
              <a:rPr lang="ru-RU" dirty="0"/>
              <a:t>формулировка состояла в следующем: Все союзные республики входили как автономии в состав РСФСР. Органы власти РСФСР становилась высшими в новом государстве. </a:t>
            </a:r>
            <a:endParaRPr lang="ru-RU" dirty="0" smtClean="0"/>
          </a:p>
          <a:p>
            <a:r>
              <a:rPr lang="ru-RU" dirty="0" smtClean="0"/>
              <a:t>Точка </a:t>
            </a:r>
            <a:r>
              <a:rPr lang="ru-RU" dirty="0"/>
              <a:t>зрения Ленина состояла в следующем: Все союзные республики должны не входить, а объединиться вместе с РСФСР в единое государство на равноправных началах. В новом образовании необходимо создание высших органов власти Союза.</a:t>
            </a:r>
          </a:p>
          <a:p>
            <a:endParaRPr lang="ru-RU" dirty="0"/>
          </a:p>
        </p:txBody>
      </p:sp>
      <p:sp>
        <p:nvSpPr>
          <p:cNvPr id="4" name="Footer Placeholder 3"/>
          <p:cNvSpPr>
            <a:spLocks noGrp="1"/>
          </p:cNvSpPr>
          <p:nvPr>
            <p:ph type="ftr" sz="quarter" idx="11"/>
          </p:nvPr>
        </p:nvSpPr>
        <p:spPr/>
        <p:txBody>
          <a:bodyPr/>
          <a:lstStyle/>
          <a:p>
            <a:endParaRPr lang="ru-RU">
              <a:solidFill>
                <a:prstClr val="black">
                  <a:tint val="75000"/>
                </a:prstClr>
              </a:solidFill>
            </a:endParaRPr>
          </a:p>
        </p:txBody>
      </p:sp>
      <p:sp>
        <p:nvSpPr>
          <p:cNvPr id="5" name="Slide Number Placeholder 4"/>
          <p:cNvSpPr>
            <a:spLocks noGrp="1"/>
          </p:cNvSpPr>
          <p:nvPr>
            <p:ph type="sldNum" sz="quarter" idx="12"/>
          </p:nvPr>
        </p:nvSpPr>
        <p:spPr/>
        <p:txBody>
          <a:bodyPr/>
          <a:lstStyle/>
          <a:p>
            <a:fld id="{2CD4C8A6-5D50-422B-951C-3EA0669CE062}" type="slidenum">
              <a:rPr lang="ru-RU" smtClean="0">
                <a:solidFill>
                  <a:prstClr val="black">
                    <a:tint val="75000"/>
                  </a:prstClr>
                </a:solidFill>
              </a:rPr>
              <a:pPr/>
              <a:t>41</a:t>
            </a:fld>
            <a:endParaRPr lang="ru-RU">
              <a:solidFill>
                <a:prstClr val="black">
                  <a:tint val="75000"/>
                </a:prstClr>
              </a:solidFill>
            </a:endParaRPr>
          </a:p>
        </p:txBody>
      </p:sp>
    </p:spTree>
    <p:extLst>
      <p:ext uri="{BB962C8B-B14F-4D97-AF65-F5344CB8AC3E}">
        <p14:creationId xmlns:p14="http://schemas.microsoft.com/office/powerpoint/2010/main" val="4375039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stretch>
            <a:fillRect/>
          </a:stretch>
        </p:blipFill>
        <p:spPr>
          <a:xfrm>
            <a:off x="323528" y="274638"/>
            <a:ext cx="8363272" cy="5851525"/>
          </a:xfrm>
          <a:prstGeom prst="rect">
            <a:avLst/>
          </a:prstGeom>
        </p:spPr>
      </p:pic>
      <p:sp>
        <p:nvSpPr>
          <p:cNvPr id="4" name="Footer Placeholder 3"/>
          <p:cNvSpPr>
            <a:spLocks noGrp="1"/>
          </p:cNvSpPr>
          <p:nvPr>
            <p:ph type="ftr" sz="quarter" idx="11"/>
          </p:nvPr>
        </p:nvSpPr>
        <p:spPr/>
        <p:txBody>
          <a:bodyPr/>
          <a:lstStyle/>
          <a:p>
            <a:endParaRPr lang="ru-RU">
              <a:solidFill>
                <a:prstClr val="black">
                  <a:tint val="75000"/>
                </a:prstClr>
              </a:solidFill>
            </a:endParaRPr>
          </a:p>
        </p:txBody>
      </p:sp>
      <p:sp>
        <p:nvSpPr>
          <p:cNvPr id="5" name="Slide Number Placeholder 4"/>
          <p:cNvSpPr>
            <a:spLocks noGrp="1"/>
          </p:cNvSpPr>
          <p:nvPr>
            <p:ph type="sldNum" sz="quarter" idx="12"/>
          </p:nvPr>
        </p:nvSpPr>
        <p:spPr/>
        <p:txBody>
          <a:bodyPr/>
          <a:lstStyle/>
          <a:p>
            <a:fld id="{2CD4C8A6-5D50-422B-951C-3EA0669CE062}" type="slidenum">
              <a:rPr lang="ru-RU" smtClean="0">
                <a:solidFill>
                  <a:prstClr val="black">
                    <a:tint val="75000"/>
                  </a:prstClr>
                </a:solidFill>
              </a:rPr>
              <a:pPr/>
              <a:t>42</a:t>
            </a:fld>
            <a:endParaRPr lang="ru-RU">
              <a:solidFill>
                <a:prstClr val="black">
                  <a:tint val="75000"/>
                </a:prstClr>
              </a:solidFill>
            </a:endParaRPr>
          </a:p>
        </p:txBody>
      </p:sp>
    </p:spTree>
    <p:extLst>
      <p:ext uri="{BB962C8B-B14F-4D97-AF65-F5344CB8AC3E}">
        <p14:creationId xmlns:p14="http://schemas.microsoft.com/office/powerpoint/2010/main" val="2441913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Почему был так важен национальный вопрос?</a:t>
            </a:r>
            <a:endParaRPr lang="ru-RU" dirty="0"/>
          </a:p>
        </p:txBody>
      </p:sp>
      <p:sp>
        <p:nvSpPr>
          <p:cNvPr id="3" name="Объект 2"/>
          <p:cNvSpPr>
            <a:spLocks noGrp="1"/>
          </p:cNvSpPr>
          <p:nvPr>
            <p:ph idx="1"/>
          </p:nvPr>
        </p:nvSpPr>
        <p:spPr/>
        <p:txBody>
          <a:bodyPr>
            <a:normAutofit fontScale="70000" lnSpcReduction="20000"/>
          </a:bodyPr>
          <a:lstStyle/>
          <a:p>
            <a:pPr marL="0" indent="0">
              <a:buNone/>
            </a:pPr>
            <a:r>
              <a:rPr lang="ru-RU" dirty="0" smtClean="0"/>
              <a:t>В условиях жесткой централизации, присущей периоду военного коммунизма, </a:t>
            </a:r>
          </a:p>
          <a:p>
            <a:r>
              <a:rPr lang="ru-RU" dirty="0" smtClean="0"/>
              <a:t>постоянно возникали конфликты и трения между центральными и местными властями. </a:t>
            </a:r>
          </a:p>
          <a:p>
            <a:r>
              <a:rPr lang="ru-RU" dirty="0" smtClean="0"/>
              <a:t>Проблема заключалась еще и в том, что в рядах самих коммунистов, особенно на местах, весьма заметными были националистические и сепаратистские настроения, и местные руководители постоянно стремились "поднять планку" в статусе своих национально-государственных образований, которые окончательно не были установлены. </a:t>
            </a:r>
          </a:p>
          <a:p>
            <a:pPr marL="0" indent="0">
              <a:buNone/>
            </a:pPr>
            <a:r>
              <a:rPr lang="ru-RU" dirty="0" smtClean="0"/>
              <a:t>Все эти противоречия, борьба объединительных и сепаратистских тенденций не могли не сказаться, когда большевики с переходом к мирному строительству взялись за определение национально-государственного устройства.</a:t>
            </a:r>
          </a:p>
          <a:p>
            <a:endParaRPr lang="ru-RU" dirty="0"/>
          </a:p>
        </p:txBody>
      </p:sp>
    </p:spTree>
    <p:extLst>
      <p:ext uri="{BB962C8B-B14F-4D97-AF65-F5344CB8AC3E}">
        <p14:creationId xmlns:p14="http://schemas.microsoft.com/office/powerpoint/2010/main" val="465925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Почему был так важен национальный вопрос?</a:t>
            </a:r>
            <a:endParaRPr lang="ru-RU" dirty="0"/>
          </a:p>
        </p:txBody>
      </p:sp>
      <p:sp>
        <p:nvSpPr>
          <p:cNvPr id="3" name="Объект 2"/>
          <p:cNvSpPr>
            <a:spLocks noGrp="1"/>
          </p:cNvSpPr>
          <p:nvPr>
            <p:ph idx="1"/>
          </p:nvPr>
        </p:nvSpPr>
        <p:spPr/>
        <p:txBody>
          <a:bodyPr>
            <a:normAutofit fontScale="92500"/>
          </a:bodyPr>
          <a:lstStyle/>
          <a:p>
            <a:pPr marL="0" indent="0">
              <a:buNone/>
            </a:pPr>
            <a:r>
              <a:rPr lang="ru-RU" dirty="0" smtClean="0"/>
              <a:t>В 1919—1921 гг. была подписана целая серия договоров, которые предусматривали совместные мероприятия по обороне, в сфере хозяйственной деятельности, дипломатии. </a:t>
            </a:r>
          </a:p>
          <a:p>
            <a:pPr marL="0" indent="0">
              <a:buNone/>
            </a:pPr>
            <a:r>
              <a:rPr lang="ru-RU" dirty="0" smtClean="0"/>
              <a:t>Согласно договорам происходило частичное объединение органов управления, которое не предусматривало, однако, подчинение высших и центральных органов советских республик единому центру и единой политике. </a:t>
            </a:r>
          </a:p>
          <a:p>
            <a:endParaRPr lang="ru-RU" dirty="0"/>
          </a:p>
        </p:txBody>
      </p:sp>
    </p:spTree>
    <p:extLst>
      <p:ext uri="{BB962C8B-B14F-4D97-AF65-F5344CB8AC3E}">
        <p14:creationId xmlns:p14="http://schemas.microsoft.com/office/powerpoint/2010/main" val="1646550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 Ленин отмежевался от империалистической политики</a:t>
            </a:r>
            <a:endParaRPr lang="ru-RU" dirty="0"/>
          </a:p>
        </p:txBody>
      </p:sp>
      <p:sp>
        <p:nvSpPr>
          <p:cNvPr id="3" name="Объект 2"/>
          <p:cNvSpPr>
            <a:spLocks noGrp="1"/>
          </p:cNvSpPr>
          <p:nvPr>
            <p:ph idx="1"/>
          </p:nvPr>
        </p:nvSpPr>
        <p:spPr/>
        <p:txBody>
          <a:bodyPr/>
          <a:lstStyle/>
          <a:p>
            <a:r>
              <a:rPr lang="ru-RU" dirty="0" smtClean="0"/>
              <a:t>На </a:t>
            </a:r>
            <a:r>
              <a:rPr lang="en-US" dirty="0" smtClean="0"/>
              <a:t>VIII </a:t>
            </a:r>
            <a:r>
              <a:rPr lang="ru-RU" dirty="0" smtClean="0"/>
              <a:t>съезде партии в 1919 г. В.Ленин провозгласил, что зарождающееся социалистическое государство должно показать, что радикально отличается  от империалистической политики России в национальном вопросе</a:t>
            </a:r>
            <a:endParaRPr lang="ru-RU" dirty="0"/>
          </a:p>
        </p:txBody>
      </p:sp>
    </p:spTree>
    <p:extLst>
      <p:ext uri="{BB962C8B-B14F-4D97-AF65-F5344CB8AC3E}">
        <p14:creationId xmlns:p14="http://schemas.microsoft.com/office/powerpoint/2010/main" val="1494680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В.Ленин</a:t>
            </a:r>
            <a:endParaRPr lang="ru-RU" dirty="0"/>
          </a:p>
        </p:txBody>
      </p:sp>
      <p:sp>
        <p:nvSpPr>
          <p:cNvPr id="3" name="Объект 2"/>
          <p:cNvSpPr>
            <a:spLocks noGrp="1"/>
          </p:cNvSpPr>
          <p:nvPr>
            <p:ph idx="1"/>
          </p:nvPr>
        </p:nvSpPr>
        <p:spPr/>
        <p:txBody>
          <a:bodyPr/>
          <a:lstStyle/>
          <a:p>
            <a:r>
              <a:rPr lang="ru-RU" dirty="0" err="1" smtClean="0"/>
              <a:t>В.Ленин</a:t>
            </a:r>
            <a:r>
              <a:rPr lang="ru-RU" dirty="0" smtClean="0"/>
              <a:t> признал, что различные народы бывшей империи должны быть признаны самостоятельными нациями и им должны быть гарантированы значительные уступки</a:t>
            </a:r>
            <a:endParaRPr lang="ru-RU" dirty="0"/>
          </a:p>
        </p:txBody>
      </p:sp>
    </p:spTree>
    <p:extLst>
      <p:ext uri="{BB962C8B-B14F-4D97-AF65-F5344CB8AC3E}">
        <p14:creationId xmlns:p14="http://schemas.microsoft.com/office/powerpoint/2010/main" val="2284547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В.Ленин</a:t>
            </a:r>
            <a:endParaRPr lang="ru-RU" dirty="0"/>
          </a:p>
        </p:txBody>
      </p:sp>
      <p:sp>
        <p:nvSpPr>
          <p:cNvPr id="3" name="Объект 2"/>
          <p:cNvSpPr>
            <a:spLocks noGrp="1"/>
          </p:cNvSpPr>
          <p:nvPr>
            <p:ph idx="1"/>
          </p:nvPr>
        </p:nvSpPr>
        <p:spPr/>
        <p:txBody>
          <a:bodyPr/>
          <a:lstStyle/>
          <a:p>
            <a:r>
              <a:rPr lang="ru-RU" dirty="0" smtClean="0"/>
              <a:t>Позиция </a:t>
            </a:r>
            <a:r>
              <a:rPr lang="ru-RU" dirty="0" err="1" smtClean="0"/>
              <a:t>В.Ленина</a:t>
            </a:r>
            <a:r>
              <a:rPr lang="ru-RU" dirty="0" smtClean="0"/>
              <a:t> не была признана всеми членами ВКП (б), так как некоторые большевики считали, что идеи национализма и социализма – несовместимы. Нет русского, или украинского или другого  рабочего, а есть пролетариат</a:t>
            </a:r>
            <a:endParaRPr lang="ru-RU" dirty="0"/>
          </a:p>
        </p:txBody>
      </p:sp>
    </p:spTree>
    <p:extLst>
      <p:ext uri="{BB962C8B-B14F-4D97-AF65-F5344CB8AC3E}">
        <p14:creationId xmlns:p14="http://schemas.microsoft.com/office/powerpoint/2010/main" val="150183170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cture 4 the SOVIET UNION nationalities policy">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Lecture 4 the SOVIET UNION nationalities policy">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Lecture 4 the SOVIET UNION nationalities policy">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Lecture 4 the SOVIET UNION nationalities policy">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Lecture 4 the SOVIET UNION nationalities policy">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Lecture 4 the SOVIET UNION nationalities policy">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6_Lecture 4 the SOVIET UNION nationalities policy">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2359</Words>
  <Application>Microsoft Office PowerPoint</Application>
  <PresentationFormat>On-screen Show (4:3)</PresentationFormat>
  <Paragraphs>139</Paragraphs>
  <Slides>42</Slides>
  <Notes>0</Notes>
  <HiddenSlides>0</HiddenSlides>
  <MMClips>0</MMClips>
  <ScaleCrop>false</ScaleCrop>
  <HeadingPairs>
    <vt:vector size="6" baseType="variant">
      <vt:variant>
        <vt:lpstr>Fonts Used</vt:lpstr>
      </vt:variant>
      <vt:variant>
        <vt:i4>2</vt:i4>
      </vt:variant>
      <vt:variant>
        <vt:lpstr>Theme</vt:lpstr>
      </vt:variant>
      <vt:variant>
        <vt:i4>8</vt:i4>
      </vt:variant>
      <vt:variant>
        <vt:lpstr>Slide Titles</vt:lpstr>
      </vt:variant>
      <vt:variant>
        <vt:i4>42</vt:i4>
      </vt:variant>
    </vt:vector>
  </HeadingPairs>
  <TitlesOfParts>
    <vt:vector size="52" baseType="lpstr">
      <vt:lpstr>Arial</vt:lpstr>
      <vt:lpstr>Calibri</vt:lpstr>
      <vt:lpstr>Тема Office</vt:lpstr>
      <vt:lpstr>Lecture 4 the SOVIET UNION nationalities policy</vt:lpstr>
      <vt:lpstr>1_Lecture 4 the SOVIET UNION nationalities policy</vt:lpstr>
      <vt:lpstr>2_Lecture 4 the SOVIET UNION nationalities policy</vt:lpstr>
      <vt:lpstr>3_Lecture 4 the SOVIET UNION nationalities policy</vt:lpstr>
      <vt:lpstr>4_Lecture 4 the SOVIET UNION nationalities policy</vt:lpstr>
      <vt:lpstr>5_Lecture 4 the SOVIET UNION nationalities policy</vt:lpstr>
      <vt:lpstr>6_Lecture 4 the SOVIET UNION nationalities policy</vt:lpstr>
      <vt:lpstr>Лекция 6 часть 1</vt:lpstr>
      <vt:lpstr>План</vt:lpstr>
      <vt:lpstr>Какую политику проводили большевики в отношении нерусских народов  в 1917-1920 гг.?</vt:lpstr>
      <vt:lpstr>Почему национальный вопрос был так важен?</vt:lpstr>
      <vt:lpstr>Почему был так важен национальный вопрос?</vt:lpstr>
      <vt:lpstr>Почему был так важен национальный вопрос?</vt:lpstr>
      <vt:lpstr>В. Ленин отмежевался от империалистической политики</vt:lpstr>
      <vt:lpstr>В.Ленин</vt:lpstr>
      <vt:lpstr>В.Ленин</vt:lpstr>
      <vt:lpstr>В.Ленин</vt:lpstr>
      <vt:lpstr>Отмежевание от импералистической политики России</vt:lpstr>
      <vt:lpstr>Отмежевание от импералистической политики России</vt:lpstr>
      <vt:lpstr>Коренное отличие от политики Российской империи</vt:lpstr>
      <vt:lpstr>Национальный вопрос был одним из ключевых</vt:lpstr>
      <vt:lpstr>Позиция В.Ленина в национальном вопросе</vt:lpstr>
      <vt:lpstr>В.Ленин и И.Сталин расходились в решении национального вопроса</vt:lpstr>
      <vt:lpstr>Позиция В.Ленина</vt:lpstr>
      <vt:lpstr>Ленинская модель советского государства</vt:lpstr>
      <vt:lpstr>«Декларация прав народов России»</vt:lpstr>
      <vt:lpstr>Модель В.Ленина  vs модель И.Сталина</vt:lpstr>
      <vt:lpstr>Национальная политика большевиков при В. Ленине называлась коренизация</vt:lpstr>
      <vt:lpstr>Коренизация</vt:lpstr>
      <vt:lpstr>Политика коренизации при В.Ленине</vt:lpstr>
      <vt:lpstr>the Soviet Union became the incubator of new nations</vt:lpstr>
      <vt:lpstr>Р.Суни о политике коренизации большевиков</vt:lpstr>
      <vt:lpstr>Отношение В.Ленина к великорусскому шовинизму</vt:lpstr>
      <vt:lpstr>В.Ленин о великорусском шовинизме</vt:lpstr>
      <vt:lpstr>де-руссификация «русскость» не выпячивается, а прячется</vt:lpstr>
      <vt:lpstr>Korenizatsiia</vt:lpstr>
      <vt:lpstr>Proletarian Culture vs the old elitist Russian culture of the nineteenth century</vt:lpstr>
      <vt:lpstr>Proletcult</vt:lpstr>
      <vt:lpstr>Korenizatsiia Policy during Stalinism</vt:lpstr>
      <vt:lpstr>Why did Stalin reverse the process of Korenizatsiia?</vt:lpstr>
      <vt:lpstr>Why did Stalin reverse the process of Korenizatsiia?</vt:lpstr>
      <vt:lpstr>Сталинская модель</vt:lpstr>
      <vt:lpstr>Russianness was “rehabilitated” </vt:lpstr>
      <vt:lpstr>Russianness was “rehabilitated” </vt:lpstr>
      <vt:lpstr>Russianness was “rehabilitated” </vt:lpstr>
      <vt:lpstr>вывод</vt:lpstr>
      <vt:lpstr>вывод</vt:lpstr>
      <vt:lpstr>Две точки зрения на принципы формирования государства</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dc:title>
  <dc:creator>Андрей</dc:creator>
  <cp:lastModifiedBy>Kundakbayeva Zhanat</cp:lastModifiedBy>
  <cp:revision>13</cp:revision>
  <dcterms:created xsi:type="dcterms:W3CDTF">2020-09-24T02:49:33Z</dcterms:created>
  <dcterms:modified xsi:type="dcterms:W3CDTF">2021-01-11T08:11:29Z</dcterms:modified>
</cp:coreProperties>
</file>