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4"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3"/>
  </p:normalViewPr>
  <p:slideViewPr>
    <p:cSldViewPr snapToGrid="0" snapToObjects="1">
      <p:cViewPr varScale="1">
        <p:scale>
          <a:sx n="120" d="100"/>
          <a:sy n="120" d="100"/>
        </p:scale>
        <p:origin x="25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B2CB4CB2-581A-1442-80A8-3C2A8457B21C}" type="datetimeFigureOut">
              <a:rPr lang="en-KZ" smtClean="0"/>
              <a:t>11/30/20</a:t>
            </a:fld>
            <a:endParaRPr lang="en-KZ"/>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KZ"/>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E985E170-1BA4-C94E-A021-7E6A5A6BC0A6}" type="slidenum">
              <a:rPr lang="en-KZ" smtClean="0"/>
              <a:t>‹#›</a:t>
            </a:fld>
            <a:endParaRPr lang="en-KZ"/>
          </a:p>
        </p:txBody>
      </p:sp>
    </p:spTree>
    <p:extLst>
      <p:ext uri="{BB962C8B-B14F-4D97-AF65-F5344CB8AC3E}">
        <p14:creationId xmlns:p14="http://schemas.microsoft.com/office/powerpoint/2010/main" val="3876396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CB4CB2-581A-1442-80A8-3C2A8457B21C}" type="datetimeFigureOut">
              <a:rPr lang="en-KZ" smtClean="0"/>
              <a:t>11/30/20</a:t>
            </a:fld>
            <a:endParaRPr lang="en-KZ"/>
          </a:p>
        </p:txBody>
      </p:sp>
      <p:sp>
        <p:nvSpPr>
          <p:cNvPr id="6" name="Footer Placeholder 5"/>
          <p:cNvSpPr>
            <a:spLocks noGrp="1"/>
          </p:cNvSpPr>
          <p:nvPr>
            <p:ph type="ftr" sz="quarter" idx="11"/>
          </p:nvPr>
        </p:nvSpPr>
        <p:spPr/>
        <p:txBody>
          <a:bodyPr/>
          <a:lstStyle/>
          <a:p>
            <a:endParaRPr lang="en-KZ"/>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2150338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2CB4CB2-581A-1442-80A8-3C2A8457B21C}" type="datetimeFigureOut">
              <a:rPr lang="en-KZ" smtClean="0"/>
              <a:t>11/30/20</a:t>
            </a:fld>
            <a:endParaRPr lang="en-KZ"/>
          </a:p>
        </p:txBody>
      </p:sp>
      <p:sp>
        <p:nvSpPr>
          <p:cNvPr id="5" name="Footer Placeholder 4"/>
          <p:cNvSpPr>
            <a:spLocks noGrp="1"/>
          </p:cNvSpPr>
          <p:nvPr>
            <p:ph type="ftr" sz="quarter" idx="11"/>
          </p:nvPr>
        </p:nvSpPr>
        <p:spPr/>
        <p:txBody>
          <a:bodyPr/>
          <a:lstStyle/>
          <a:p>
            <a:endParaRPr lang="en-KZ"/>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574436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2CB4CB2-581A-1442-80A8-3C2A8457B21C}" type="datetimeFigureOut">
              <a:rPr lang="en-KZ" smtClean="0"/>
              <a:t>11/30/20</a:t>
            </a:fld>
            <a:endParaRPr lang="en-KZ"/>
          </a:p>
        </p:txBody>
      </p:sp>
      <p:sp>
        <p:nvSpPr>
          <p:cNvPr id="5" name="Footer Placeholder 4"/>
          <p:cNvSpPr>
            <a:spLocks noGrp="1"/>
          </p:cNvSpPr>
          <p:nvPr>
            <p:ph type="ftr" sz="quarter" idx="11"/>
          </p:nvPr>
        </p:nvSpPr>
        <p:spPr/>
        <p:txBody>
          <a:bodyPr/>
          <a:lstStyle/>
          <a:p>
            <a:endParaRPr lang="en-KZ"/>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2964742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CB4CB2-581A-1442-80A8-3C2A8457B21C}" type="datetimeFigureOut">
              <a:rPr lang="en-KZ" smtClean="0"/>
              <a:t>11/30/20</a:t>
            </a:fld>
            <a:endParaRPr lang="en-KZ"/>
          </a:p>
        </p:txBody>
      </p:sp>
      <p:sp>
        <p:nvSpPr>
          <p:cNvPr id="5" name="Footer Placeholder 4"/>
          <p:cNvSpPr>
            <a:spLocks noGrp="1"/>
          </p:cNvSpPr>
          <p:nvPr>
            <p:ph type="ftr" sz="quarter" idx="11"/>
          </p:nvPr>
        </p:nvSpPr>
        <p:spPr/>
        <p:txBody>
          <a:bodyPr/>
          <a:lstStyle/>
          <a:p>
            <a:endParaRPr lang="en-KZ"/>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9248675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2CB4CB2-581A-1442-80A8-3C2A8457B21C}" type="datetimeFigureOut">
              <a:rPr lang="en-KZ" smtClean="0"/>
              <a:t>11/30/20</a:t>
            </a:fld>
            <a:endParaRPr lang="en-KZ"/>
          </a:p>
        </p:txBody>
      </p:sp>
      <p:sp>
        <p:nvSpPr>
          <p:cNvPr id="8" name="Footer Placeholder 7"/>
          <p:cNvSpPr>
            <a:spLocks noGrp="1"/>
          </p:cNvSpPr>
          <p:nvPr>
            <p:ph type="ftr" sz="quarter" idx="11"/>
          </p:nvPr>
        </p:nvSpPr>
        <p:spPr/>
        <p:txBody>
          <a:bodyPr/>
          <a:lstStyle/>
          <a:p>
            <a:endParaRPr lang="en-KZ"/>
          </a:p>
        </p:txBody>
      </p:sp>
      <p:sp>
        <p:nvSpPr>
          <p:cNvPr id="9" name="Slide Number Placeholder 8"/>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2409410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2CB4CB2-581A-1442-80A8-3C2A8457B21C}" type="datetimeFigureOut">
              <a:rPr lang="en-KZ" smtClean="0"/>
              <a:t>11/30/20</a:t>
            </a:fld>
            <a:endParaRPr lang="en-KZ"/>
          </a:p>
        </p:txBody>
      </p:sp>
      <p:sp>
        <p:nvSpPr>
          <p:cNvPr id="8" name="Footer Placeholder 7"/>
          <p:cNvSpPr>
            <a:spLocks noGrp="1"/>
          </p:cNvSpPr>
          <p:nvPr>
            <p:ph type="ftr" sz="quarter" idx="11"/>
          </p:nvPr>
        </p:nvSpPr>
        <p:spPr/>
        <p:txBody>
          <a:bodyPr/>
          <a:lstStyle/>
          <a:p>
            <a:endParaRPr lang="en-KZ"/>
          </a:p>
        </p:txBody>
      </p:sp>
      <p:sp>
        <p:nvSpPr>
          <p:cNvPr id="9" name="Slide Number Placeholder 8"/>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395343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CB4CB2-581A-1442-80A8-3C2A8457B21C}" type="datetimeFigureOut">
              <a:rPr lang="en-KZ" smtClean="0"/>
              <a:t>11/30/20</a:t>
            </a:fld>
            <a:endParaRPr lang="en-KZ"/>
          </a:p>
        </p:txBody>
      </p:sp>
      <p:sp>
        <p:nvSpPr>
          <p:cNvPr id="5" name="Footer Placeholder 4"/>
          <p:cNvSpPr>
            <a:spLocks noGrp="1"/>
          </p:cNvSpPr>
          <p:nvPr>
            <p:ph type="ftr" sz="quarter" idx="11"/>
          </p:nvPr>
        </p:nvSpPr>
        <p:spPr/>
        <p:txBody>
          <a:bodyPr/>
          <a:lstStyle/>
          <a:p>
            <a:endParaRPr lang="en-KZ"/>
          </a:p>
        </p:txBody>
      </p:sp>
      <p:sp>
        <p:nvSpPr>
          <p:cNvPr id="6" name="Slide Number Placeholder 5"/>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2653946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CB4CB2-581A-1442-80A8-3C2A8457B21C}" type="datetimeFigureOut">
              <a:rPr lang="en-KZ" smtClean="0"/>
              <a:t>11/30/20</a:t>
            </a:fld>
            <a:endParaRPr lang="en-KZ"/>
          </a:p>
        </p:txBody>
      </p:sp>
      <p:sp>
        <p:nvSpPr>
          <p:cNvPr id="5" name="Footer Placeholder 4"/>
          <p:cNvSpPr>
            <a:spLocks noGrp="1"/>
          </p:cNvSpPr>
          <p:nvPr>
            <p:ph type="ftr" sz="quarter" idx="11"/>
          </p:nvPr>
        </p:nvSpPr>
        <p:spPr/>
        <p:txBody>
          <a:bodyPr/>
          <a:lstStyle/>
          <a:p>
            <a:endParaRPr lang="en-KZ"/>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17118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CB4CB2-581A-1442-80A8-3C2A8457B21C}" type="datetimeFigureOut">
              <a:rPr lang="en-KZ" smtClean="0"/>
              <a:t>11/30/20</a:t>
            </a:fld>
            <a:endParaRPr lang="en-KZ"/>
          </a:p>
        </p:txBody>
      </p:sp>
      <p:sp>
        <p:nvSpPr>
          <p:cNvPr id="5" name="Footer Placeholder 4"/>
          <p:cNvSpPr>
            <a:spLocks noGrp="1"/>
          </p:cNvSpPr>
          <p:nvPr>
            <p:ph type="ftr" sz="quarter" idx="11"/>
          </p:nvPr>
        </p:nvSpPr>
        <p:spPr/>
        <p:txBody>
          <a:bodyPr/>
          <a:lstStyle/>
          <a:p>
            <a:endParaRPr lang="en-KZ"/>
          </a:p>
        </p:txBody>
      </p:sp>
      <p:sp>
        <p:nvSpPr>
          <p:cNvPr id="6" name="Slide Number Placeholder 5"/>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168371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CB4CB2-581A-1442-80A8-3C2A8457B21C}" type="datetimeFigureOut">
              <a:rPr lang="en-KZ" smtClean="0"/>
              <a:t>11/30/20</a:t>
            </a:fld>
            <a:endParaRPr lang="en-KZ"/>
          </a:p>
        </p:txBody>
      </p:sp>
      <p:sp>
        <p:nvSpPr>
          <p:cNvPr id="5" name="Footer Placeholder 4"/>
          <p:cNvSpPr>
            <a:spLocks noGrp="1"/>
          </p:cNvSpPr>
          <p:nvPr>
            <p:ph type="ftr" sz="quarter" idx="11"/>
          </p:nvPr>
        </p:nvSpPr>
        <p:spPr/>
        <p:txBody>
          <a:bodyPr/>
          <a:lstStyle/>
          <a:p>
            <a:endParaRPr lang="en-KZ"/>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177436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CB4CB2-581A-1442-80A8-3C2A8457B21C}" type="datetimeFigureOut">
              <a:rPr lang="en-KZ" smtClean="0"/>
              <a:t>11/30/20</a:t>
            </a:fld>
            <a:endParaRPr lang="en-KZ"/>
          </a:p>
        </p:txBody>
      </p:sp>
      <p:sp>
        <p:nvSpPr>
          <p:cNvPr id="6" name="Footer Placeholder 5"/>
          <p:cNvSpPr>
            <a:spLocks noGrp="1"/>
          </p:cNvSpPr>
          <p:nvPr>
            <p:ph type="ftr" sz="quarter" idx="11"/>
          </p:nvPr>
        </p:nvSpPr>
        <p:spPr/>
        <p:txBody>
          <a:bodyPr/>
          <a:lstStyle/>
          <a:p>
            <a:endParaRPr lang="en-KZ"/>
          </a:p>
        </p:txBody>
      </p:sp>
      <p:sp>
        <p:nvSpPr>
          <p:cNvPr id="7" name="Slide Number Placeholder 6"/>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3248993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CB4CB2-581A-1442-80A8-3C2A8457B21C}" type="datetimeFigureOut">
              <a:rPr lang="en-KZ" smtClean="0"/>
              <a:t>11/30/20</a:t>
            </a:fld>
            <a:endParaRPr lang="en-KZ"/>
          </a:p>
        </p:txBody>
      </p:sp>
      <p:sp>
        <p:nvSpPr>
          <p:cNvPr id="8" name="Footer Placeholder 7"/>
          <p:cNvSpPr>
            <a:spLocks noGrp="1"/>
          </p:cNvSpPr>
          <p:nvPr>
            <p:ph type="ftr" sz="quarter" idx="11"/>
          </p:nvPr>
        </p:nvSpPr>
        <p:spPr/>
        <p:txBody>
          <a:bodyPr/>
          <a:lstStyle/>
          <a:p>
            <a:endParaRPr lang="en-KZ"/>
          </a:p>
        </p:txBody>
      </p:sp>
      <p:sp>
        <p:nvSpPr>
          <p:cNvPr id="9" name="Slide Number Placeholder 8"/>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4002128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CB4CB2-581A-1442-80A8-3C2A8457B21C}" type="datetimeFigureOut">
              <a:rPr lang="en-KZ" smtClean="0"/>
              <a:t>11/30/20</a:t>
            </a:fld>
            <a:endParaRPr lang="en-KZ"/>
          </a:p>
        </p:txBody>
      </p:sp>
      <p:sp>
        <p:nvSpPr>
          <p:cNvPr id="4" name="Footer Placeholder 3"/>
          <p:cNvSpPr>
            <a:spLocks noGrp="1"/>
          </p:cNvSpPr>
          <p:nvPr>
            <p:ph type="ftr" sz="quarter" idx="11"/>
          </p:nvPr>
        </p:nvSpPr>
        <p:spPr/>
        <p:txBody>
          <a:bodyPr/>
          <a:lstStyle/>
          <a:p>
            <a:endParaRPr lang="en-KZ"/>
          </a:p>
        </p:txBody>
      </p:sp>
      <p:sp>
        <p:nvSpPr>
          <p:cNvPr id="5" name="Slide Number Placeholder 4"/>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3755913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CB4CB2-581A-1442-80A8-3C2A8457B21C}" type="datetimeFigureOut">
              <a:rPr lang="en-KZ" smtClean="0"/>
              <a:t>11/30/20</a:t>
            </a:fld>
            <a:endParaRPr lang="en-KZ"/>
          </a:p>
        </p:txBody>
      </p:sp>
      <p:sp>
        <p:nvSpPr>
          <p:cNvPr id="3" name="Footer Placeholder 2"/>
          <p:cNvSpPr>
            <a:spLocks noGrp="1"/>
          </p:cNvSpPr>
          <p:nvPr>
            <p:ph type="ftr" sz="quarter" idx="11"/>
          </p:nvPr>
        </p:nvSpPr>
        <p:spPr/>
        <p:txBody>
          <a:bodyPr/>
          <a:lstStyle/>
          <a:p>
            <a:endParaRPr lang="en-KZ"/>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3187956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CB4CB2-581A-1442-80A8-3C2A8457B21C}" type="datetimeFigureOut">
              <a:rPr lang="en-KZ" smtClean="0"/>
              <a:t>11/30/20</a:t>
            </a:fld>
            <a:endParaRPr lang="en-KZ"/>
          </a:p>
        </p:txBody>
      </p:sp>
      <p:sp>
        <p:nvSpPr>
          <p:cNvPr id="6" name="Footer Placeholder 5"/>
          <p:cNvSpPr>
            <a:spLocks noGrp="1"/>
          </p:cNvSpPr>
          <p:nvPr>
            <p:ph type="ftr" sz="quarter" idx="11"/>
          </p:nvPr>
        </p:nvSpPr>
        <p:spPr/>
        <p:txBody>
          <a:bodyPr/>
          <a:lstStyle/>
          <a:p>
            <a:endParaRPr lang="en-KZ"/>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2963404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CB4CB2-581A-1442-80A8-3C2A8457B21C}" type="datetimeFigureOut">
              <a:rPr lang="en-KZ" smtClean="0"/>
              <a:t>11/30/20</a:t>
            </a:fld>
            <a:endParaRPr lang="en-KZ"/>
          </a:p>
        </p:txBody>
      </p:sp>
      <p:sp>
        <p:nvSpPr>
          <p:cNvPr id="6" name="Footer Placeholder 5"/>
          <p:cNvSpPr>
            <a:spLocks noGrp="1"/>
          </p:cNvSpPr>
          <p:nvPr>
            <p:ph type="ftr" sz="quarter" idx="11"/>
          </p:nvPr>
        </p:nvSpPr>
        <p:spPr/>
        <p:txBody>
          <a:bodyPr/>
          <a:lstStyle/>
          <a:p>
            <a:endParaRPr lang="en-KZ"/>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985E170-1BA4-C94E-A021-7E6A5A6BC0A6}" type="slidenum">
              <a:rPr lang="en-KZ" smtClean="0"/>
              <a:t>‹#›</a:t>
            </a:fld>
            <a:endParaRPr lang="en-KZ"/>
          </a:p>
        </p:txBody>
      </p:sp>
    </p:spTree>
    <p:extLst>
      <p:ext uri="{BB962C8B-B14F-4D97-AF65-F5344CB8AC3E}">
        <p14:creationId xmlns:p14="http://schemas.microsoft.com/office/powerpoint/2010/main" val="1601628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B2CB4CB2-581A-1442-80A8-3C2A8457B21C}" type="datetimeFigureOut">
              <a:rPr lang="en-KZ" smtClean="0"/>
              <a:t>11/30/20</a:t>
            </a:fld>
            <a:endParaRPr lang="en-KZ"/>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KZ"/>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E985E170-1BA4-C94E-A021-7E6A5A6BC0A6}" type="slidenum">
              <a:rPr lang="en-KZ" smtClean="0"/>
              <a:t>‹#›</a:t>
            </a:fld>
            <a:endParaRPr lang="en-KZ"/>
          </a:p>
        </p:txBody>
      </p:sp>
    </p:spTree>
    <p:extLst>
      <p:ext uri="{BB962C8B-B14F-4D97-AF65-F5344CB8AC3E}">
        <p14:creationId xmlns:p14="http://schemas.microsoft.com/office/powerpoint/2010/main" val="2296073988"/>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A2608-9BDD-2549-94F1-F9C3CBBE11F0}"/>
              </a:ext>
            </a:extLst>
          </p:cNvPr>
          <p:cNvSpPr>
            <a:spLocks noGrp="1"/>
          </p:cNvSpPr>
          <p:nvPr>
            <p:ph type="ctrTitle"/>
          </p:nvPr>
        </p:nvSpPr>
        <p:spPr/>
        <p:txBody>
          <a:bodyPr/>
          <a:lstStyle/>
          <a:p>
            <a:r>
              <a:rPr lang="en-US" dirty="0"/>
              <a:t>How and what to compare?</a:t>
            </a:r>
            <a:endParaRPr lang="en-KZ" dirty="0"/>
          </a:p>
        </p:txBody>
      </p:sp>
    </p:spTree>
    <p:extLst>
      <p:ext uri="{BB962C8B-B14F-4D97-AF65-F5344CB8AC3E}">
        <p14:creationId xmlns:p14="http://schemas.microsoft.com/office/powerpoint/2010/main" val="786922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B31F5-FFA0-A040-8797-818E68EF20DA}"/>
              </a:ext>
            </a:extLst>
          </p:cNvPr>
          <p:cNvSpPr>
            <a:spLocks noGrp="1"/>
          </p:cNvSpPr>
          <p:nvPr>
            <p:ph type="title"/>
          </p:nvPr>
        </p:nvSpPr>
        <p:spPr/>
        <p:txBody>
          <a:bodyPr/>
          <a:lstStyle/>
          <a:p>
            <a:r>
              <a:rPr lang="en-KZ" dirty="0"/>
              <a:t>CP’s Two Main Strategies for Comparison</a:t>
            </a:r>
          </a:p>
        </p:txBody>
      </p:sp>
      <p:sp>
        <p:nvSpPr>
          <p:cNvPr id="3" name="Content Placeholder 2">
            <a:extLst>
              <a:ext uri="{FF2B5EF4-FFF2-40B4-BE49-F238E27FC236}">
                <a16:creationId xmlns:a16="http://schemas.microsoft.com/office/drawing/2014/main" id="{32AF7A2E-1592-354E-B91E-49407A46F894}"/>
              </a:ext>
            </a:extLst>
          </p:cNvPr>
          <p:cNvSpPr>
            <a:spLocks noGrp="1"/>
          </p:cNvSpPr>
          <p:nvPr>
            <p:ph idx="1"/>
          </p:nvPr>
        </p:nvSpPr>
        <p:spPr>
          <a:xfrm>
            <a:off x="1154955" y="2603500"/>
            <a:ext cx="10264412" cy="4031216"/>
          </a:xfrm>
        </p:spPr>
        <p:txBody>
          <a:bodyPr>
            <a:normAutofit/>
          </a:bodyPr>
          <a:lstStyle/>
          <a:p>
            <a:r>
              <a:rPr lang="en-KZ" dirty="0"/>
              <a:t>Following methods were developed by comparativists - Adam Przeworski and Henry Teune – in </a:t>
            </a:r>
            <a:r>
              <a:rPr lang="en-KZ" i="1" dirty="0"/>
              <a:t>The Logic of Comparative Social Inquiry (1970</a:t>
            </a:r>
          </a:p>
          <a:p>
            <a:pPr lvl="1"/>
            <a:r>
              <a:rPr lang="en-KZ" i="1" dirty="0"/>
              <a:t>Most Different Systems Design (MDSD) </a:t>
            </a:r>
            <a:r>
              <a:rPr lang="en-US" dirty="0"/>
              <a:t>recommend selecting countries that are very different from each other, but which share the characteristic we want to study (</a:t>
            </a:r>
            <a:r>
              <a:rPr lang="en-US" dirty="0" err="1"/>
              <a:t>eg.</a:t>
            </a:r>
            <a:r>
              <a:rPr lang="en-US" dirty="0"/>
              <a:t> Democracy). </a:t>
            </a:r>
          </a:p>
          <a:p>
            <a:pPr lvl="1"/>
            <a:r>
              <a:rPr lang="en-US" i="1" dirty="0"/>
              <a:t>Most Similar Systems Design (MSSD) </a:t>
            </a:r>
            <a:r>
              <a:rPr lang="en-US" dirty="0"/>
              <a:t>suggests looking at countries that have a lot in common (that is, are ‘most similar systems’), but do not show the same phenomenon or outcome we want to explain. </a:t>
            </a:r>
          </a:p>
          <a:p>
            <a:r>
              <a:rPr lang="en-US" dirty="0"/>
              <a:t>Two steps before selecting countries for comparison</a:t>
            </a:r>
          </a:p>
          <a:p>
            <a:pPr lvl="1"/>
            <a:r>
              <a:rPr lang="en-US" dirty="0"/>
              <a:t>1. Ensure you have wealth of information about potential selected cases </a:t>
            </a:r>
          </a:p>
          <a:p>
            <a:pPr lvl="1"/>
            <a:r>
              <a:rPr lang="en-US" dirty="0"/>
              <a:t>2. We have to be able to pick out factors that are presumed to be crucial to our causal explanation, and to distinguish them from irrelevant ones. How to decide? Follow existing theoretical predictions. Theory guides us in what to look for and which comparative strategy to use. </a:t>
            </a:r>
          </a:p>
          <a:p>
            <a:pPr lvl="1"/>
            <a:endParaRPr lang="en-KZ" dirty="0"/>
          </a:p>
        </p:txBody>
      </p:sp>
    </p:spTree>
    <p:extLst>
      <p:ext uri="{BB962C8B-B14F-4D97-AF65-F5344CB8AC3E}">
        <p14:creationId xmlns:p14="http://schemas.microsoft.com/office/powerpoint/2010/main" val="230948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DC2F3-D051-7446-8153-662D5D85135A}"/>
              </a:ext>
            </a:extLst>
          </p:cNvPr>
          <p:cNvSpPr>
            <a:spLocks noGrp="1"/>
          </p:cNvSpPr>
          <p:nvPr>
            <p:ph type="title"/>
          </p:nvPr>
        </p:nvSpPr>
        <p:spPr/>
        <p:txBody>
          <a:bodyPr/>
          <a:lstStyle/>
          <a:p>
            <a:r>
              <a:rPr lang="en-KZ" dirty="0"/>
              <a:t>Why we compare?</a:t>
            </a:r>
          </a:p>
        </p:txBody>
      </p:sp>
      <p:sp>
        <p:nvSpPr>
          <p:cNvPr id="3" name="Content Placeholder 2">
            <a:extLst>
              <a:ext uri="{FF2B5EF4-FFF2-40B4-BE49-F238E27FC236}">
                <a16:creationId xmlns:a16="http://schemas.microsoft.com/office/drawing/2014/main" id="{2791C0C1-EC16-4C45-8966-5B4574FDA932}"/>
              </a:ext>
            </a:extLst>
          </p:cNvPr>
          <p:cNvSpPr>
            <a:spLocks noGrp="1"/>
          </p:cNvSpPr>
          <p:nvPr>
            <p:ph idx="1"/>
          </p:nvPr>
        </p:nvSpPr>
        <p:spPr/>
        <p:txBody>
          <a:bodyPr/>
          <a:lstStyle/>
          <a:p>
            <a:r>
              <a:rPr lang="en-US" dirty="0"/>
              <a:t>I</a:t>
            </a:r>
            <a:r>
              <a:rPr lang="en-KZ" dirty="0"/>
              <a:t>t widens and deepens our knowledge of the political world</a:t>
            </a:r>
          </a:p>
          <a:p>
            <a:r>
              <a:rPr lang="en-KZ" dirty="0"/>
              <a:t>It assists in formulating policy</a:t>
            </a:r>
          </a:p>
        </p:txBody>
      </p:sp>
    </p:spTree>
    <p:extLst>
      <p:ext uri="{BB962C8B-B14F-4D97-AF65-F5344CB8AC3E}">
        <p14:creationId xmlns:p14="http://schemas.microsoft.com/office/powerpoint/2010/main" val="311678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9AA41-DA60-0645-A6B8-DA33D3A627AC}"/>
              </a:ext>
            </a:extLst>
          </p:cNvPr>
          <p:cNvSpPr>
            <a:spLocks noGrp="1"/>
          </p:cNvSpPr>
          <p:nvPr>
            <p:ph type="title"/>
          </p:nvPr>
        </p:nvSpPr>
        <p:spPr/>
        <p:txBody>
          <a:bodyPr/>
          <a:lstStyle/>
          <a:p>
            <a:r>
              <a:rPr lang="en-KZ" dirty="0"/>
              <a:t>How we compare?</a:t>
            </a:r>
          </a:p>
        </p:txBody>
      </p:sp>
      <p:sp>
        <p:nvSpPr>
          <p:cNvPr id="3" name="Content Placeholder 2">
            <a:extLst>
              <a:ext uri="{FF2B5EF4-FFF2-40B4-BE49-F238E27FC236}">
                <a16:creationId xmlns:a16="http://schemas.microsoft.com/office/drawing/2014/main" id="{9D1C80F9-4E94-EC49-B295-FC2FBA2F6CA4}"/>
              </a:ext>
            </a:extLst>
          </p:cNvPr>
          <p:cNvSpPr>
            <a:spLocks noGrp="1"/>
          </p:cNvSpPr>
          <p:nvPr>
            <p:ph idx="1"/>
          </p:nvPr>
        </p:nvSpPr>
        <p:spPr/>
        <p:txBody>
          <a:bodyPr/>
          <a:lstStyle/>
          <a:p>
            <a:r>
              <a:rPr lang="en-KZ" dirty="0"/>
              <a:t>Large-N OR small-N each with its own advantages and disadvantages</a:t>
            </a:r>
          </a:p>
          <a:p>
            <a:r>
              <a:rPr lang="en-KZ" dirty="0"/>
              <a:t>Too similar OR Too different cases </a:t>
            </a:r>
          </a:p>
          <a:p>
            <a:endParaRPr lang="en-KZ" dirty="0"/>
          </a:p>
        </p:txBody>
      </p:sp>
    </p:spTree>
    <p:extLst>
      <p:ext uri="{BB962C8B-B14F-4D97-AF65-F5344CB8AC3E}">
        <p14:creationId xmlns:p14="http://schemas.microsoft.com/office/powerpoint/2010/main" val="4197573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91DD8-B957-4F42-B9C9-4F60FE5B1671}"/>
              </a:ext>
            </a:extLst>
          </p:cNvPr>
          <p:cNvSpPr>
            <a:spLocks noGrp="1"/>
          </p:cNvSpPr>
          <p:nvPr>
            <p:ph type="title"/>
          </p:nvPr>
        </p:nvSpPr>
        <p:spPr/>
        <p:txBody>
          <a:bodyPr/>
          <a:lstStyle/>
          <a:p>
            <a:r>
              <a:rPr lang="en-KZ" dirty="0"/>
              <a:t>Comparing many or few countries?</a:t>
            </a:r>
          </a:p>
        </p:txBody>
      </p:sp>
      <p:sp>
        <p:nvSpPr>
          <p:cNvPr id="3" name="Content Placeholder 2">
            <a:extLst>
              <a:ext uri="{FF2B5EF4-FFF2-40B4-BE49-F238E27FC236}">
                <a16:creationId xmlns:a16="http://schemas.microsoft.com/office/drawing/2014/main" id="{E674A194-3010-DF4A-8DC1-27F2EDE325B0}"/>
              </a:ext>
            </a:extLst>
          </p:cNvPr>
          <p:cNvSpPr>
            <a:spLocks noGrp="1"/>
          </p:cNvSpPr>
          <p:nvPr>
            <p:ph idx="1"/>
          </p:nvPr>
        </p:nvSpPr>
        <p:spPr/>
        <p:txBody>
          <a:bodyPr>
            <a:normAutofit lnSpcReduction="10000"/>
          </a:bodyPr>
          <a:lstStyle/>
          <a:p>
            <a:r>
              <a:rPr lang="en-KZ" dirty="0"/>
              <a:t>We go Large-N if we want to develop or test broad generalisations acorss a variety of different conditions </a:t>
            </a:r>
          </a:p>
          <a:p>
            <a:pPr lvl="1"/>
            <a:r>
              <a:rPr lang="en-KZ" dirty="0"/>
              <a:t>It allows to identify unexpected or deviant cases that are exceptions to general rule</a:t>
            </a:r>
          </a:p>
          <a:p>
            <a:pPr lvl="1"/>
            <a:r>
              <a:rPr lang="en-KZ" dirty="0"/>
              <a:t>Large-N studies cover 30 or more countries </a:t>
            </a:r>
          </a:p>
          <a:p>
            <a:r>
              <a:rPr lang="en-KZ" dirty="0"/>
              <a:t>Characteristics of Large-N studies (variable-oriented)</a:t>
            </a:r>
          </a:p>
          <a:p>
            <a:pPr lvl="1"/>
            <a:r>
              <a:rPr lang="en-KZ" dirty="0"/>
              <a:t>Informaton must be standardized and quantified (eg. HDI)</a:t>
            </a:r>
          </a:p>
          <a:p>
            <a:pPr lvl="1"/>
            <a:r>
              <a:rPr lang="en-KZ" dirty="0"/>
              <a:t>Statistically analyzed (eg. SPSS)</a:t>
            </a:r>
          </a:p>
          <a:p>
            <a:pPr lvl="1"/>
            <a:r>
              <a:rPr lang="en-US" dirty="0"/>
              <a:t>Large-n comparisons are best carried out on large, standardized data-sets (</a:t>
            </a:r>
            <a:r>
              <a:rPr lang="en-US" dirty="0" err="1"/>
              <a:t>eg.</a:t>
            </a:r>
            <a:r>
              <a:rPr lang="en-US" dirty="0"/>
              <a:t> World Bank, UN, World Values Survey) which may be cross-sectional or longitudinal </a:t>
            </a:r>
          </a:p>
        </p:txBody>
      </p:sp>
    </p:spTree>
    <p:extLst>
      <p:ext uri="{BB962C8B-B14F-4D97-AF65-F5344CB8AC3E}">
        <p14:creationId xmlns:p14="http://schemas.microsoft.com/office/powerpoint/2010/main" val="3138890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3D252-EF1E-EA40-9B5E-5B24C4BBEF18}"/>
              </a:ext>
            </a:extLst>
          </p:cNvPr>
          <p:cNvSpPr>
            <a:spLocks noGrp="1"/>
          </p:cNvSpPr>
          <p:nvPr>
            <p:ph type="title"/>
          </p:nvPr>
        </p:nvSpPr>
        <p:spPr/>
        <p:txBody>
          <a:bodyPr/>
          <a:lstStyle/>
          <a:p>
            <a:r>
              <a:rPr lang="en-KZ" dirty="0"/>
              <a:t>Large-N disadvantages </a:t>
            </a:r>
          </a:p>
        </p:txBody>
      </p:sp>
      <p:sp>
        <p:nvSpPr>
          <p:cNvPr id="3" name="Content Placeholder 2">
            <a:extLst>
              <a:ext uri="{FF2B5EF4-FFF2-40B4-BE49-F238E27FC236}">
                <a16:creationId xmlns:a16="http://schemas.microsoft.com/office/drawing/2014/main" id="{E54BEDA9-8879-274F-8DF3-24EBD3C27982}"/>
              </a:ext>
            </a:extLst>
          </p:cNvPr>
          <p:cNvSpPr>
            <a:spLocks noGrp="1"/>
          </p:cNvSpPr>
          <p:nvPr>
            <p:ph idx="1"/>
          </p:nvPr>
        </p:nvSpPr>
        <p:spPr/>
        <p:txBody>
          <a:bodyPr/>
          <a:lstStyle/>
          <a:p>
            <a:r>
              <a:rPr lang="en-US" dirty="0"/>
              <a:t>Sticking to standardized quantitative data runs the risk that the data available dictates our research questions </a:t>
            </a:r>
          </a:p>
          <a:p>
            <a:r>
              <a:rPr lang="en-US" dirty="0"/>
              <a:t>Not every measure is adequately standardized; many are subject to technical problems in the way they are collected or presented </a:t>
            </a:r>
          </a:p>
          <a:p>
            <a:r>
              <a:rPr lang="en-KZ" dirty="0"/>
              <a:t>Because </a:t>
            </a:r>
            <a:r>
              <a:rPr lang="en-US" dirty="0"/>
              <a:t>each country tends to have their own way of doing things, their statistics are not exactly comparable with other countries</a:t>
            </a:r>
          </a:p>
          <a:p>
            <a:endParaRPr lang="en-US" dirty="0"/>
          </a:p>
          <a:p>
            <a:endParaRPr lang="en-US" dirty="0"/>
          </a:p>
          <a:p>
            <a:endParaRPr lang="en-KZ" dirty="0"/>
          </a:p>
        </p:txBody>
      </p:sp>
    </p:spTree>
    <p:extLst>
      <p:ext uri="{BB962C8B-B14F-4D97-AF65-F5344CB8AC3E}">
        <p14:creationId xmlns:p14="http://schemas.microsoft.com/office/powerpoint/2010/main" val="525345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7F7C8-9299-2949-BCA7-6A58A70C518D}"/>
              </a:ext>
            </a:extLst>
          </p:cNvPr>
          <p:cNvSpPr>
            <a:spLocks noGrp="1"/>
          </p:cNvSpPr>
          <p:nvPr>
            <p:ph type="title"/>
          </p:nvPr>
        </p:nvSpPr>
        <p:spPr/>
        <p:txBody>
          <a:bodyPr/>
          <a:lstStyle/>
          <a:p>
            <a:r>
              <a:rPr lang="en-KZ" dirty="0"/>
              <a:t>Small-N comparison</a:t>
            </a:r>
          </a:p>
        </p:txBody>
      </p:sp>
      <p:sp>
        <p:nvSpPr>
          <p:cNvPr id="3" name="Content Placeholder 2">
            <a:extLst>
              <a:ext uri="{FF2B5EF4-FFF2-40B4-BE49-F238E27FC236}">
                <a16:creationId xmlns:a16="http://schemas.microsoft.com/office/drawing/2014/main" id="{78521013-A865-0548-A096-0C1362CAC1E2}"/>
              </a:ext>
            </a:extLst>
          </p:cNvPr>
          <p:cNvSpPr>
            <a:spLocks noGrp="1"/>
          </p:cNvSpPr>
          <p:nvPr>
            <p:ph idx="1"/>
          </p:nvPr>
        </p:nvSpPr>
        <p:spPr>
          <a:xfrm>
            <a:off x="1154954" y="2603499"/>
            <a:ext cx="10498329" cy="3744137"/>
          </a:xfrm>
        </p:spPr>
        <p:txBody>
          <a:bodyPr>
            <a:normAutofit lnSpcReduction="10000"/>
          </a:bodyPr>
          <a:lstStyle/>
          <a:p>
            <a:r>
              <a:rPr lang="en-US" dirty="0"/>
              <a:t>Instead of looking for patterns and tendencies among a large number of countries it studies only a few (5-6), but in a more detailed manner that allows us to understand the complexity of relations</a:t>
            </a:r>
          </a:p>
          <a:p>
            <a:r>
              <a:rPr lang="en-US" dirty="0"/>
              <a:t>In this way the historical and cultural particularities of each country can be taken into account. </a:t>
            </a:r>
          </a:p>
          <a:p>
            <a:r>
              <a:rPr lang="en-KZ" dirty="0"/>
              <a:t>Characteristics of Small-N studies (case-oriented)</a:t>
            </a:r>
          </a:p>
          <a:p>
            <a:pPr lvl="1"/>
            <a:r>
              <a:rPr lang="en-US" dirty="0"/>
              <a:t>Often include qualitative evidence and methods (</a:t>
            </a:r>
            <a:r>
              <a:rPr lang="en-US" dirty="0" err="1"/>
              <a:t>eg.</a:t>
            </a:r>
            <a:r>
              <a:rPr lang="en-US" dirty="0"/>
              <a:t> history or personalities in country’s evolution)</a:t>
            </a:r>
          </a:p>
          <a:p>
            <a:pPr lvl="1"/>
            <a:r>
              <a:rPr lang="en-US" dirty="0"/>
              <a:t>Heuristic; that is, methods used to explore complex processes and relationships based on trial and error and an intuitive understanding of politics and society </a:t>
            </a:r>
          </a:p>
          <a:p>
            <a:pPr lvl="1"/>
            <a:r>
              <a:rPr lang="en-US" dirty="0"/>
              <a:t>Can handle a mass of country-specific information of a qualitative nature without any need to standardize</a:t>
            </a:r>
          </a:p>
          <a:p>
            <a:pPr lvl="1"/>
            <a:endParaRPr lang="en-US" dirty="0"/>
          </a:p>
          <a:p>
            <a:pPr lvl="1"/>
            <a:endParaRPr lang="en-KZ" dirty="0"/>
          </a:p>
          <a:p>
            <a:endParaRPr lang="en-KZ" dirty="0"/>
          </a:p>
        </p:txBody>
      </p:sp>
    </p:spTree>
    <p:extLst>
      <p:ext uri="{BB962C8B-B14F-4D97-AF65-F5344CB8AC3E}">
        <p14:creationId xmlns:p14="http://schemas.microsoft.com/office/powerpoint/2010/main" val="99744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D2A19-8C9F-2040-B45B-ECC7CE9C15C4}"/>
              </a:ext>
            </a:extLst>
          </p:cNvPr>
          <p:cNvSpPr>
            <a:spLocks noGrp="1"/>
          </p:cNvSpPr>
          <p:nvPr>
            <p:ph type="title"/>
          </p:nvPr>
        </p:nvSpPr>
        <p:spPr/>
        <p:txBody>
          <a:bodyPr/>
          <a:lstStyle/>
          <a:p>
            <a:r>
              <a:rPr lang="en-KZ" dirty="0"/>
              <a:t>Small-N disadvantages </a:t>
            </a:r>
          </a:p>
        </p:txBody>
      </p:sp>
      <p:sp>
        <p:nvSpPr>
          <p:cNvPr id="3" name="Content Placeholder 2">
            <a:extLst>
              <a:ext uri="{FF2B5EF4-FFF2-40B4-BE49-F238E27FC236}">
                <a16:creationId xmlns:a16="http://schemas.microsoft.com/office/drawing/2014/main" id="{7588280F-452E-5646-BAE0-61D77B70F015}"/>
              </a:ext>
            </a:extLst>
          </p:cNvPr>
          <p:cNvSpPr>
            <a:spLocks noGrp="1"/>
          </p:cNvSpPr>
          <p:nvPr>
            <p:ph idx="1"/>
          </p:nvPr>
        </p:nvSpPr>
        <p:spPr>
          <a:xfrm>
            <a:off x="1154955" y="2603500"/>
            <a:ext cx="10370738" cy="3416300"/>
          </a:xfrm>
        </p:spPr>
        <p:txBody>
          <a:bodyPr>
            <a:normAutofit/>
          </a:bodyPr>
          <a:lstStyle/>
          <a:p>
            <a:r>
              <a:rPr lang="en-US" dirty="0"/>
              <a:t>Knowing every detail about selected countries does not help us to reach general conclusions about, for instance, democracy across the globe</a:t>
            </a:r>
          </a:p>
          <a:p>
            <a:r>
              <a:rPr lang="en-US" dirty="0"/>
              <a:t>Require in-depth knowledge and familiarity with the countries considered (</a:t>
            </a:r>
            <a:r>
              <a:rPr lang="en-US" dirty="0" err="1"/>
              <a:t>eg.</a:t>
            </a:r>
            <a:r>
              <a:rPr lang="en-US" dirty="0"/>
              <a:t> Language, traditions, etc.) No one can have this depth of knowledge about more than a handful of countries</a:t>
            </a:r>
          </a:p>
          <a:p>
            <a:r>
              <a:rPr lang="en-US" dirty="0"/>
              <a:t>The most serious problem of small-n comparisons is that generalizations cannot be tested</a:t>
            </a:r>
            <a:br>
              <a:rPr lang="en-US" dirty="0"/>
            </a:br>
            <a:r>
              <a:rPr lang="en-US" dirty="0"/>
              <a:t>rigorously. To address it, Charles Ragin proposed a new approach called </a:t>
            </a:r>
            <a:r>
              <a:rPr lang="en-US" b="1" dirty="0"/>
              <a:t>qualitative comparative analysis (QCA)</a:t>
            </a:r>
            <a:br>
              <a:rPr lang="en-US" dirty="0"/>
            </a:br>
            <a:endParaRPr lang="en-US" dirty="0"/>
          </a:p>
          <a:p>
            <a:endParaRPr lang="en-US" dirty="0"/>
          </a:p>
          <a:p>
            <a:endParaRPr lang="en-KZ" dirty="0"/>
          </a:p>
        </p:txBody>
      </p:sp>
    </p:spTree>
    <p:extLst>
      <p:ext uri="{BB962C8B-B14F-4D97-AF65-F5344CB8AC3E}">
        <p14:creationId xmlns:p14="http://schemas.microsoft.com/office/powerpoint/2010/main" val="3289415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68BA0-DC4D-5A4B-A526-6D9740DC3D67}"/>
              </a:ext>
            </a:extLst>
          </p:cNvPr>
          <p:cNvSpPr>
            <a:spLocks noGrp="1"/>
          </p:cNvSpPr>
          <p:nvPr>
            <p:ph type="title"/>
          </p:nvPr>
        </p:nvSpPr>
        <p:spPr/>
        <p:txBody>
          <a:bodyPr/>
          <a:lstStyle/>
          <a:p>
            <a:r>
              <a:rPr lang="en-KZ" dirty="0"/>
              <a:t>Selecting comparable countries</a:t>
            </a:r>
          </a:p>
        </p:txBody>
      </p:sp>
      <p:sp>
        <p:nvSpPr>
          <p:cNvPr id="3" name="Content Placeholder 2">
            <a:extLst>
              <a:ext uri="{FF2B5EF4-FFF2-40B4-BE49-F238E27FC236}">
                <a16:creationId xmlns:a16="http://schemas.microsoft.com/office/drawing/2014/main" id="{BEF8E59C-DE59-8948-88C9-FA7FED067A9F}"/>
              </a:ext>
            </a:extLst>
          </p:cNvPr>
          <p:cNvSpPr>
            <a:spLocks noGrp="1"/>
          </p:cNvSpPr>
          <p:nvPr>
            <p:ph idx="1"/>
          </p:nvPr>
        </p:nvSpPr>
        <p:spPr>
          <a:xfrm>
            <a:off x="1154953" y="2360427"/>
            <a:ext cx="10062394" cy="4380614"/>
          </a:xfrm>
        </p:spPr>
        <p:txBody>
          <a:bodyPr>
            <a:normAutofit fontScale="92500" lnSpcReduction="10000"/>
          </a:bodyPr>
          <a:lstStyle/>
          <a:p>
            <a:r>
              <a:rPr lang="en-KZ" dirty="0"/>
              <a:t>Why, instead of comparing only two countries, select more countries for a same comparison? It poses problems related to:</a:t>
            </a:r>
          </a:p>
          <a:p>
            <a:pPr lvl="1"/>
            <a:r>
              <a:rPr lang="en-KZ" i="1" dirty="0"/>
              <a:t>Efficiency</a:t>
            </a:r>
            <a:r>
              <a:rPr lang="en-KZ" dirty="0"/>
              <a:t>: it takes a lot of time to become competent in even two countries’ politics</a:t>
            </a:r>
          </a:p>
          <a:p>
            <a:pPr lvl="1"/>
            <a:r>
              <a:rPr lang="en-KZ" i="1" dirty="0"/>
              <a:t>Relevance</a:t>
            </a:r>
            <a:r>
              <a:rPr lang="en-KZ" dirty="0"/>
              <a:t>: </a:t>
            </a:r>
            <a:r>
              <a:rPr lang="en-US" dirty="0"/>
              <a:t>There is a far greater range of comparisons available to us than those already mentioned</a:t>
            </a:r>
          </a:p>
          <a:p>
            <a:pPr lvl="1"/>
            <a:r>
              <a:rPr lang="en-US" dirty="0"/>
              <a:t>Generalization: can you generalize to the whole world or a region from the study of only few similar cases?</a:t>
            </a:r>
          </a:p>
          <a:p>
            <a:r>
              <a:rPr lang="en-US" dirty="0"/>
              <a:t>These considerations result in conflicting conclusions. Whereas the </a:t>
            </a:r>
            <a:r>
              <a:rPr lang="en-US" b="1" dirty="0"/>
              <a:t>first</a:t>
            </a:r>
            <a:r>
              <a:rPr lang="en-US" dirty="0"/>
              <a:t> point argues for restricting comparisons to as few countries as possible, the </a:t>
            </a:r>
            <a:r>
              <a:rPr lang="en-US" b="1" dirty="0"/>
              <a:t>last</a:t>
            </a:r>
            <a:r>
              <a:rPr lang="en-US" dirty="0"/>
              <a:t> suggests a systematic comparison of fifty cases. </a:t>
            </a:r>
          </a:p>
          <a:p>
            <a:r>
              <a:rPr lang="en-US" dirty="0"/>
              <a:t>What we compare should be determined by </a:t>
            </a:r>
            <a:r>
              <a:rPr lang="en-US" b="1" dirty="0"/>
              <a:t>what we want to know in the first place </a:t>
            </a:r>
          </a:p>
          <a:p>
            <a:r>
              <a:rPr lang="en-US" dirty="0"/>
              <a:t>Although efficiency and generalizations are important, it is </a:t>
            </a:r>
            <a:r>
              <a:rPr lang="en-US" b="1" dirty="0"/>
              <a:t>relevance</a:t>
            </a:r>
            <a:r>
              <a:rPr lang="en-US" dirty="0"/>
              <a:t> that finally determines which countries should be included in our comparison, and what is relevant depends on what theory we want to test or what generalization we are interested in developing. </a:t>
            </a:r>
          </a:p>
          <a:p>
            <a:endParaRPr lang="en-US" dirty="0"/>
          </a:p>
          <a:p>
            <a:pPr lvl="1"/>
            <a:endParaRPr lang="en-KZ" dirty="0"/>
          </a:p>
        </p:txBody>
      </p:sp>
    </p:spTree>
    <p:extLst>
      <p:ext uri="{BB962C8B-B14F-4D97-AF65-F5344CB8AC3E}">
        <p14:creationId xmlns:p14="http://schemas.microsoft.com/office/powerpoint/2010/main" val="656492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896CB-AB43-834A-9453-677BB31F1C74}"/>
              </a:ext>
            </a:extLst>
          </p:cNvPr>
          <p:cNvSpPr>
            <a:spLocks noGrp="1"/>
          </p:cNvSpPr>
          <p:nvPr>
            <p:ph type="title"/>
          </p:nvPr>
        </p:nvSpPr>
        <p:spPr/>
        <p:txBody>
          <a:bodyPr/>
          <a:lstStyle/>
          <a:p>
            <a:r>
              <a:rPr lang="en-KZ" dirty="0"/>
              <a:t>J.S. Mills on comparison</a:t>
            </a:r>
          </a:p>
        </p:txBody>
      </p:sp>
      <p:sp>
        <p:nvSpPr>
          <p:cNvPr id="3" name="Content Placeholder 2">
            <a:extLst>
              <a:ext uri="{FF2B5EF4-FFF2-40B4-BE49-F238E27FC236}">
                <a16:creationId xmlns:a16="http://schemas.microsoft.com/office/drawing/2014/main" id="{96265506-20C8-3C4F-8477-97CA3FE5ECB2}"/>
              </a:ext>
            </a:extLst>
          </p:cNvPr>
          <p:cNvSpPr>
            <a:spLocks noGrp="1"/>
          </p:cNvSpPr>
          <p:nvPr>
            <p:ph idx="1"/>
          </p:nvPr>
        </p:nvSpPr>
        <p:spPr>
          <a:xfrm>
            <a:off x="1154954" y="2603500"/>
            <a:ext cx="10115557" cy="3416300"/>
          </a:xfrm>
        </p:spPr>
        <p:txBody>
          <a:bodyPr/>
          <a:lstStyle/>
          <a:p>
            <a:r>
              <a:rPr lang="en-KZ" b="1" dirty="0"/>
              <a:t>Method of Agreement: </a:t>
            </a:r>
            <a:r>
              <a:rPr lang="en-US" dirty="0"/>
              <a:t>If a phenomenon occurs in two or more situations then the explanation for the phenomenon must lie in the common features of those situations (</a:t>
            </a:r>
            <a:r>
              <a:rPr lang="en-US" dirty="0" err="1"/>
              <a:t>eg.</a:t>
            </a:r>
            <a:r>
              <a:rPr lang="en-US" dirty="0"/>
              <a:t> India and Canada)</a:t>
            </a:r>
          </a:p>
          <a:p>
            <a:r>
              <a:rPr lang="en-KZ" b="1" dirty="0"/>
              <a:t>Method of Difference: </a:t>
            </a:r>
            <a:r>
              <a:rPr lang="en-US" dirty="0"/>
              <a:t>If two or more situations are similar, but the phenomenon exists in only one of them, its cause must be related to the different features of its situation (</a:t>
            </a:r>
            <a:r>
              <a:rPr lang="en-US" dirty="0" err="1"/>
              <a:t>eg.</a:t>
            </a:r>
            <a:r>
              <a:rPr lang="en-US" dirty="0"/>
              <a:t> Ukraine and Kazakhstan)</a:t>
            </a:r>
          </a:p>
          <a:p>
            <a:r>
              <a:rPr lang="en-US" dirty="0"/>
              <a:t>Mill stressed that both approaches are useful, but that the </a:t>
            </a:r>
            <a:r>
              <a:rPr lang="en-US" u="sng" dirty="0"/>
              <a:t>Method of Difference </a:t>
            </a:r>
            <a:r>
              <a:rPr lang="en-US" dirty="0"/>
              <a:t>provides stronger evidence of causal explanations. In comparative research this method is widely used for regional or area studies. </a:t>
            </a:r>
          </a:p>
          <a:p>
            <a:endParaRPr lang="en-KZ" b="1" dirty="0"/>
          </a:p>
        </p:txBody>
      </p:sp>
    </p:spTree>
    <p:extLst>
      <p:ext uri="{BB962C8B-B14F-4D97-AF65-F5344CB8AC3E}">
        <p14:creationId xmlns:p14="http://schemas.microsoft.com/office/powerpoint/2010/main" val="35254987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{AD97273F-8E15-6E42-ADE4-07676AC58038}tf10001076</Template>
  <TotalTime>138</TotalTime>
  <Words>882</Words>
  <Application>Microsoft Macintosh PowerPoint</Application>
  <PresentationFormat>Widescreen</PresentationFormat>
  <Paragraphs>51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 Boardroom</vt:lpstr>
      <vt:lpstr>How and what to compare?</vt:lpstr>
      <vt:lpstr>Why we compare?</vt:lpstr>
      <vt:lpstr>How we compare?</vt:lpstr>
      <vt:lpstr>Comparing many or few countries?</vt:lpstr>
      <vt:lpstr>Large-N disadvantages </vt:lpstr>
      <vt:lpstr>Small-N comparison</vt:lpstr>
      <vt:lpstr>Small-N disadvantages </vt:lpstr>
      <vt:lpstr>Selecting comparable countries</vt:lpstr>
      <vt:lpstr>J.S. Mills on comparison</vt:lpstr>
      <vt:lpstr>CP’s Two Main Strategies for Comparison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and what to compare?</dc:title>
  <dc:creator>Nurseit Niyazbekov</dc:creator>
  <cp:lastModifiedBy>Nurseit Niyazbekov</cp:lastModifiedBy>
  <cp:revision>8</cp:revision>
  <dcterms:created xsi:type="dcterms:W3CDTF">2020-11-30T09:17:06Z</dcterms:created>
  <dcterms:modified xsi:type="dcterms:W3CDTF">2020-11-30T11:35:12Z</dcterms:modified>
</cp:coreProperties>
</file>