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8" r:id="rId3"/>
    <p:sldId id="271" r:id="rId4"/>
    <p:sldId id="274" r:id="rId5"/>
    <p:sldId id="259" r:id="rId6"/>
    <p:sldId id="276" r:id="rId7"/>
    <p:sldId id="264" r:id="rId8"/>
    <p:sldId id="266" r:id="rId9"/>
    <p:sldId id="268" r:id="rId10"/>
    <p:sldId id="269" r:id="rId11"/>
    <p:sldId id="270" r:id="rId12"/>
  </p:sldIdLst>
  <p:sldSz cx="9144000" cy="6858000" type="screen4x3"/>
  <p:notesSz cx="6797675" cy="9928225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34B13-01F1-4DC9-B10A-8FCDFD21CCA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24208-BDBE-42F0-8ECF-27C5A3CA8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616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611560" y="1772816"/>
            <a:ext cx="8136904" cy="403244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80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62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1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95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0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8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866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0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7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65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62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DB4EB-3013-4751-931A-24A47794FCD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0B2F1-5D9F-4A63-AE03-A37228E481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7" y="6488668"/>
            <a:ext cx="3206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http://presentation-creation.ru/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49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Модернизация образования в </a:t>
            </a:r>
            <a:r>
              <a:rPr lang="ru-RU" b="1" dirty="0"/>
              <a:t>контексте преобразования общественного сознания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12160" y="6447206"/>
            <a:ext cx="3157592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Кафедра «</a:t>
            </a:r>
            <a:r>
              <a:rPr lang="ru-RU" sz="1600" dirty="0" err="1" smtClean="0"/>
              <a:t>ИКиСГД</a:t>
            </a:r>
            <a:r>
              <a:rPr lang="ru-RU" sz="1600" dirty="0" smtClean="0"/>
              <a:t>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5129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594" y="294109"/>
            <a:ext cx="8229600" cy="1143000"/>
          </a:xfrm>
        </p:spPr>
        <p:txBody>
          <a:bodyPr>
            <a:normAutofit/>
          </a:bodyPr>
          <a:lstStyle/>
          <a:p>
            <a:pPr eaLnBrk="0" hangingPunct="0"/>
            <a:r>
              <a:rPr lang="ru-RU" sz="3600" b="1" dirty="0"/>
              <a:t>Открытость сознания</a:t>
            </a:r>
            <a:endParaRPr lang="en-US" sz="3600" b="1" dirty="0">
              <a:solidFill>
                <a:srgbClr val="1C1C1C"/>
              </a:solidFill>
              <a:latin typeface="Arial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822325" y="1876425"/>
            <a:ext cx="1912938" cy="3605213"/>
            <a:chOff x="513" y="998"/>
            <a:chExt cx="1109" cy="2271"/>
          </a:xfrm>
        </p:grpSpPr>
        <p:sp>
          <p:nvSpPr>
            <p:cNvPr id="5" name="Freeform 4"/>
            <p:cNvSpPr>
              <a:spLocks/>
            </p:cNvSpPr>
            <p:nvPr/>
          </p:nvSpPr>
          <p:spPr bwMode="gray">
            <a:xfrm flipV="1">
              <a:off x="683" y="2087"/>
              <a:ext cx="933" cy="1182"/>
            </a:xfrm>
            <a:custGeom>
              <a:avLst/>
              <a:gdLst/>
              <a:ahLst/>
              <a:cxnLst>
                <a:cxn ang="0">
                  <a:pos x="118" y="1044"/>
                </a:cxn>
                <a:cxn ang="0">
                  <a:pos x="128" y="340"/>
                </a:cxn>
                <a:cxn ang="0">
                  <a:pos x="264" y="210"/>
                </a:cxn>
                <a:cxn ang="0">
                  <a:pos x="720" y="202"/>
                </a:cxn>
                <a:cxn ang="0">
                  <a:pos x="720" y="320"/>
                </a:cxn>
                <a:cxn ang="0">
                  <a:pos x="933" y="153"/>
                </a:cxn>
                <a:cxn ang="0">
                  <a:pos x="712" y="0"/>
                </a:cxn>
                <a:cxn ang="0">
                  <a:pos x="714" y="92"/>
                </a:cxn>
                <a:cxn ang="0">
                  <a:pos x="234" y="94"/>
                </a:cxn>
                <a:cxn ang="0">
                  <a:pos x="0" y="298"/>
                </a:cxn>
                <a:cxn ang="0">
                  <a:pos x="0" y="1058"/>
                </a:cxn>
                <a:cxn ang="0">
                  <a:pos x="118" y="1044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gray">
            <a:xfrm rot="-5400000">
              <a:off x="917" y="1548"/>
              <a:ext cx="301" cy="1109"/>
            </a:xfrm>
            <a:custGeom>
              <a:avLst/>
              <a:gdLst/>
              <a:ahLst/>
              <a:cxnLst>
                <a:cxn ang="0">
                  <a:pos x="37" y="1"/>
                </a:cxn>
                <a:cxn ang="0">
                  <a:pos x="45" y="472"/>
                </a:cxn>
                <a:cxn ang="0">
                  <a:pos x="0" y="474"/>
                </a:cxn>
                <a:cxn ang="0">
                  <a:pos x="72" y="604"/>
                </a:cxn>
                <a:cxn ang="0">
                  <a:pos x="142" y="474"/>
                </a:cxn>
                <a:cxn ang="0">
                  <a:pos x="100" y="474"/>
                </a:cxn>
                <a:cxn ang="0">
                  <a:pos x="99" y="0"/>
                </a:cxn>
                <a:cxn ang="0">
                  <a:pos x="37" y="1"/>
                </a:cxn>
              </a:cxnLst>
              <a:rect l="0" t="0" r="r" b="b"/>
              <a:pathLst>
                <a:path w="142" h="604">
                  <a:moveTo>
                    <a:pt x="37" y="1"/>
                  </a:moveTo>
                  <a:lnTo>
                    <a:pt x="45" y="472"/>
                  </a:lnTo>
                  <a:lnTo>
                    <a:pt x="0" y="474"/>
                  </a:lnTo>
                  <a:lnTo>
                    <a:pt x="72" y="604"/>
                  </a:lnTo>
                  <a:lnTo>
                    <a:pt x="142" y="474"/>
                  </a:lnTo>
                  <a:lnTo>
                    <a:pt x="100" y="474"/>
                  </a:lnTo>
                  <a:lnTo>
                    <a:pt x="99" y="0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gray">
            <a:xfrm>
              <a:off x="677" y="998"/>
              <a:ext cx="933" cy="1182"/>
            </a:xfrm>
            <a:custGeom>
              <a:avLst/>
              <a:gdLst/>
              <a:ahLst/>
              <a:cxnLst>
                <a:cxn ang="0">
                  <a:pos x="118" y="1044"/>
                </a:cxn>
                <a:cxn ang="0">
                  <a:pos x="128" y="340"/>
                </a:cxn>
                <a:cxn ang="0">
                  <a:pos x="264" y="210"/>
                </a:cxn>
                <a:cxn ang="0">
                  <a:pos x="720" y="202"/>
                </a:cxn>
                <a:cxn ang="0">
                  <a:pos x="720" y="320"/>
                </a:cxn>
                <a:cxn ang="0">
                  <a:pos x="933" y="153"/>
                </a:cxn>
                <a:cxn ang="0">
                  <a:pos x="712" y="0"/>
                </a:cxn>
                <a:cxn ang="0">
                  <a:pos x="714" y="92"/>
                </a:cxn>
                <a:cxn ang="0">
                  <a:pos x="234" y="94"/>
                </a:cxn>
                <a:cxn ang="0">
                  <a:pos x="0" y="298"/>
                </a:cxn>
                <a:cxn ang="0">
                  <a:pos x="0" y="1058"/>
                </a:cxn>
                <a:cxn ang="0">
                  <a:pos x="118" y="1044"/>
                </a:cxn>
              </a:cxnLst>
              <a:rect l="0" t="0" r="r" b="b"/>
              <a:pathLst>
                <a:path w="933" h="1182">
                  <a:moveTo>
                    <a:pt x="118" y="1044"/>
                  </a:moveTo>
                  <a:lnTo>
                    <a:pt x="128" y="340"/>
                  </a:lnTo>
                  <a:cubicBezTo>
                    <a:pt x="134" y="214"/>
                    <a:pt x="182" y="212"/>
                    <a:pt x="264" y="210"/>
                  </a:cubicBezTo>
                  <a:lnTo>
                    <a:pt x="720" y="202"/>
                  </a:lnTo>
                  <a:lnTo>
                    <a:pt x="720" y="320"/>
                  </a:lnTo>
                  <a:lnTo>
                    <a:pt x="933" y="153"/>
                  </a:lnTo>
                  <a:lnTo>
                    <a:pt x="712" y="0"/>
                  </a:lnTo>
                  <a:lnTo>
                    <a:pt x="714" y="92"/>
                  </a:lnTo>
                  <a:cubicBezTo>
                    <a:pt x="714" y="92"/>
                    <a:pt x="406" y="94"/>
                    <a:pt x="234" y="94"/>
                  </a:cubicBezTo>
                  <a:cubicBezTo>
                    <a:pt x="60" y="96"/>
                    <a:pt x="2" y="156"/>
                    <a:pt x="0" y="298"/>
                  </a:cubicBezTo>
                  <a:lnTo>
                    <a:pt x="0" y="1058"/>
                  </a:lnTo>
                  <a:cubicBezTo>
                    <a:pt x="20" y="1182"/>
                    <a:pt x="93" y="1170"/>
                    <a:pt x="118" y="10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" name="AutoShape 7"/>
          <p:cNvSpPr>
            <a:spLocks noChangeArrowheads="1"/>
          </p:cNvSpPr>
          <p:nvPr/>
        </p:nvSpPr>
        <p:spPr bwMode="gray">
          <a:xfrm>
            <a:off x="3408363" y="3030538"/>
            <a:ext cx="5457825" cy="13049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4287838" y="3476625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ltGray">
          <a:xfrm>
            <a:off x="3446463" y="4552950"/>
            <a:ext cx="5422900" cy="131445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gray">
          <a:xfrm>
            <a:off x="4260850" y="5018088"/>
            <a:ext cx="376238" cy="347662"/>
          </a:xfrm>
          <a:prstGeom prst="rightArrow">
            <a:avLst>
              <a:gd name="adj1" fmla="val 50000"/>
              <a:gd name="adj2" fmla="val 45091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gray">
          <a:xfrm>
            <a:off x="3408363" y="1535113"/>
            <a:ext cx="5457825" cy="13049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hlink">
                  <a:alpha val="80000"/>
                </a:schemeClr>
              </a:gs>
              <a:gs pos="100000">
                <a:schemeClr val="hlink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gray">
          <a:xfrm>
            <a:off x="4268788" y="1981200"/>
            <a:ext cx="376237" cy="344488"/>
          </a:xfrm>
          <a:prstGeom prst="rightArrow">
            <a:avLst>
              <a:gd name="adj1" fmla="val 50000"/>
              <a:gd name="adj2" fmla="val 45507"/>
            </a:avLst>
          </a:prstGeom>
          <a:solidFill>
            <a:srgbClr val="FEFEF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gray">
          <a:xfrm>
            <a:off x="2825750" y="1519238"/>
            <a:ext cx="1628775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Freeform 14"/>
          <p:cNvSpPr>
            <a:spLocks/>
          </p:cNvSpPr>
          <p:nvPr/>
        </p:nvSpPr>
        <p:spPr bwMode="gray">
          <a:xfrm>
            <a:off x="2889250" y="1584325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48627"/>
                  <a:invGamma/>
                </a:schemeClr>
              </a:gs>
              <a:gs pos="50000">
                <a:schemeClr val="hlink">
                  <a:alpha val="0"/>
                </a:schemeClr>
              </a:gs>
              <a:gs pos="100000">
                <a:schemeClr val="hlink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gray">
          <a:xfrm>
            <a:off x="2838450" y="3021013"/>
            <a:ext cx="1628775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Freeform 16"/>
          <p:cNvSpPr>
            <a:spLocks/>
          </p:cNvSpPr>
          <p:nvPr/>
        </p:nvSpPr>
        <p:spPr bwMode="gray">
          <a:xfrm>
            <a:off x="2892425" y="3086100"/>
            <a:ext cx="811213" cy="64928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48627"/>
                  <a:invGamma/>
                </a:schemeClr>
              </a:gs>
              <a:gs pos="50000">
                <a:schemeClr val="folHlink">
                  <a:alpha val="0"/>
                </a:schemeClr>
              </a:gs>
              <a:gs pos="100000">
                <a:schemeClr val="folHlink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gray">
          <a:xfrm>
            <a:off x="2819400" y="4543425"/>
            <a:ext cx="1628775" cy="12985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Freeform 18"/>
          <p:cNvSpPr>
            <a:spLocks/>
          </p:cNvSpPr>
          <p:nvPr/>
        </p:nvSpPr>
        <p:spPr bwMode="gray">
          <a:xfrm>
            <a:off x="2873375" y="4598988"/>
            <a:ext cx="811213" cy="649287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48627"/>
                  <a:invGamma/>
                </a:schemeClr>
              </a:gs>
              <a:gs pos="50000">
                <a:schemeClr val="accent2">
                  <a:alpha val="0"/>
                </a:schemeClr>
              </a:gs>
              <a:gs pos="100000">
                <a:schemeClr val="accent2">
                  <a:gamma/>
                  <a:tint val="48627"/>
                  <a:invGamma/>
                </a:schemeClr>
              </a:gs>
            </a:gsLst>
            <a:lin ang="27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0" name="Picture 19" descr="YG_circl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2695575"/>
            <a:ext cx="1882775" cy="1879600"/>
          </a:xfrm>
          <a:prstGeom prst="rect">
            <a:avLst/>
          </a:prstGeom>
          <a:noFill/>
        </p:spPr>
      </p:pic>
      <p:sp>
        <p:nvSpPr>
          <p:cNvPr id="21" name="Text Box 20"/>
          <p:cNvSpPr txBox="1">
            <a:spLocks noChangeArrowheads="1"/>
          </p:cNvSpPr>
          <p:nvPr/>
        </p:nvSpPr>
        <p:spPr bwMode="black">
          <a:xfrm>
            <a:off x="4678363" y="1747838"/>
            <a:ext cx="393223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1600" b="1" dirty="0"/>
              <a:t>понимание</a:t>
            </a:r>
            <a:r>
              <a:rPr lang="ru-RU" sz="1600" dirty="0"/>
              <a:t> того, что творится в большом мире, что происходит вокруг твоей страны, что происходит в твоей части планеты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black">
          <a:xfrm>
            <a:off x="4678363" y="3021013"/>
            <a:ext cx="3932237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1600" b="1" dirty="0"/>
              <a:t>это готовность к переменам,</a:t>
            </a:r>
            <a:r>
              <a:rPr lang="ru-RU" sz="1600" dirty="0"/>
              <a:t> которые несет новый технологический уклад. Он изменит в ближайшие 10 лет огромные пласты нашей жизни – работу, быт, отдых, жилище, способы человеческого общения.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black">
          <a:xfrm>
            <a:off x="4652963" y="4653310"/>
            <a:ext cx="3932237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1600" b="1" dirty="0"/>
              <a:t>способность перенимать чужой опыт, учиться у других</a:t>
            </a:r>
            <a:r>
              <a:rPr lang="ru-RU" sz="1600" dirty="0"/>
              <a:t>. Две великие азиатские державы, Япония и Китай – классическое воплощение этих способностей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gray">
          <a:xfrm>
            <a:off x="359337" y="3086100"/>
            <a:ext cx="1573212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dirty="0"/>
              <a:t> </a:t>
            </a:r>
            <a:r>
              <a:rPr lang="ru-RU" b="1" dirty="0" smtClean="0"/>
              <a:t>Три </a:t>
            </a:r>
            <a:r>
              <a:rPr lang="ru-RU" b="1" dirty="0"/>
              <a:t>особенности сознания</a:t>
            </a:r>
            <a:endParaRPr lang="en-US" b="1" dirty="0"/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white">
          <a:xfrm>
            <a:off x="2806700" y="1916832"/>
            <a:ext cx="16732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Во-первых</a:t>
            </a:r>
            <a:endParaRPr lang="en-US" sz="2400" b="1" dirty="0">
              <a:solidFill>
                <a:srgbClr val="FEFFFF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white">
          <a:xfrm>
            <a:off x="2806700" y="3399383"/>
            <a:ext cx="16732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Во-вторых</a:t>
            </a:r>
            <a:endParaRPr lang="en-US" sz="2400" b="1" dirty="0">
              <a:solidFill>
                <a:srgbClr val="FEFFFF"/>
              </a:solidFill>
            </a:endParaRP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white">
          <a:xfrm>
            <a:off x="2735263" y="4983559"/>
            <a:ext cx="16732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В-третьих</a:t>
            </a:r>
            <a:endParaRPr lang="en-US" sz="2400" b="1" dirty="0">
              <a:solidFill>
                <a:srgbClr val="FE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4925" y="5918171"/>
            <a:ext cx="82512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333333"/>
                </a:solidFill>
                <a:ea typeface="Times New Roman" panose="02020603050405020304" pitchFamily="18" charset="0"/>
              </a:rPr>
              <a:t>Открытость и восприимчивость к лучшим достижениям</a:t>
            </a:r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</a:rPr>
              <a:t>, а не заведомое отталкивание всего «не своего» – вот </a:t>
            </a:r>
            <a:r>
              <a:rPr lang="ru-RU" sz="1600" b="1" dirty="0">
                <a:solidFill>
                  <a:srgbClr val="333333"/>
                </a:solidFill>
                <a:ea typeface="Times New Roman" panose="02020603050405020304" pitchFamily="18" charset="0"/>
              </a:rPr>
              <a:t>залог успеха и один из показателей открытого сознания</a:t>
            </a:r>
            <a:endParaRPr lang="ru-RU" sz="1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873376" y="6553717"/>
            <a:ext cx="6285830" cy="4107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3163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599" y="163513"/>
            <a:ext cx="7810480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"Взгляд в будущее: модернизация общественного сознания</a:t>
            </a:r>
            <a:r>
              <a:rPr lang="ru-RU" sz="3200" b="1" dirty="0" smtClean="0"/>
              <a:t>"</a:t>
            </a:r>
            <a:endParaRPr lang="ru-RU" sz="32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 flipV="1">
            <a:off x="2368550" y="2057400"/>
            <a:ext cx="381000" cy="3810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2292350" y="4724400"/>
            <a:ext cx="457200" cy="30480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749550" y="2057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2749550" y="50292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2673350" y="28194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2749550" y="3581400"/>
            <a:ext cx="6096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2673350" y="4267200"/>
            <a:ext cx="685800" cy="0"/>
          </a:xfrm>
          <a:prstGeom prst="line">
            <a:avLst/>
          </a:prstGeom>
          <a:noFill/>
          <a:ln w="12700" cap="rnd">
            <a:solidFill>
              <a:srgbClr val="003366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04800" y="2205038"/>
            <a:ext cx="2673350" cy="2671762"/>
            <a:chOff x="140" y="1419"/>
            <a:chExt cx="1684" cy="1683"/>
          </a:xfrm>
        </p:grpSpPr>
        <p:sp>
          <p:nvSpPr>
            <p:cNvPr id="12" name="Oval 11"/>
            <p:cNvSpPr>
              <a:spLocks noChangeArrowheads="1"/>
            </p:cNvSpPr>
            <p:nvPr/>
          </p:nvSpPr>
          <p:spPr bwMode="gray">
            <a:xfrm>
              <a:off x="140" y="1419"/>
              <a:ext cx="1684" cy="168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gray">
            <a:xfrm>
              <a:off x="251" y="1528"/>
              <a:ext cx="1461" cy="1463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54118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gray">
            <a:xfrm>
              <a:off x="258" y="1536"/>
              <a:ext cx="1461" cy="146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63529"/>
                    <a:invGamma/>
                  </a:schemeClr>
                </a:gs>
                <a:gs pos="100000">
                  <a:schemeClr val="fol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gray">
            <a:xfrm>
              <a:off x="323" y="1602"/>
              <a:ext cx="1317" cy="1316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344" y="1623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gray">
            <a:xfrm>
              <a:off x="360" y="1630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374" y="1642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gray">
            <a:xfrm>
              <a:off x="448" y="1675"/>
              <a:ext cx="1053" cy="104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21" name="AutoShape 20"/>
          <p:cNvSpPr>
            <a:spLocks noChangeArrowheads="1"/>
          </p:cNvSpPr>
          <p:nvPr/>
        </p:nvSpPr>
        <p:spPr bwMode="gray">
          <a:xfrm>
            <a:off x="3378200" y="1806575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3609340" y="1762016"/>
            <a:ext cx="4747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/>
              <a:t>Государство и нация</a:t>
            </a:r>
            <a:r>
              <a:rPr lang="ru-RU" dirty="0"/>
              <a:t> – </a:t>
            </a:r>
            <a:r>
              <a:rPr lang="ru-RU" b="1" dirty="0"/>
              <a:t>живой развивающийся организм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gray">
          <a:xfrm>
            <a:off x="3352800" y="257810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594120" y="2559050"/>
            <a:ext cx="4673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/>
              <a:t>У </a:t>
            </a:r>
            <a:r>
              <a:rPr lang="ru-RU" b="1" dirty="0"/>
              <a:t>Казахстана есть уникальный исторический шанс самим</a:t>
            </a:r>
            <a:r>
              <a:rPr lang="ru-RU" dirty="0"/>
              <a:t> </a:t>
            </a:r>
            <a:r>
              <a:rPr lang="ru-RU" b="1" dirty="0"/>
              <a:t>построить свое лучшее будущее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gray">
          <a:xfrm>
            <a:off x="3349625" y="3321050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615948" y="3285113"/>
            <a:ext cx="47625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/>
              <a:t>Модернизация</a:t>
            </a:r>
            <a:r>
              <a:rPr lang="ru-RU" b="1" dirty="0"/>
              <a:t>, как и сама история, – </a:t>
            </a:r>
            <a:r>
              <a:rPr lang="ru-RU" b="1" dirty="0" smtClean="0"/>
              <a:t>продолжающийся процесс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gray">
          <a:xfrm>
            <a:off x="3263900" y="1946275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gray">
          <a:xfrm>
            <a:off x="3276600" y="2711450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gray">
          <a:xfrm>
            <a:off x="3276600" y="3467100"/>
            <a:ext cx="228600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gray">
          <a:xfrm>
            <a:off x="3352800" y="4052888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3595484" y="4007644"/>
            <a:ext cx="48595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/>
              <a:t>Молодое поколение </a:t>
            </a:r>
            <a:r>
              <a:rPr lang="ru-RU" b="1" dirty="0" err="1" smtClean="0"/>
              <a:t>казахстанцев</a:t>
            </a:r>
            <a:r>
              <a:rPr lang="ru-RU" b="1" dirty="0" smtClean="0"/>
              <a:t> понимает </a:t>
            </a:r>
            <a:r>
              <a:rPr lang="ru-RU" b="1" dirty="0"/>
              <a:t>важность предложения нашей модернизации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gray">
          <a:xfrm>
            <a:off x="3263900" y="4191000"/>
            <a:ext cx="228600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E96E29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gray">
          <a:xfrm>
            <a:off x="3352800" y="4841875"/>
            <a:ext cx="5105400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F8F8F8">
                  <a:gamma/>
                  <a:shade val="76471"/>
                  <a:invGamma/>
                </a:srgbClr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546356" y="4795838"/>
            <a:ext cx="4873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/>
              <a:t>Внутреннее </a:t>
            </a:r>
            <a:r>
              <a:rPr lang="ru-RU" b="1" dirty="0"/>
              <a:t>стремление к обновлению – это ключевой принцип нашего развития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gray">
          <a:xfrm>
            <a:off x="3276600" y="4975225"/>
            <a:ext cx="228600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DCDC48">
                  <a:gamma/>
                  <a:shade val="66667"/>
                  <a:invGamma/>
                </a:srgb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25254" y="3261659"/>
            <a:ext cx="183755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500"/>
              </a:spcAft>
            </a:pPr>
            <a:r>
              <a:rPr lang="ru-RU" b="1" kern="1800" cap="all" dirty="0"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ЗАКЛЮЧЕНИЕ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661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2312" y="111757"/>
            <a:ext cx="6779096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Статья Главы государства </a:t>
            </a:r>
            <a:br>
              <a:rPr lang="ru-RU" sz="3200" b="1" dirty="0" smtClean="0"/>
            </a:br>
            <a:r>
              <a:rPr lang="ru-RU" sz="3200" b="1" dirty="0" smtClean="0"/>
              <a:t>«Взгляд </a:t>
            </a:r>
            <a:r>
              <a:rPr lang="ru-RU" sz="3200" b="1" dirty="0"/>
              <a:t>в будущее: модернизация общественного </a:t>
            </a:r>
            <a:r>
              <a:rPr lang="ru-RU" sz="3200" b="1" dirty="0" smtClean="0"/>
              <a:t>сознания»</a:t>
            </a:r>
            <a:endParaRPr lang="ru-RU" sz="3200" dirty="0"/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black">
          <a:xfrm>
            <a:off x="4882808" y="2016846"/>
            <a:ext cx="3508375" cy="10741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</a:pPr>
            <a:r>
              <a:rPr lang="ru-RU" sz="2400" b="1" dirty="0" smtClean="0">
                <a:solidFill>
                  <a:srgbClr val="B10303"/>
                </a:solidFill>
                <a:latin typeface="Arial" charset="0"/>
              </a:rPr>
              <a:t>Направления модернизации </a:t>
            </a:r>
            <a:endParaRPr lang="en-US" sz="2400" b="1" dirty="0">
              <a:solidFill>
                <a:srgbClr val="B10303"/>
              </a:solidFill>
              <a:latin typeface="Arial" charset="0"/>
            </a:endParaRPr>
          </a:p>
          <a:p>
            <a:pPr algn="l" eaLnBrk="0" hangingPunct="0">
              <a:lnSpc>
                <a:spcPct val="110000"/>
              </a:lnSpc>
            </a:pPr>
            <a:endParaRPr lang="en-US" sz="1000" b="1" dirty="0">
              <a:solidFill>
                <a:srgbClr val="B10303"/>
              </a:solidFill>
              <a:latin typeface="Arial" charset="0"/>
            </a:endParaRPr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flipH="1">
            <a:off x="4760913" y="2279650"/>
            <a:ext cx="4762" cy="30956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5"/>
          <p:cNvSpPr>
            <a:spLocks noChangeArrowheads="1"/>
          </p:cNvSpPr>
          <p:nvPr/>
        </p:nvSpPr>
        <p:spPr bwMode="gray">
          <a:xfrm rot="2692993">
            <a:off x="507130" y="1847637"/>
            <a:ext cx="4039132" cy="4402630"/>
          </a:xfrm>
          <a:custGeom>
            <a:avLst/>
            <a:gdLst>
              <a:gd name="G0" fmla="+- 6950 0 0"/>
              <a:gd name="G1" fmla="+- -8829789 0 0"/>
              <a:gd name="G2" fmla="+- 0 0 -8829789"/>
              <a:gd name="T0" fmla="*/ 0 256 1"/>
              <a:gd name="T1" fmla="*/ 180 256 1"/>
              <a:gd name="G3" fmla="+- -8829789 T0 T1"/>
              <a:gd name="T2" fmla="*/ 0 256 1"/>
              <a:gd name="T3" fmla="*/ 90 256 1"/>
              <a:gd name="G4" fmla="+- -8829789 T2 T3"/>
              <a:gd name="G5" fmla="*/ G4 2 1"/>
              <a:gd name="T4" fmla="*/ 90 256 1"/>
              <a:gd name="T5" fmla="*/ 0 256 1"/>
              <a:gd name="G6" fmla="+- -8829789 T4 T5"/>
              <a:gd name="G7" fmla="*/ G6 2 1"/>
              <a:gd name="G8" fmla="abs -8829789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6950"/>
              <a:gd name="G18" fmla="*/ 6950 1 2"/>
              <a:gd name="G19" fmla="+- G18 5400 0"/>
              <a:gd name="G20" fmla="cos G19 -8829789"/>
              <a:gd name="G21" fmla="sin G19 -8829789"/>
              <a:gd name="G22" fmla="+- G20 10800 0"/>
              <a:gd name="G23" fmla="+- G21 10800 0"/>
              <a:gd name="G24" fmla="+- 10800 0 G20"/>
              <a:gd name="G25" fmla="+- 6950 10800 0"/>
              <a:gd name="G26" fmla="?: G9 G17 G25"/>
              <a:gd name="G27" fmla="?: G9 0 21600"/>
              <a:gd name="G28" fmla="cos 10800 -8829789"/>
              <a:gd name="G29" fmla="sin 10800 -8829789"/>
              <a:gd name="G30" fmla="sin 6950 -8829789"/>
              <a:gd name="G31" fmla="+- G28 10800 0"/>
              <a:gd name="G32" fmla="+- G29 10800 0"/>
              <a:gd name="G33" fmla="+- G30 10800 0"/>
              <a:gd name="G34" fmla="?: G4 0 G31"/>
              <a:gd name="G35" fmla="?: -8829789 G34 0"/>
              <a:gd name="G36" fmla="?: G6 G35 G31"/>
              <a:gd name="G37" fmla="+- 21600 0 G36"/>
              <a:gd name="G38" fmla="?: G4 0 G33"/>
              <a:gd name="G39" fmla="?: -8829789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553 w 21600"/>
              <a:gd name="T15" fmla="*/ 4495 h 21600"/>
              <a:gd name="T16" fmla="*/ 10800 w 21600"/>
              <a:gd name="T17" fmla="*/ 3850 h 21600"/>
              <a:gd name="T18" fmla="*/ 17047 w 21600"/>
              <a:gd name="T19" fmla="*/ 4495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908" y="5862"/>
                </a:moveTo>
                <a:cubicBezTo>
                  <a:pt x="7210" y="4573"/>
                  <a:pt x="8968" y="3849"/>
                  <a:pt x="10800" y="3850"/>
                </a:cubicBezTo>
                <a:cubicBezTo>
                  <a:pt x="12631" y="3850"/>
                  <a:pt x="14389" y="4573"/>
                  <a:pt x="15691" y="5862"/>
                </a:cubicBezTo>
                <a:lnTo>
                  <a:pt x="18400" y="3127"/>
                </a:lnTo>
                <a:cubicBezTo>
                  <a:pt x="16378" y="1124"/>
                  <a:pt x="13646" y="-1"/>
                  <a:pt x="10799" y="0"/>
                </a:cubicBezTo>
                <a:cubicBezTo>
                  <a:pt x="7953" y="0"/>
                  <a:pt x="5221" y="1124"/>
                  <a:pt x="3199" y="3127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73725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2" name="AutoShape 6"/>
          <p:cNvSpPr>
            <a:spLocks noChangeArrowheads="1"/>
          </p:cNvSpPr>
          <p:nvPr/>
        </p:nvSpPr>
        <p:spPr bwMode="gray">
          <a:xfrm rot="18892993">
            <a:off x="821003" y="1811644"/>
            <a:ext cx="3918876" cy="4474616"/>
          </a:xfrm>
          <a:custGeom>
            <a:avLst/>
            <a:gdLst>
              <a:gd name="G0" fmla="+- 6950 0 0"/>
              <a:gd name="G1" fmla="+- -8829789 0 0"/>
              <a:gd name="G2" fmla="+- 0 0 -8829789"/>
              <a:gd name="T0" fmla="*/ 0 256 1"/>
              <a:gd name="T1" fmla="*/ 180 256 1"/>
              <a:gd name="G3" fmla="+- -8829789 T0 T1"/>
              <a:gd name="T2" fmla="*/ 0 256 1"/>
              <a:gd name="T3" fmla="*/ 90 256 1"/>
              <a:gd name="G4" fmla="+- -8829789 T2 T3"/>
              <a:gd name="G5" fmla="*/ G4 2 1"/>
              <a:gd name="T4" fmla="*/ 90 256 1"/>
              <a:gd name="T5" fmla="*/ 0 256 1"/>
              <a:gd name="G6" fmla="+- -8829789 T4 T5"/>
              <a:gd name="G7" fmla="*/ G6 2 1"/>
              <a:gd name="G8" fmla="abs -8829789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6950"/>
              <a:gd name="G18" fmla="*/ 6950 1 2"/>
              <a:gd name="G19" fmla="+- G18 5400 0"/>
              <a:gd name="G20" fmla="cos G19 -8829789"/>
              <a:gd name="G21" fmla="sin G19 -8829789"/>
              <a:gd name="G22" fmla="+- G20 10800 0"/>
              <a:gd name="G23" fmla="+- G21 10800 0"/>
              <a:gd name="G24" fmla="+- 10800 0 G20"/>
              <a:gd name="G25" fmla="+- 6950 10800 0"/>
              <a:gd name="G26" fmla="?: G9 G17 G25"/>
              <a:gd name="G27" fmla="?: G9 0 21600"/>
              <a:gd name="G28" fmla="cos 10800 -8829789"/>
              <a:gd name="G29" fmla="sin 10800 -8829789"/>
              <a:gd name="G30" fmla="sin 6950 -8829789"/>
              <a:gd name="G31" fmla="+- G28 10800 0"/>
              <a:gd name="G32" fmla="+- G29 10800 0"/>
              <a:gd name="G33" fmla="+- G30 10800 0"/>
              <a:gd name="G34" fmla="?: G4 0 G31"/>
              <a:gd name="G35" fmla="?: -8829789 G34 0"/>
              <a:gd name="G36" fmla="?: G6 G35 G31"/>
              <a:gd name="G37" fmla="+- 21600 0 G36"/>
              <a:gd name="G38" fmla="?: G4 0 G33"/>
              <a:gd name="G39" fmla="?: -8829789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553 w 21600"/>
              <a:gd name="T15" fmla="*/ 4495 h 21600"/>
              <a:gd name="T16" fmla="*/ 10800 w 21600"/>
              <a:gd name="T17" fmla="*/ 3850 h 21600"/>
              <a:gd name="T18" fmla="*/ 17047 w 21600"/>
              <a:gd name="T19" fmla="*/ 4495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908" y="5862"/>
                </a:moveTo>
                <a:cubicBezTo>
                  <a:pt x="7210" y="4573"/>
                  <a:pt x="8968" y="3849"/>
                  <a:pt x="10800" y="3850"/>
                </a:cubicBezTo>
                <a:cubicBezTo>
                  <a:pt x="12631" y="3850"/>
                  <a:pt x="14389" y="4573"/>
                  <a:pt x="15691" y="5862"/>
                </a:cubicBezTo>
                <a:lnTo>
                  <a:pt x="18400" y="3127"/>
                </a:lnTo>
                <a:cubicBezTo>
                  <a:pt x="16378" y="1124"/>
                  <a:pt x="13646" y="-1"/>
                  <a:pt x="10799" y="0"/>
                </a:cubicBezTo>
                <a:cubicBezTo>
                  <a:pt x="7953" y="0"/>
                  <a:pt x="5221" y="1124"/>
                  <a:pt x="3199" y="3127"/>
                </a:cubicBezTo>
                <a:close/>
              </a:path>
            </a:pathLst>
          </a:custGeom>
          <a:solidFill>
            <a:schemeClr val="folHlink"/>
          </a:soli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3" name="AutoShape 7"/>
          <p:cNvSpPr>
            <a:spLocks noChangeArrowheads="1"/>
          </p:cNvSpPr>
          <p:nvPr/>
        </p:nvSpPr>
        <p:spPr bwMode="black">
          <a:xfrm rot="18907007" flipV="1">
            <a:off x="650822" y="1732349"/>
            <a:ext cx="3896936" cy="4240204"/>
          </a:xfrm>
          <a:custGeom>
            <a:avLst/>
            <a:gdLst>
              <a:gd name="G0" fmla="+- 6950 0 0"/>
              <a:gd name="G1" fmla="+- -8829789 0 0"/>
              <a:gd name="G2" fmla="+- 0 0 -8829789"/>
              <a:gd name="T0" fmla="*/ 0 256 1"/>
              <a:gd name="T1" fmla="*/ 180 256 1"/>
              <a:gd name="G3" fmla="+- -8829789 T0 T1"/>
              <a:gd name="T2" fmla="*/ 0 256 1"/>
              <a:gd name="T3" fmla="*/ 90 256 1"/>
              <a:gd name="G4" fmla="+- -8829789 T2 T3"/>
              <a:gd name="G5" fmla="*/ G4 2 1"/>
              <a:gd name="T4" fmla="*/ 90 256 1"/>
              <a:gd name="T5" fmla="*/ 0 256 1"/>
              <a:gd name="G6" fmla="+- -8829789 T4 T5"/>
              <a:gd name="G7" fmla="*/ G6 2 1"/>
              <a:gd name="G8" fmla="abs -8829789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6950"/>
              <a:gd name="G18" fmla="*/ 6950 1 2"/>
              <a:gd name="G19" fmla="+- G18 5400 0"/>
              <a:gd name="G20" fmla="cos G19 -8829789"/>
              <a:gd name="G21" fmla="sin G19 -8829789"/>
              <a:gd name="G22" fmla="+- G20 10800 0"/>
              <a:gd name="G23" fmla="+- G21 10800 0"/>
              <a:gd name="G24" fmla="+- 10800 0 G20"/>
              <a:gd name="G25" fmla="+- 6950 10800 0"/>
              <a:gd name="G26" fmla="?: G9 G17 G25"/>
              <a:gd name="G27" fmla="?: G9 0 21600"/>
              <a:gd name="G28" fmla="cos 10800 -8829789"/>
              <a:gd name="G29" fmla="sin 10800 -8829789"/>
              <a:gd name="G30" fmla="sin 6950 -8829789"/>
              <a:gd name="G31" fmla="+- G28 10800 0"/>
              <a:gd name="G32" fmla="+- G29 10800 0"/>
              <a:gd name="G33" fmla="+- G30 10800 0"/>
              <a:gd name="G34" fmla="?: G4 0 G31"/>
              <a:gd name="G35" fmla="?: -8829789 G34 0"/>
              <a:gd name="G36" fmla="?: G6 G35 G31"/>
              <a:gd name="G37" fmla="+- 21600 0 G36"/>
              <a:gd name="G38" fmla="?: G4 0 G33"/>
              <a:gd name="G39" fmla="?: -8829789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553 w 21600"/>
              <a:gd name="T15" fmla="*/ 4495 h 21600"/>
              <a:gd name="T16" fmla="*/ 10800 w 21600"/>
              <a:gd name="T17" fmla="*/ 3850 h 21600"/>
              <a:gd name="T18" fmla="*/ 17047 w 21600"/>
              <a:gd name="T19" fmla="*/ 4495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908" y="5862"/>
                </a:moveTo>
                <a:cubicBezTo>
                  <a:pt x="7210" y="4573"/>
                  <a:pt x="8968" y="3849"/>
                  <a:pt x="10800" y="3850"/>
                </a:cubicBezTo>
                <a:cubicBezTo>
                  <a:pt x="12631" y="3850"/>
                  <a:pt x="14389" y="4573"/>
                  <a:pt x="15691" y="5862"/>
                </a:cubicBezTo>
                <a:lnTo>
                  <a:pt x="18400" y="3127"/>
                </a:lnTo>
                <a:cubicBezTo>
                  <a:pt x="16378" y="1124"/>
                  <a:pt x="13646" y="-1"/>
                  <a:pt x="10799" y="0"/>
                </a:cubicBezTo>
                <a:cubicBezTo>
                  <a:pt x="7953" y="0"/>
                  <a:pt x="5221" y="1124"/>
                  <a:pt x="3199" y="3127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73725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4" name="AutoShape 8"/>
          <p:cNvSpPr>
            <a:spLocks noChangeArrowheads="1"/>
          </p:cNvSpPr>
          <p:nvPr/>
        </p:nvSpPr>
        <p:spPr bwMode="gray">
          <a:xfrm rot="2692993" flipH="1" flipV="1">
            <a:off x="766800" y="1697189"/>
            <a:ext cx="3967193" cy="4252345"/>
          </a:xfrm>
          <a:custGeom>
            <a:avLst/>
            <a:gdLst>
              <a:gd name="G0" fmla="+- 6950 0 0"/>
              <a:gd name="G1" fmla="+- -8829789 0 0"/>
              <a:gd name="G2" fmla="+- 0 0 -8829789"/>
              <a:gd name="T0" fmla="*/ 0 256 1"/>
              <a:gd name="T1" fmla="*/ 180 256 1"/>
              <a:gd name="G3" fmla="+- -8829789 T0 T1"/>
              <a:gd name="T2" fmla="*/ 0 256 1"/>
              <a:gd name="T3" fmla="*/ 90 256 1"/>
              <a:gd name="G4" fmla="+- -8829789 T2 T3"/>
              <a:gd name="G5" fmla="*/ G4 2 1"/>
              <a:gd name="T4" fmla="*/ 90 256 1"/>
              <a:gd name="T5" fmla="*/ 0 256 1"/>
              <a:gd name="G6" fmla="+- -8829789 T4 T5"/>
              <a:gd name="G7" fmla="*/ G6 2 1"/>
              <a:gd name="G8" fmla="abs -8829789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6950"/>
              <a:gd name="G18" fmla="*/ 6950 1 2"/>
              <a:gd name="G19" fmla="+- G18 5400 0"/>
              <a:gd name="G20" fmla="cos G19 -8829789"/>
              <a:gd name="G21" fmla="sin G19 -8829789"/>
              <a:gd name="G22" fmla="+- G20 10800 0"/>
              <a:gd name="G23" fmla="+- G21 10800 0"/>
              <a:gd name="G24" fmla="+- 10800 0 G20"/>
              <a:gd name="G25" fmla="+- 6950 10800 0"/>
              <a:gd name="G26" fmla="?: G9 G17 G25"/>
              <a:gd name="G27" fmla="?: G9 0 21600"/>
              <a:gd name="G28" fmla="cos 10800 -8829789"/>
              <a:gd name="G29" fmla="sin 10800 -8829789"/>
              <a:gd name="G30" fmla="sin 6950 -8829789"/>
              <a:gd name="G31" fmla="+- G28 10800 0"/>
              <a:gd name="G32" fmla="+- G29 10800 0"/>
              <a:gd name="G33" fmla="+- G30 10800 0"/>
              <a:gd name="G34" fmla="?: G4 0 G31"/>
              <a:gd name="G35" fmla="?: -8829789 G34 0"/>
              <a:gd name="G36" fmla="?: G6 G35 G31"/>
              <a:gd name="G37" fmla="+- 21600 0 G36"/>
              <a:gd name="G38" fmla="?: G4 0 G33"/>
              <a:gd name="G39" fmla="?: -8829789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553 w 21600"/>
              <a:gd name="T15" fmla="*/ 4495 h 21600"/>
              <a:gd name="T16" fmla="*/ 10800 w 21600"/>
              <a:gd name="T17" fmla="*/ 3850 h 21600"/>
              <a:gd name="T18" fmla="*/ 17047 w 21600"/>
              <a:gd name="T19" fmla="*/ 4495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908" y="5862"/>
                </a:moveTo>
                <a:cubicBezTo>
                  <a:pt x="7210" y="4573"/>
                  <a:pt x="8968" y="3849"/>
                  <a:pt x="10800" y="3850"/>
                </a:cubicBezTo>
                <a:cubicBezTo>
                  <a:pt x="12631" y="3850"/>
                  <a:pt x="14389" y="4573"/>
                  <a:pt x="15691" y="5862"/>
                </a:cubicBezTo>
                <a:lnTo>
                  <a:pt x="18400" y="3127"/>
                </a:lnTo>
                <a:cubicBezTo>
                  <a:pt x="16378" y="1124"/>
                  <a:pt x="13646" y="-1"/>
                  <a:pt x="10799" y="0"/>
                </a:cubicBezTo>
                <a:cubicBezTo>
                  <a:pt x="7953" y="0"/>
                  <a:pt x="5221" y="1124"/>
                  <a:pt x="3199" y="3127"/>
                </a:cubicBez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73725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Bottom"/>
            <a:lightRig rig="legacyFlat3" dir="t"/>
          </a:scene3d>
          <a:sp3d extrusionH="100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45" name="WordArt 9"/>
          <p:cNvSpPr>
            <a:spLocks noChangeArrowheads="1" noChangeShapeType="1" noTextEdit="1"/>
          </p:cNvSpPr>
          <p:nvPr/>
        </p:nvSpPr>
        <p:spPr bwMode="gray">
          <a:xfrm rot="18992296">
            <a:off x="1079887" y="2649845"/>
            <a:ext cx="2162175" cy="137057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109127"/>
              </a:avLst>
            </a:prstTxWarp>
          </a:bodyPr>
          <a:lstStyle/>
          <a:p>
            <a:pPr algn="ctr"/>
            <a:r>
              <a:rPr lang="ru-RU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Сохранение своей </a:t>
            </a:r>
          </a:p>
          <a:p>
            <a:pPr algn="ctr"/>
            <a:r>
              <a:rPr lang="ru-RU" b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культуры </a:t>
            </a:r>
            <a:endParaRPr lang="ru-RU" b="1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6" name="WordArt 10"/>
          <p:cNvSpPr>
            <a:spLocks noChangeArrowheads="1" noChangeShapeType="1" noTextEdit="1"/>
          </p:cNvSpPr>
          <p:nvPr/>
        </p:nvSpPr>
        <p:spPr bwMode="white">
          <a:xfrm rot="2855621">
            <a:off x="2128521" y="2744861"/>
            <a:ext cx="2389165" cy="113831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061080"/>
              </a:avLst>
            </a:prstTxWarp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Сохранение собственного </a:t>
            </a:r>
          </a:p>
          <a:p>
            <a:pPr algn="ctr"/>
            <a:r>
              <a:rPr lang="ru-RU" b="1" dirty="0" smtClean="0"/>
              <a:t>национального </a:t>
            </a:r>
            <a:r>
              <a:rPr lang="ru-RU" b="1" dirty="0"/>
              <a:t>к</a:t>
            </a:r>
            <a:r>
              <a:rPr lang="ru-RU" b="1" dirty="0" smtClean="0"/>
              <a:t>ода</a:t>
            </a:r>
            <a:endParaRPr lang="ru-RU" b="1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7" name="WordArt 11"/>
          <p:cNvSpPr>
            <a:spLocks noChangeArrowheads="1" noChangeShapeType="1" noTextEdit="1"/>
          </p:cNvSpPr>
          <p:nvPr/>
        </p:nvSpPr>
        <p:spPr bwMode="gray">
          <a:xfrm rot="2855621">
            <a:off x="838129" y="4179848"/>
            <a:ext cx="2211595" cy="10795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367497"/>
              </a:avLst>
            </a:prstTxWarp>
          </a:bodyPr>
          <a:lstStyle/>
          <a:p>
            <a:pPr algn="ctr"/>
            <a:r>
              <a:rPr lang="ru-RU" b="1" dirty="0"/>
              <a:t>Л</a:t>
            </a:r>
            <a:r>
              <a:rPr lang="ru-RU" b="1" dirty="0" smtClean="0"/>
              <a:t>учшие </a:t>
            </a:r>
            <a:r>
              <a:rPr lang="ru-RU" b="1" dirty="0"/>
              <a:t>традиции </a:t>
            </a:r>
            <a:endParaRPr lang="ru-RU" b="1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8" name="WordArt 12"/>
          <p:cNvSpPr>
            <a:spLocks noChangeArrowheads="1" noChangeShapeType="1" noTextEdit="1"/>
          </p:cNvSpPr>
          <p:nvPr/>
        </p:nvSpPr>
        <p:spPr bwMode="gray">
          <a:xfrm rot="18739395">
            <a:off x="2057300" y="3653212"/>
            <a:ext cx="2162175" cy="1409398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1440848"/>
              </a:avLst>
            </a:prstTxWarp>
          </a:bodyPr>
          <a:lstStyle/>
          <a:p>
            <a:pPr algn="ctr"/>
            <a:r>
              <a:rPr lang="ru-RU" b="1" dirty="0" smtClean="0"/>
              <a:t>Примирение </a:t>
            </a:r>
          </a:p>
          <a:p>
            <a:pPr algn="ctr"/>
            <a:r>
              <a:rPr lang="ru-RU" b="1" dirty="0" smtClean="0"/>
              <a:t>различных полюсов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национального сознания</a:t>
            </a:r>
            <a:endParaRPr lang="ru-RU" b="1" kern="10" dirty="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9" name="Text Box 17"/>
          <p:cNvSpPr txBox="1">
            <a:spLocks noChangeArrowheads="1"/>
          </p:cNvSpPr>
          <p:nvPr/>
        </p:nvSpPr>
        <p:spPr bwMode="gray">
          <a:xfrm>
            <a:off x="1386966" y="3482371"/>
            <a:ext cx="252923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cap="all" dirty="0" smtClean="0"/>
              <a:t>I. О </a:t>
            </a:r>
            <a:r>
              <a:rPr lang="ru-RU" b="1" cap="all" dirty="0"/>
              <a:t>НАЦИОНАЛЬНОМ СОЗНАНИИ В XXI ВЕКЕ</a:t>
            </a:r>
            <a:endParaRPr lang="en-US" b="1" dirty="0">
              <a:latin typeface="Arial" charset="0"/>
            </a:endParaRPr>
          </a:p>
        </p:txBody>
      </p:sp>
      <p:sp>
        <p:nvSpPr>
          <p:cNvPr id="52" name="AutoShape 20"/>
          <p:cNvSpPr>
            <a:spLocks noChangeArrowheads="1"/>
          </p:cNvSpPr>
          <p:nvPr/>
        </p:nvSpPr>
        <p:spPr bwMode="gray">
          <a:xfrm>
            <a:off x="5116748" y="3119927"/>
            <a:ext cx="247650" cy="24765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2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AutoShape 21"/>
          <p:cNvSpPr>
            <a:spLocks noChangeArrowheads="1"/>
          </p:cNvSpPr>
          <p:nvPr/>
        </p:nvSpPr>
        <p:spPr bwMode="gray">
          <a:xfrm>
            <a:off x="5123023" y="3501452"/>
            <a:ext cx="247650" cy="24765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folHlink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" name="AutoShape 22"/>
          <p:cNvSpPr>
            <a:spLocks noChangeArrowheads="1"/>
          </p:cNvSpPr>
          <p:nvPr/>
        </p:nvSpPr>
        <p:spPr bwMode="gray">
          <a:xfrm>
            <a:off x="5141913" y="3930101"/>
            <a:ext cx="247650" cy="24765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hlink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" name="AutoShape 23"/>
          <p:cNvSpPr>
            <a:spLocks noChangeArrowheads="1"/>
          </p:cNvSpPr>
          <p:nvPr/>
        </p:nvSpPr>
        <p:spPr bwMode="invGray">
          <a:xfrm>
            <a:off x="5145486" y="4508192"/>
            <a:ext cx="247650" cy="24765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Text Box 24"/>
          <p:cNvSpPr txBox="1">
            <a:spLocks noChangeArrowheads="1"/>
          </p:cNvSpPr>
          <p:nvPr/>
        </p:nvSpPr>
        <p:spPr bwMode="gray">
          <a:xfrm>
            <a:off x="5566834" y="3050078"/>
            <a:ext cx="294148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/>
              <a:t>Конкурентоспособность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7" name="Text Box 25"/>
          <p:cNvSpPr txBox="1">
            <a:spLocks noChangeArrowheads="1"/>
          </p:cNvSpPr>
          <p:nvPr/>
        </p:nvSpPr>
        <p:spPr bwMode="gray">
          <a:xfrm>
            <a:off x="5595642" y="3436205"/>
            <a:ext cx="23018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b="1" dirty="0"/>
              <a:t>Прагматизм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8" name="Text Box 26"/>
          <p:cNvSpPr txBox="1">
            <a:spLocks noChangeArrowheads="1"/>
          </p:cNvSpPr>
          <p:nvPr/>
        </p:nvSpPr>
        <p:spPr bwMode="gray">
          <a:xfrm>
            <a:off x="5593082" y="3823745"/>
            <a:ext cx="317832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/>
              <a:t>Сохранение национальной идентичности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9" name="Text Box 27"/>
          <p:cNvSpPr txBox="1">
            <a:spLocks noChangeArrowheads="1"/>
          </p:cNvSpPr>
          <p:nvPr/>
        </p:nvSpPr>
        <p:spPr bwMode="gray">
          <a:xfrm>
            <a:off x="5593082" y="4488884"/>
            <a:ext cx="23018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b="1" dirty="0"/>
              <a:t>Культ знания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60" name="Line 28"/>
          <p:cNvSpPr>
            <a:spLocks noChangeShapeType="1"/>
          </p:cNvSpPr>
          <p:nvPr/>
        </p:nvSpPr>
        <p:spPr bwMode="auto">
          <a:xfrm rot="16200000" flipH="1">
            <a:off x="6579394" y="1194594"/>
            <a:ext cx="6350" cy="35575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gray">
          <a:xfrm>
            <a:off x="5940152" y="6553200"/>
            <a:ext cx="3096344" cy="30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/>
            <a:endParaRPr lang="en-US" sz="14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" name="AutoShape 20"/>
          <p:cNvSpPr>
            <a:spLocks noChangeArrowheads="1"/>
          </p:cNvSpPr>
          <p:nvPr/>
        </p:nvSpPr>
        <p:spPr bwMode="gray">
          <a:xfrm rot="11049305">
            <a:off x="5156674" y="5008482"/>
            <a:ext cx="247650" cy="24765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2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gray">
          <a:xfrm>
            <a:off x="5593082" y="4947641"/>
            <a:ext cx="2941482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/>
              <a:t>Эволюционное, а не революционное развитие Казахстана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28" name="AutoShape 21"/>
          <p:cNvSpPr>
            <a:spLocks noChangeArrowheads="1"/>
          </p:cNvSpPr>
          <p:nvPr/>
        </p:nvSpPr>
        <p:spPr bwMode="gray">
          <a:xfrm>
            <a:off x="5179512" y="5870971"/>
            <a:ext cx="247650" cy="247650"/>
          </a:xfrm>
          <a:custGeom>
            <a:avLst/>
            <a:gdLst>
              <a:gd name="G0" fmla="+- 5400 0 0"/>
              <a:gd name="G1" fmla="+- 21600 0 5400"/>
              <a:gd name="G2" fmla="+- 21600 0 540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folHlink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gray">
          <a:xfrm>
            <a:off x="5562715" y="5867238"/>
            <a:ext cx="294148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/>
              <a:t>Открытость сознания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87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ru-RU" b="1" dirty="0"/>
              <a:t>Культ знания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" name="AutoShape 27"/>
          <p:cNvSpPr>
            <a:spLocks noChangeArrowheads="1"/>
          </p:cNvSpPr>
          <p:nvPr/>
        </p:nvSpPr>
        <p:spPr bwMode="ltGray">
          <a:xfrm>
            <a:off x="4266668" y="1624940"/>
            <a:ext cx="3233192" cy="690108"/>
          </a:xfrm>
          <a:prstGeom prst="bevel">
            <a:avLst>
              <a:gd name="adj" fmla="val 1263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28"/>
          <p:cNvSpPr>
            <a:spLocks noChangeArrowheads="1"/>
          </p:cNvSpPr>
          <p:nvPr/>
        </p:nvSpPr>
        <p:spPr bwMode="ltGray">
          <a:xfrm>
            <a:off x="2901156" y="3132252"/>
            <a:ext cx="3341688" cy="740641"/>
          </a:xfrm>
          <a:prstGeom prst="bevel">
            <a:avLst>
              <a:gd name="adj" fmla="val 12639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29"/>
          <p:cNvSpPr>
            <a:spLocks noChangeArrowheads="1"/>
          </p:cNvSpPr>
          <p:nvPr/>
        </p:nvSpPr>
        <p:spPr bwMode="ltGray">
          <a:xfrm>
            <a:off x="1579367" y="4479211"/>
            <a:ext cx="3341687" cy="790942"/>
          </a:xfrm>
          <a:prstGeom prst="bevel">
            <a:avLst>
              <a:gd name="adj" fmla="val 10407"/>
            </a:avLst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31"/>
          <p:cNvSpPr>
            <a:spLocks/>
          </p:cNvSpPr>
          <p:nvPr/>
        </p:nvSpPr>
        <p:spPr bwMode="gray">
          <a:xfrm rot="18320416" flipH="1">
            <a:off x="3173071" y="2334727"/>
            <a:ext cx="1074737" cy="601662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Freeform 32"/>
          <p:cNvSpPr>
            <a:spLocks/>
          </p:cNvSpPr>
          <p:nvPr/>
        </p:nvSpPr>
        <p:spPr bwMode="gray">
          <a:xfrm rot="18320416" flipH="1">
            <a:off x="1782547" y="3748160"/>
            <a:ext cx="1074738" cy="601663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Rectangle 34"/>
          <p:cNvSpPr>
            <a:spLocks noChangeArrowheads="1"/>
          </p:cNvSpPr>
          <p:nvPr/>
        </p:nvSpPr>
        <p:spPr bwMode="auto">
          <a:xfrm>
            <a:off x="3060465" y="3235526"/>
            <a:ext cx="304165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b="1" dirty="0" smtClean="0"/>
              <a:t>Культ </a:t>
            </a:r>
            <a:r>
              <a:rPr lang="ru-RU" sz="1400" b="1" dirty="0"/>
              <a:t>образования должен быть всеобщим</a:t>
            </a:r>
            <a:endParaRPr lang="en-US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" name="Rectangle 35"/>
          <p:cNvSpPr>
            <a:spLocks noChangeArrowheads="1"/>
          </p:cNvSpPr>
          <p:nvPr/>
        </p:nvSpPr>
        <p:spPr bwMode="auto">
          <a:xfrm>
            <a:off x="4389308" y="1712903"/>
            <a:ext cx="3131731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b="1" dirty="0"/>
              <a:t>Многое было сделано за годы Независимости</a:t>
            </a:r>
            <a:endParaRPr lang="en-US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" name="Rectangle 36"/>
          <p:cNvSpPr>
            <a:spLocks noChangeArrowheads="1"/>
          </p:cNvSpPr>
          <p:nvPr/>
        </p:nvSpPr>
        <p:spPr bwMode="auto">
          <a:xfrm>
            <a:off x="1579367" y="4555703"/>
            <a:ext cx="3150682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400" b="1" dirty="0" smtClean="0"/>
              <a:t>Образование </a:t>
            </a:r>
            <a:r>
              <a:rPr lang="ru-RU" sz="1400" b="1" dirty="0"/>
              <a:t>- самый фундаментальный фактор успеха в будущем</a:t>
            </a:r>
            <a:endParaRPr lang="en-US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" name="Rectangle 37"/>
          <p:cNvSpPr>
            <a:spLocks noChangeArrowheads="1"/>
          </p:cNvSpPr>
          <p:nvPr/>
        </p:nvSpPr>
        <p:spPr bwMode="auto">
          <a:xfrm>
            <a:off x="1476930" y="5625529"/>
            <a:ext cx="204311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1400" dirty="0" smtClean="0">
                <a:solidFill>
                  <a:schemeClr val="bg1"/>
                </a:solidFill>
                <a:latin typeface="Arial" charset="0"/>
              </a:rPr>
              <a:t>Вставить текст</a:t>
            </a:r>
            <a:endParaRPr lang="en-US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" name="Rectangle 38"/>
          <p:cNvSpPr>
            <a:spLocks noChangeArrowheads="1"/>
          </p:cNvSpPr>
          <p:nvPr/>
        </p:nvSpPr>
        <p:spPr bwMode="auto">
          <a:xfrm>
            <a:off x="4362668" y="2270272"/>
            <a:ext cx="4529812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400" b="1" dirty="0">
                <a:solidFill>
                  <a:srgbClr val="1C1C1C"/>
                </a:solidFill>
                <a:latin typeface="Arial" charset="0"/>
              </a:rPr>
              <a:t> - </a:t>
            </a:r>
            <a:r>
              <a:rPr lang="ru-RU" sz="1400" b="1" dirty="0" smtClean="0"/>
              <a:t>программа</a:t>
            </a:r>
            <a:r>
              <a:rPr lang="ru-RU" sz="1400" b="1" dirty="0"/>
              <a:t> «</a:t>
            </a:r>
            <a:r>
              <a:rPr lang="ru-RU" sz="1400" b="1" dirty="0" err="1"/>
              <a:t>Болашак</a:t>
            </a:r>
            <a:r>
              <a:rPr lang="ru-RU" sz="1400" b="1" dirty="0"/>
              <a:t>» </a:t>
            </a:r>
            <a:endParaRPr lang="en-US" sz="1400" b="1" dirty="0">
              <a:solidFill>
                <a:srgbClr val="1C1C1C"/>
              </a:solidFill>
              <a:latin typeface="Arial" charset="0"/>
            </a:endParaRPr>
          </a:p>
          <a:p>
            <a:pPr eaLnBrk="0" hangingPunct="0"/>
            <a:r>
              <a:rPr lang="en-US" sz="1400" b="1" dirty="0">
                <a:solidFill>
                  <a:srgbClr val="1C1C1C"/>
                </a:solidFill>
                <a:latin typeface="Arial" charset="0"/>
              </a:rPr>
              <a:t> - </a:t>
            </a:r>
            <a:r>
              <a:rPr lang="ru-RU" sz="1400" b="1" dirty="0" smtClean="0"/>
              <a:t>создание</a:t>
            </a:r>
            <a:r>
              <a:rPr lang="ru-RU" sz="1400" b="1" dirty="0"/>
              <a:t> </a:t>
            </a:r>
            <a:r>
              <a:rPr lang="ru-RU" sz="1400" b="1" dirty="0" smtClean="0"/>
              <a:t>ряда</a:t>
            </a:r>
            <a:r>
              <a:rPr lang="ru-RU" sz="1400" b="1" dirty="0"/>
              <a:t> университетов очень высокого </a:t>
            </a:r>
            <a:r>
              <a:rPr lang="ru-RU" sz="1400" b="1" dirty="0" smtClean="0"/>
              <a:t>уровня</a:t>
            </a:r>
          </a:p>
          <a:p>
            <a:pPr eaLnBrk="0" hangingPunct="0"/>
            <a:r>
              <a:rPr lang="en-US" sz="1400" b="1" dirty="0" smtClean="0">
                <a:solidFill>
                  <a:srgbClr val="1C1C1C"/>
                </a:solidFill>
                <a:latin typeface="Arial" charset="0"/>
              </a:rPr>
              <a:t> </a:t>
            </a:r>
            <a:r>
              <a:rPr lang="en-US" sz="1400" b="1" dirty="0">
                <a:solidFill>
                  <a:srgbClr val="1C1C1C"/>
                </a:solidFill>
                <a:latin typeface="Arial" charset="0"/>
              </a:rPr>
              <a:t>- </a:t>
            </a:r>
            <a:r>
              <a:rPr lang="ru-RU" sz="1400" b="1" dirty="0" smtClean="0">
                <a:solidFill>
                  <a:srgbClr val="1C1C1C"/>
                </a:solidFill>
              </a:rPr>
              <a:t>создание</a:t>
            </a:r>
            <a:r>
              <a:rPr lang="ru-RU" sz="1400" b="1" dirty="0" smtClean="0">
                <a:solidFill>
                  <a:srgbClr val="1C1C1C"/>
                </a:solidFill>
                <a:latin typeface="Arial" charset="0"/>
              </a:rPr>
              <a:t> </a:t>
            </a:r>
            <a:r>
              <a:rPr lang="ru-RU" sz="1400" b="1" dirty="0" smtClean="0"/>
              <a:t>системы </a:t>
            </a:r>
            <a:r>
              <a:rPr lang="ru-RU" sz="1400" b="1" dirty="0"/>
              <a:t>интеллектуальных школ </a:t>
            </a:r>
            <a:endParaRPr lang="en-US" sz="1400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2959736" y="3844705"/>
            <a:ext cx="336689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400" b="1" dirty="0" smtClean="0"/>
              <a:t>в </a:t>
            </a:r>
            <a:r>
              <a:rPr lang="ru-RU" sz="1400" b="1" dirty="0"/>
              <a:t>ближайшие десятилетия половина существующих профессий исчезнет</a:t>
            </a:r>
            <a:endParaRPr lang="en-US" sz="14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1466274" y="5402957"/>
            <a:ext cx="3528392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400" b="1" dirty="0"/>
              <a:t>В системе приоритетов молодежи образование должно стоять первым </a:t>
            </a:r>
            <a:r>
              <a:rPr lang="ru-RU" sz="1400" b="1" dirty="0" smtClean="0"/>
              <a:t>номером</a:t>
            </a:r>
            <a:endParaRPr lang="ru-RU" sz="1400" b="1" dirty="0"/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20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0" hangingPunct="0"/>
            <a:r>
              <a:rPr lang="ru-RU" sz="3200" b="1" cap="all" dirty="0" smtClean="0"/>
              <a:t>II. ПОВЕСТКА ДНЯ НА БЛИЖАЙШИЕ ГОДЫ</a:t>
            </a:r>
            <a:endParaRPr lang="en-US" sz="3200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" name="AutoShape 27"/>
          <p:cNvSpPr>
            <a:spLocks noChangeArrowheads="1"/>
          </p:cNvSpPr>
          <p:nvPr/>
        </p:nvSpPr>
        <p:spPr bwMode="ltGray">
          <a:xfrm>
            <a:off x="3635896" y="1556792"/>
            <a:ext cx="4104456" cy="758256"/>
          </a:xfrm>
          <a:prstGeom prst="bevel">
            <a:avLst>
              <a:gd name="adj" fmla="val 1263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29"/>
          <p:cNvSpPr>
            <a:spLocks noChangeArrowheads="1"/>
          </p:cNvSpPr>
          <p:nvPr/>
        </p:nvSpPr>
        <p:spPr bwMode="ltGray">
          <a:xfrm>
            <a:off x="1579367" y="4479210"/>
            <a:ext cx="3341687" cy="1470069"/>
          </a:xfrm>
          <a:prstGeom prst="bevel">
            <a:avLst>
              <a:gd name="adj" fmla="val 10407"/>
            </a:avLst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31"/>
          <p:cNvSpPr>
            <a:spLocks/>
          </p:cNvSpPr>
          <p:nvPr/>
        </p:nvSpPr>
        <p:spPr bwMode="gray">
          <a:xfrm rot="18320416" flipH="1">
            <a:off x="3173071" y="2334727"/>
            <a:ext cx="1074737" cy="601662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Freeform 32"/>
          <p:cNvSpPr>
            <a:spLocks/>
          </p:cNvSpPr>
          <p:nvPr/>
        </p:nvSpPr>
        <p:spPr bwMode="gray">
          <a:xfrm rot="18320416" flipH="1">
            <a:off x="1782547" y="3748160"/>
            <a:ext cx="1074738" cy="601663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D05656">
                  <a:gamma/>
                  <a:tint val="50980"/>
                  <a:invGamma/>
                  <a:alpha val="32001"/>
                </a:srgbClr>
              </a:gs>
              <a:gs pos="100000">
                <a:srgbClr val="D05656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35"/>
          <p:cNvSpPr>
            <a:spLocks noChangeArrowheads="1"/>
          </p:cNvSpPr>
          <p:nvPr/>
        </p:nvSpPr>
        <p:spPr bwMode="auto">
          <a:xfrm>
            <a:off x="3491880" y="1556792"/>
            <a:ext cx="468052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/>
              <a:t>«Новое гуманитарное знание. 100 новых учебников на казахском языке»</a:t>
            </a:r>
            <a:endParaRPr lang="en-US" sz="2000" b="1" dirty="0"/>
          </a:p>
        </p:txBody>
      </p:sp>
      <p:sp>
        <p:nvSpPr>
          <p:cNvPr id="14" name="Rectangle 36"/>
          <p:cNvSpPr>
            <a:spLocks noChangeArrowheads="1"/>
          </p:cNvSpPr>
          <p:nvPr/>
        </p:nvSpPr>
        <p:spPr bwMode="auto">
          <a:xfrm>
            <a:off x="1579367" y="4653136"/>
            <a:ext cx="315068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dirty="0" smtClean="0"/>
              <a:t>Нам нужны </a:t>
            </a:r>
            <a:r>
              <a:rPr lang="ru-RU" b="1" dirty="0" smtClean="0"/>
              <a:t>не просто инженеры и медики</a:t>
            </a:r>
            <a:r>
              <a:rPr lang="ru-RU" dirty="0" smtClean="0"/>
              <a:t>, но и люди, хорошо понимающие современность и будущее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" name="Rectangle 39"/>
          <p:cNvSpPr>
            <a:spLocks noChangeArrowheads="1"/>
          </p:cNvSpPr>
          <p:nvPr/>
        </p:nvSpPr>
        <p:spPr bwMode="auto">
          <a:xfrm>
            <a:off x="683568" y="2924944"/>
            <a:ext cx="8208912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Мы должны создать условия для полноценного образования студентов по истории, политологии, социологии, философии, психологии, </a:t>
            </a:r>
            <a:r>
              <a:rPr lang="ru-RU" dirty="0" err="1" smtClean="0"/>
              <a:t>культурологии</a:t>
            </a:r>
            <a:r>
              <a:rPr lang="ru-RU" dirty="0" smtClean="0"/>
              <a:t>, филологии. Наша гуманитарная интеллигенция должна быть поддержана государством путем восстановления гуманитарных кафедр в вузах страны.</a:t>
            </a:r>
            <a:endParaRPr lang="ru-RU" dirty="0"/>
          </a:p>
        </p:txBody>
      </p:sp>
      <p:sp>
        <p:nvSpPr>
          <p:cNvPr id="23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20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5070"/>
            <a:ext cx="8229600" cy="1143000"/>
          </a:xfrm>
        </p:spPr>
        <p:txBody>
          <a:bodyPr/>
          <a:lstStyle/>
          <a:p>
            <a:pPr eaLnBrk="0" hangingPunct="0"/>
            <a:r>
              <a:rPr lang="ru-RU" b="1" dirty="0"/>
              <a:t>Конкурентоспособность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pic>
        <p:nvPicPr>
          <p:cNvPr id="3" name="Picture 4" descr="RY_circle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2265" y="2379663"/>
            <a:ext cx="2024063" cy="2025650"/>
          </a:xfrm>
          <a:prstGeom prst="rect">
            <a:avLst/>
          </a:prstGeom>
          <a:noFill/>
        </p:spPr>
      </p:pic>
      <p:pic>
        <p:nvPicPr>
          <p:cNvPr id="4" name="Picture 5" descr="LB_circl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363" y="2319338"/>
            <a:ext cx="2146300" cy="2146300"/>
          </a:xfrm>
          <a:prstGeom prst="rect">
            <a:avLst/>
          </a:prstGeom>
          <a:noFill/>
        </p:spPr>
      </p:pic>
      <p:pic>
        <p:nvPicPr>
          <p:cNvPr id="5" name="Picture 6" descr="O_chevron001"/>
          <p:cNvPicPr>
            <a:picLocks noChangeAspect="1" noChangeArrowheads="1"/>
          </p:cNvPicPr>
          <p:nvPr/>
        </p:nvPicPr>
        <p:blipFill>
          <a:blip r:embed="rId4" cstate="print">
            <a:lum bright="6000" contrast="42000"/>
            <a:grayscl/>
          </a:blip>
          <a:srcRect/>
          <a:stretch>
            <a:fillRect/>
          </a:stretch>
        </p:blipFill>
        <p:spPr bwMode="auto">
          <a:xfrm>
            <a:off x="2989263" y="3078520"/>
            <a:ext cx="517525" cy="582613"/>
          </a:xfrm>
          <a:prstGeom prst="rect">
            <a:avLst/>
          </a:prstGeom>
          <a:noFill/>
        </p:spPr>
      </p:pic>
      <p:pic>
        <p:nvPicPr>
          <p:cNvPr id="6" name="Picture 7" descr="O_chevron001"/>
          <p:cNvPicPr>
            <a:picLocks noChangeAspect="1" noChangeArrowheads="1"/>
          </p:cNvPicPr>
          <p:nvPr/>
        </p:nvPicPr>
        <p:blipFill>
          <a:blip r:embed="rId4" cstate="print">
            <a:lum bright="6000" contrast="42000"/>
            <a:grayscl/>
          </a:blip>
          <a:srcRect/>
          <a:stretch>
            <a:fillRect/>
          </a:stretch>
        </p:blipFill>
        <p:spPr bwMode="auto">
          <a:xfrm>
            <a:off x="5795902" y="3078519"/>
            <a:ext cx="517525" cy="582612"/>
          </a:xfrm>
          <a:prstGeom prst="rect">
            <a:avLst/>
          </a:prstGeom>
          <a:noFill/>
        </p:spPr>
      </p:pic>
      <p:pic>
        <p:nvPicPr>
          <p:cNvPr id="7" name="Picture 8" descr="YG_circl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6788" y="2278419"/>
            <a:ext cx="2182812" cy="2182813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gray">
          <a:xfrm>
            <a:off x="1058862" y="2737803"/>
            <a:ext cx="1603375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dirty="0" smtClean="0"/>
              <a:t>Программа</a:t>
            </a:r>
            <a:r>
              <a:rPr lang="ru-RU" dirty="0"/>
              <a:t> </a:t>
            </a:r>
            <a:r>
              <a:rPr lang="ru-RU" dirty="0" smtClean="0"/>
              <a:t>   «Цифровой </a:t>
            </a:r>
            <a:r>
              <a:rPr lang="ru-RU" dirty="0"/>
              <a:t>Казахстан»</a:t>
            </a:r>
            <a:endParaRPr lang="en-US" dirty="0"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gray">
          <a:xfrm>
            <a:off x="3790950" y="3020469"/>
            <a:ext cx="161448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dirty="0" smtClean="0"/>
              <a:t>Программа </a:t>
            </a:r>
            <a:r>
              <a:rPr lang="ru-RU" dirty="0" err="1"/>
              <a:t>трехъязычия</a:t>
            </a:r>
            <a:endParaRPr lang="en-US" dirty="0">
              <a:latin typeface="Arial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gray">
          <a:xfrm>
            <a:off x="6642608" y="2737803"/>
            <a:ext cx="1603375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1600" dirty="0" smtClean="0"/>
              <a:t>Программа </a:t>
            </a:r>
            <a:r>
              <a:rPr lang="ru-RU" sz="1600" dirty="0"/>
              <a:t>культурного и конфессионального согласия</a:t>
            </a:r>
            <a:endParaRPr lang="en-US" sz="1600" dirty="0">
              <a:latin typeface="Arial" charset="0"/>
            </a:endParaRPr>
          </a:p>
        </p:txBody>
      </p:sp>
      <p:sp>
        <p:nvSpPr>
          <p:cNvPr id="12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1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22" y="188640"/>
            <a:ext cx="6940873" cy="1143000"/>
          </a:xfrm>
        </p:spPr>
        <p:txBody>
          <a:bodyPr>
            <a:noAutofit/>
          </a:bodyPr>
          <a:lstStyle/>
          <a:p>
            <a:pPr eaLnBrk="0" hangingPunct="0"/>
            <a:r>
              <a:rPr lang="ru-RU" sz="3600" b="1" cap="all" dirty="0"/>
              <a:t>II. ПОВЕСТКА ДНЯ НА БЛИЖАЙШИЕ ГОДЫ</a:t>
            </a:r>
            <a:endParaRPr lang="en-US" sz="3600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3" name="Freeform 4"/>
          <p:cNvSpPr>
            <a:spLocks/>
          </p:cNvSpPr>
          <p:nvPr/>
        </p:nvSpPr>
        <p:spPr bwMode="ltGray">
          <a:xfrm>
            <a:off x="1084044" y="1913344"/>
            <a:ext cx="8059955" cy="3633722"/>
          </a:xfrm>
          <a:custGeom>
            <a:avLst/>
            <a:gdLst/>
            <a:ahLst/>
            <a:cxnLst>
              <a:cxn ang="0">
                <a:pos x="496" y="157"/>
              </a:cxn>
              <a:cxn ang="0">
                <a:pos x="0" y="0"/>
              </a:cxn>
              <a:cxn ang="0">
                <a:pos x="231" y="124"/>
              </a:cxn>
              <a:cxn ang="0">
                <a:pos x="4282" y="2025"/>
              </a:cxn>
              <a:cxn ang="0">
                <a:pos x="3974" y="2298"/>
              </a:cxn>
              <a:cxn ang="0">
                <a:pos x="5190" y="2065"/>
              </a:cxn>
              <a:cxn ang="0">
                <a:pos x="5039" y="1268"/>
              </a:cxn>
              <a:cxn ang="0">
                <a:pos x="4748" y="1507"/>
              </a:cxn>
              <a:cxn ang="0">
                <a:pos x="496" y="157"/>
              </a:cxn>
            </a:cxnLst>
            <a:rect l="0" t="0" r="r" b="b"/>
            <a:pathLst>
              <a:path w="5190" h="2298">
                <a:moveTo>
                  <a:pt x="496" y="157"/>
                </a:moveTo>
                <a:lnTo>
                  <a:pt x="0" y="0"/>
                </a:lnTo>
                <a:lnTo>
                  <a:pt x="231" y="124"/>
                </a:lnTo>
                <a:lnTo>
                  <a:pt x="4282" y="2025"/>
                </a:lnTo>
                <a:lnTo>
                  <a:pt x="3974" y="2298"/>
                </a:lnTo>
                <a:lnTo>
                  <a:pt x="5190" y="2065"/>
                </a:lnTo>
                <a:lnTo>
                  <a:pt x="5039" y="1268"/>
                </a:lnTo>
                <a:lnTo>
                  <a:pt x="4748" y="1507"/>
                </a:lnTo>
                <a:lnTo>
                  <a:pt x="496" y="157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40000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0000"/>
                  <a:invGamma/>
                </a:schemeClr>
              </a:gs>
            </a:gsLst>
            <a:lin ang="270000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gray">
          <a:xfrm>
            <a:off x="1868609" y="2241384"/>
            <a:ext cx="227013" cy="139700"/>
          </a:xfrm>
          <a:prstGeom prst="can">
            <a:avLst>
              <a:gd name="adj" fmla="val 39796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568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gray">
          <a:xfrm>
            <a:off x="2982913" y="2611438"/>
            <a:ext cx="263525" cy="190500"/>
          </a:xfrm>
          <a:prstGeom prst="can">
            <a:avLst>
              <a:gd name="adj" fmla="val 27343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568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3967163" y="2998730"/>
            <a:ext cx="358775" cy="30797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568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6381470" y="3806033"/>
            <a:ext cx="544512" cy="682625"/>
          </a:xfrm>
          <a:prstGeom prst="can">
            <a:avLst>
              <a:gd name="adj" fmla="val 21434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568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gray">
          <a:xfrm>
            <a:off x="5145368" y="3446327"/>
            <a:ext cx="442913" cy="427037"/>
          </a:xfrm>
          <a:prstGeom prst="can">
            <a:avLst>
              <a:gd name="adj" fmla="val 21667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568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gray">
          <a:xfrm>
            <a:off x="1328228" y="1618815"/>
            <a:ext cx="138732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 dirty="0"/>
              <a:t>Во-первых</a:t>
            </a:r>
            <a:endParaRPr lang="en-US" sz="1600" b="1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gray">
          <a:xfrm>
            <a:off x="2441697" y="1744067"/>
            <a:ext cx="119757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 dirty="0"/>
              <a:t>Во-вторых</a:t>
            </a:r>
            <a:endParaRPr lang="en-US" sz="1600" b="1" dirty="0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gray">
          <a:xfrm>
            <a:off x="3646265" y="1788137"/>
            <a:ext cx="114369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 dirty="0"/>
              <a:t>В-третьих</a:t>
            </a:r>
            <a:endParaRPr lang="en-US" sz="1600" b="1" dirty="0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gray">
          <a:xfrm>
            <a:off x="4752736" y="1810587"/>
            <a:ext cx="133164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 dirty="0"/>
              <a:t>В-четвертых</a:t>
            </a:r>
            <a:endParaRPr lang="en-US" sz="1600" b="1" dirty="0"/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gray">
          <a:xfrm>
            <a:off x="6007652" y="1972680"/>
            <a:ext cx="128999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 dirty="0"/>
              <a:t>В-пятых</a:t>
            </a:r>
            <a:endParaRPr lang="en-US" sz="1600" b="1" dirty="0"/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gray">
          <a:xfrm>
            <a:off x="65881" y="2432329"/>
            <a:ext cx="2898776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" b="1" dirty="0" smtClean="0"/>
              <a:t>Поэтапный переход </a:t>
            </a:r>
            <a:r>
              <a:rPr lang="ru-RU" sz="1500" b="1" dirty="0"/>
              <a:t>казахского языка на латиницу</a:t>
            </a:r>
            <a:endParaRPr lang="en-US" sz="1500" b="1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gray">
          <a:xfrm>
            <a:off x="93426" y="3022629"/>
            <a:ext cx="3532109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" b="1" dirty="0"/>
              <a:t>«Новое гуманитарное знание. 100 новых учебников на казахском языке»</a:t>
            </a:r>
            <a:endParaRPr lang="en-US" sz="1500" b="1" dirty="0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gray">
          <a:xfrm>
            <a:off x="273519" y="3620417"/>
            <a:ext cx="4336355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" b="1" dirty="0" smtClean="0"/>
              <a:t>Программа </a:t>
            </a:r>
            <a:r>
              <a:rPr lang="ru-RU" sz="1500" b="1" dirty="0"/>
              <a:t>«</a:t>
            </a:r>
            <a:r>
              <a:rPr lang="ru-RU" sz="1500" b="1" dirty="0" err="1"/>
              <a:t>Туған</a:t>
            </a:r>
            <a:r>
              <a:rPr lang="ru-RU" sz="1500" b="1" dirty="0"/>
              <a:t> </a:t>
            </a:r>
            <a:r>
              <a:rPr lang="ru-RU" sz="1500" b="1" dirty="0" err="1"/>
              <a:t>жер</a:t>
            </a:r>
            <a:r>
              <a:rPr lang="ru-RU" sz="1500" b="1" dirty="0"/>
              <a:t>», которая легко перейдет в более широкую установку –</a:t>
            </a:r>
            <a:r>
              <a:rPr lang="ru-RU" sz="1500" dirty="0"/>
              <a:t>  </a:t>
            </a:r>
            <a:r>
              <a:rPr lang="ru-RU" sz="1500" b="1" dirty="0"/>
              <a:t>«</a:t>
            </a:r>
            <a:r>
              <a:rPr lang="ru-RU" sz="1500" b="1" dirty="0" err="1"/>
              <a:t>Туған</a:t>
            </a:r>
            <a:r>
              <a:rPr lang="ru-RU" sz="1500" b="1" dirty="0"/>
              <a:t> ел</a:t>
            </a:r>
            <a:r>
              <a:rPr lang="ru-RU" sz="1500" b="1" dirty="0" smtClean="0"/>
              <a:t>»</a:t>
            </a:r>
            <a:endParaRPr lang="en-US" sz="1500" b="1" dirty="0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gray">
          <a:xfrm>
            <a:off x="441922" y="4349221"/>
            <a:ext cx="4797425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500" b="1" dirty="0" smtClean="0"/>
              <a:t>Проект </a:t>
            </a:r>
            <a:r>
              <a:rPr lang="ru-RU" sz="1500" b="1" dirty="0"/>
              <a:t>«Духовные святыни Казахстана»,</a:t>
            </a:r>
            <a:r>
              <a:rPr lang="ru-RU" sz="1500" dirty="0"/>
              <a:t> или, как говорят ученые, </a:t>
            </a:r>
            <a:r>
              <a:rPr lang="ru-RU" sz="1500" b="1" dirty="0"/>
              <a:t>«Сакральная география Казахстана</a:t>
            </a:r>
            <a:r>
              <a:rPr lang="ru-RU" sz="1500" b="1" dirty="0" smtClean="0"/>
              <a:t>»</a:t>
            </a:r>
            <a:endParaRPr lang="ru-RU" sz="1500" dirty="0"/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gray">
          <a:xfrm>
            <a:off x="1006388" y="5087923"/>
            <a:ext cx="4617094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" b="1" dirty="0" smtClean="0"/>
              <a:t>Проект </a:t>
            </a:r>
            <a:r>
              <a:rPr lang="ru-RU" sz="1500" b="1" dirty="0"/>
              <a:t>– «Современная казахстанская культура в глобальном мире</a:t>
            </a:r>
            <a:r>
              <a:rPr lang="ru-RU" sz="1500" b="1" dirty="0" smtClean="0"/>
              <a:t>»</a:t>
            </a:r>
            <a:endParaRPr lang="en-US" sz="1500" b="1" dirty="0"/>
          </a:p>
        </p:txBody>
      </p:sp>
      <p:cxnSp>
        <p:nvCxnSpPr>
          <p:cNvPr id="19" name="AutoShape 20"/>
          <p:cNvCxnSpPr>
            <a:cxnSpLocks noChangeShapeType="1"/>
            <a:stCxn id="4" idx="3"/>
            <a:endCxn id="14" idx="0"/>
          </p:cNvCxnSpPr>
          <p:nvPr/>
        </p:nvCxnSpPr>
        <p:spPr bwMode="gray">
          <a:xfrm rot="5400000">
            <a:off x="1723071" y="2173283"/>
            <a:ext cx="51245" cy="46684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ffectLst/>
        </p:spPr>
      </p:cxnSp>
      <p:cxnSp>
        <p:nvCxnSpPr>
          <p:cNvPr id="20" name="AutoShape 21"/>
          <p:cNvCxnSpPr>
            <a:cxnSpLocks noChangeShapeType="1"/>
            <a:stCxn id="5" idx="3"/>
            <a:endCxn id="15" idx="0"/>
          </p:cNvCxnSpPr>
          <p:nvPr/>
        </p:nvCxnSpPr>
        <p:spPr bwMode="gray">
          <a:xfrm rot="5400000">
            <a:off x="2376734" y="2284686"/>
            <a:ext cx="220691" cy="125519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ffectLst/>
        </p:spPr>
      </p:cxnSp>
      <p:cxnSp>
        <p:nvCxnSpPr>
          <p:cNvPr id="21" name="AutoShape 22"/>
          <p:cNvCxnSpPr>
            <a:cxnSpLocks noChangeShapeType="1"/>
          </p:cNvCxnSpPr>
          <p:nvPr/>
        </p:nvCxnSpPr>
        <p:spPr bwMode="gray">
          <a:xfrm rot="5400000">
            <a:off x="3060079" y="2646047"/>
            <a:ext cx="446088" cy="172685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ffectLst/>
        </p:spPr>
      </p:cxnSp>
      <p:cxnSp>
        <p:nvCxnSpPr>
          <p:cNvPr id="22" name="AutoShape 23"/>
          <p:cNvCxnSpPr>
            <a:cxnSpLocks noChangeShapeType="1"/>
          </p:cNvCxnSpPr>
          <p:nvPr/>
        </p:nvCxnSpPr>
        <p:spPr bwMode="gray">
          <a:xfrm rot="5400000">
            <a:off x="4154162" y="3202468"/>
            <a:ext cx="509588" cy="194389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ffectLst/>
        </p:spPr>
      </p:cxnSp>
      <p:cxnSp>
        <p:nvCxnSpPr>
          <p:cNvPr id="23" name="AutoShape 24"/>
          <p:cNvCxnSpPr>
            <a:cxnSpLocks noChangeShapeType="1"/>
          </p:cNvCxnSpPr>
          <p:nvPr/>
        </p:nvCxnSpPr>
        <p:spPr bwMode="gray">
          <a:xfrm rot="5400000">
            <a:off x="5219450" y="3743613"/>
            <a:ext cx="633413" cy="218948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ffectLst/>
        </p:spPr>
      </p:cxnSp>
      <p:sp>
        <p:nvSpPr>
          <p:cNvPr id="24" name="AutoShape 25"/>
          <p:cNvSpPr>
            <a:spLocks noChangeArrowheads="1"/>
          </p:cNvSpPr>
          <p:nvPr/>
        </p:nvSpPr>
        <p:spPr bwMode="gray">
          <a:xfrm>
            <a:off x="6380394" y="2216149"/>
            <a:ext cx="544509" cy="1730375"/>
          </a:xfrm>
          <a:prstGeom prst="can">
            <a:avLst>
              <a:gd name="adj" fmla="val 27996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3568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AutoShape 26"/>
          <p:cNvSpPr>
            <a:spLocks noChangeArrowheads="1"/>
          </p:cNvSpPr>
          <p:nvPr/>
        </p:nvSpPr>
        <p:spPr bwMode="gray">
          <a:xfrm>
            <a:off x="5152817" y="2121783"/>
            <a:ext cx="442913" cy="1433513"/>
          </a:xfrm>
          <a:prstGeom prst="can">
            <a:avLst>
              <a:gd name="adj" fmla="val 27556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3568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AutoShape 27"/>
          <p:cNvSpPr>
            <a:spLocks noChangeArrowheads="1"/>
          </p:cNvSpPr>
          <p:nvPr/>
        </p:nvSpPr>
        <p:spPr bwMode="gray">
          <a:xfrm>
            <a:off x="3967163" y="2031999"/>
            <a:ext cx="358775" cy="1049338"/>
          </a:xfrm>
          <a:prstGeom prst="can">
            <a:avLst>
              <a:gd name="adj" fmla="val 28246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3568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" name="AutoShape 28"/>
          <p:cNvSpPr>
            <a:spLocks noChangeArrowheads="1"/>
          </p:cNvSpPr>
          <p:nvPr/>
        </p:nvSpPr>
        <p:spPr bwMode="gray">
          <a:xfrm>
            <a:off x="2982913" y="1978025"/>
            <a:ext cx="263525" cy="688975"/>
          </a:xfrm>
          <a:prstGeom prst="can">
            <a:avLst>
              <a:gd name="adj" fmla="val 23869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3568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AutoShape 29"/>
          <p:cNvSpPr>
            <a:spLocks noChangeArrowheads="1"/>
          </p:cNvSpPr>
          <p:nvPr/>
        </p:nvSpPr>
        <p:spPr bwMode="gray">
          <a:xfrm>
            <a:off x="1859481" y="1887371"/>
            <a:ext cx="227013" cy="358775"/>
          </a:xfrm>
          <a:prstGeom prst="can">
            <a:avLst>
              <a:gd name="adj" fmla="val 26830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3568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1431514" y="5658114"/>
            <a:ext cx="60198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Clr>
                <a:srgbClr val="D7181F"/>
              </a:buClr>
            </a:pPr>
            <a:r>
              <a:rPr lang="ru-RU" sz="1600" b="1" dirty="0" smtClean="0"/>
              <a:t> </a:t>
            </a:r>
            <a:r>
              <a:rPr lang="ru-RU" sz="1500" b="1" dirty="0" smtClean="0"/>
              <a:t>Проект</a:t>
            </a:r>
            <a:r>
              <a:rPr lang="ru-RU" sz="1500" dirty="0"/>
              <a:t> </a:t>
            </a:r>
            <a:r>
              <a:rPr lang="ru-RU" sz="1500" b="1" dirty="0"/>
              <a:t>«100 новых лиц Казахстана</a:t>
            </a:r>
            <a:r>
              <a:rPr lang="ru-RU" sz="1500" b="1" dirty="0" smtClean="0"/>
              <a:t>» - </a:t>
            </a:r>
            <a:r>
              <a:rPr lang="ru-RU" sz="1500" b="1" dirty="0"/>
              <a:t>историю наших современников</a:t>
            </a:r>
            <a:endParaRPr lang="en-US" sz="1500" dirty="0">
              <a:solidFill>
                <a:srgbClr val="000000"/>
              </a:solidFill>
            </a:endParaRPr>
          </a:p>
        </p:txBody>
      </p:sp>
      <p:sp>
        <p:nvSpPr>
          <p:cNvPr id="44" name="AutoShape 8"/>
          <p:cNvSpPr>
            <a:spLocks noChangeArrowheads="1"/>
          </p:cNvSpPr>
          <p:nvPr/>
        </p:nvSpPr>
        <p:spPr bwMode="gray">
          <a:xfrm>
            <a:off x="7626003" y="4331310"/>
            <a:ext cx="600497" cy="682625"/>
          </a:xfrm>
          <a:prstGeom prst="can">
            <a:avLst>
              <a:gd name="adj" fmla="val 21434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35686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5" name="AutoShape 25"/>
          <p:cNvSpPr>
            <a:spLocks noChangeArrowheads="1"/>
          </p:cNvSpPr>
          <p:nvPr/>
        </p:nvSpPr>
        <p:spPr bwMode="gray">
          <a:xfrm>
            <a:off x="7625558" y="2448621"/>
            <a:ext cx="609720" cy="2004851"/>
          </a:xfrm>
          <a:prstGeom prst="can">
            <a:avLst>
              <a:gd name="adj" fmla="val 27996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3568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cxnSp>
        <p:nvCxnSpPr>
          <p:cNvPr id="46" name="AutoShape 24"/>
          <p:cNvCxnSpPr>
            <a:cxnSpLocks noChangeShapeType="1"/>
          </p:cNvCxnSpPr>
          <p:nvPr/>
        </p:nvCxnSpPr>
        <p:spPr bwMode="gray">
          <a:xfrm rot="5400000">
            <a:off x="6575423" y="4213675"/>
            <a:ext cx="633413" cy="218948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1C1C1C"/>
            </a:solidFill>
            <a:miter lim="800000"/>
            <a:headEnd/>
            <a:tailEnd/>
          </a:ln>
          <a:effectLst/>
        </p:spPr>
      </p:cxnSp>
      <p:sp>
        <p:nvSpPr>
          <p:cNvPr id="47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49" name="Text Box 14"/>
          <p:cNvSpPr txBox="1">
            <a:spLocks noChangeArrowheads="1"/>
          </p:cNvSpPr>
          <p:nvPr/>
        </p:nvSpPr>
        <p:spPr bwMode="gray">
          <a:xfrm>
            <a:off x="7541660" y="2167040"/>
            <a:ext cx="128999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1600" b="1" dirty="0"/>
              <a:t>В-шестых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480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0" hangingPunct="0"/>
            <a:r>
              <a:rPr lang="ru-RU" b="1" dirty="0"/>
              <a:t>Прагматизм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pic>
        <p:nvPicPr>
          <p:cNvPr id="3" name="Picture 3" descr="light_shadow_m"/>
          <p:cNvPicPr>
            <a:picLocks noChangeAspect="1" noChangeArrowheads="1"/>
          </p:cNvPicPr>
          <p:nvPr/>
        </p:nvPicPr>
        <p:blipFill>
          <a:blip r:embed="rId2" cstate="print">
            <a:lum bright="-48000" contrast="-24000"/>
          </a:blip>
          <a:srcRect/>
          <a:stretch>
            <a:fillRect/>
          </a:stretch>
        </p:blipFill>
        <p:spPr bwMode="auto">
          <a:xfrm rot="18481136">
            <a:off x="989897" y="3626082"/>
            <a:ext cx="3255962" cy="441325"/>
          </a:xfrm>
          <a:prstGeom prst="rect">
            <a:avLst/>
          </a:prstGeom>
          <a:noFill/>
        </p:spPr>
      </p:pic>
      <p:sp>
        <p:nvSpPr>
          <p:cNvPr id="4" name="Freeform 4"/>
          <p:cNvSpPr>
            <a:spLocks/>
          </p:cNvSpPr>
          <p:nvPr/>
        </p:nvSpPr>
        <p:spPr bwMode="gray">
          <a:xfrm>
            <a:off x="1317414" y="2848816"/>
            <a:ext cx="2097087" cy="2016125"/>
          </a:xfrm>
          <a:custGeom>
            <a:avLst/>
            <a:gdLst/>
            <a:ahLst/>
            <a:cxnLst>
              <a:cxn ang="0">
                <a:pos x="763" y="102"/>
              </a:cxn>
              <a:cxn ang="0">
                <a:pos x="1209" y="244"/>
              </a:cxn>
              <a:cxn ang="0">
                <a:pos x="1325" y="314"/>
              </a:cxn>
              <a:cxn ang="0">
                <a:pos x="843" y="267"/>
              </a:cxn>
              <a:cxn ang="0">
                <a:pos x="305" y="1479"/>
              </a:cxn>
              <a:cxn ang="0">
                <a:pos x="0" y="1303"/>
              </a:cxn>
              <a:cxn ang="0">
                <a:pos x="763" y="102"/>
              </a:cxn>
            </a:cxnLst>
            <a:rect l="0" t="0" r="r" b="b"/>
            <a:pathLst>
              <a:path w="1335" h="1479">
                <a:moveTo>
                  <a:pt x="763" y="102"/>
                </a:moveTo>
                <a:cubicBezTo>
                  <a:pt x="920" y="0"/>
                  <a:pt x="1137" y="178"/>
                  <a:pt x="1209" y="244"/>
                </a:cubicBezTo>
                <a:cubicBezTo>
                  <a:pt x="1281" y="310"/>
                  <a:pt x="1335" y="312"/>
                  <a:pt x="1325" y="314"/>
                </a:cubicBezTo>
                <a:cubicBezTo>
                  <a:pt x="1262" y="339"/>
                  <a:pt x="1010" y="74"/>
                  <a:pt x="843" y="267"/>
                </a:cubicBezTo>
                <a:cubicBezTo>
                  <a:pt x="554" y="534"/>
                  <a:pt x="389" y="1337"/>
                  <a:pt x="305" y="1479"/>
                </a:cubicBezTo>
                <a:lnTo>
                  <a:pt x="0" y="1303"/>
                </a:lnTo>
                <a:cubicBezTo>
                  <a:pt x="76" y="1074"/>
                  <a:pt x="398" y="270"/>
                  <a:pt x="763" y="102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Freeform 5"/>
          <p:cNvSpPr>
            <a:spLocks/>
          </p:cNvSpPr>
          <p:nvPr/>
        </p:nvSpPr>
        <p:spPr bwMode="gray">
          <a:xfrm flipH="1">
            <a:off x="5995988" y="2813748"/>
            <a:ext cx="2097087" cy="2016125"/>
          </a:xfrm>
          <a:custGeom>
            <a:avLst/>
            <a:gdLst/>
            <a:ahLst/>
            <a:cxnLst>
              <a:cxn ang="0">
                <a:pos x="763" y="102"/>
              </a:cxn>
              <a:cxn ang="0">
                <a:pos x="1209" y="244"/>
              </a:cxn>
              <a:cxn ang="0">
                <a:pos x="1325" y="314"/>
              </a:cxn>
              <a:cxn ang="0">
                <a:pos x="843" y="267"/>
              </a:cxn>
              <a:cxn ang="0">
                <a:pos x="305" y="1479"/>
              </a:cxn>
              <a:cxn ang="0">
                <a:pos x="0" y="1303"/>
              </a:cxn>
              <a:cxn ang="0">
                <a:pos x="763" y="102"/>
              </a:cxn>
            </a:cxnLst>
            <a:rect l="0" t="0" r="r" b="b"/>
            <a:pathLst>
              <a:path w="1335" h="1479">
                <a:moveTo>
                  <a:pt x="763" y="102"/>
                </a:moveTo>
                <a:cubicBezTo>
                  <a:pt x="920" y="0"/>
                  <a:pt x="1137" y="178"/>
                  <a:pt x="1209" y="244"/>
                </a:cubicBezTo>
                <a:cubicBezTo>
                  <a:pt x="1281" y="310"/>
                  <a:pt x="1335" y="312"/>
                  <a:pt x="1325" y="314"/>
                </a:cubicBezTo>
                <a:cubicBezTo>
                  <a:pt x="1262" y="339"/>
                  <a:pt x="1010" y="74"/>
                  <a:pt x="843" y="267"/>
                </a:cubicBezTo>
                <a:cubicBezTo>
                  <a:pt x="554" y="534"/>
                  <a:pt x="389" y="1337"/>
                  <a:pt x="305" y="1479"/>
                </a:cubicBezTo>
                <a:lnTo>
                  <a:pt x="0" y="1303"/>
                </a:lnTo>
                <a:cubicBezTo>
                  <a:pt x="76" y="1074"/>
                  <a:pt x="398" y="270"/>
                  <a:pt x="763" y="102"/>
                </a:cubicBezTo>
                <a:close/>
              </a:path>
            </a:pathLst>
          </a:cu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shade val="0"/>
                  <a:invGamma/>
                </a:srgbClr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3430587" y="2813873"/>
            <a:ext cx="625475" cy="2103438"/>
            <a:chOff x="2687" y="1542"/>
            <a:chExt cx="398" cy="1542"/>
          </a:xfrm>
        </p:grpSpPr>
        <p:sp>
          <p:nvSpPr>
            <p:cNvPr id="7" name="Freeform 7"/>
            <p:cNvSpPr>
              <a:spLocks/>
            </p:cNvSpPr>
            <p:nvPr/>
          </p:nvSpPr>
          <p:spPr bwMode="gray">
            <a:xfrm>
              <a:off x="2687" y="1542"/>
              <a:ext cx="398" cy="1542"/>
            </a:xfrm>
            <a:custGeom>
              <a:avLst/>
              <a:gdLst/>
              <a:ahLst/>
              <a:cxnLst>
                <a:cxn ang="0">
                  <a:pos x="229" y="318"/>
                </a:cxn>
                <a:cxn ang="0">
                  <a:pos x="80" y="240"/>
                </a:cxn>
                <a:cxn ang="0">
                  <a:pos x="10" y="1542"/>
                </a:cxn>
                <a:cxn ang="0">
                  <a:pos x="362" y="1525"/>
                </a:cxn>
                <a:cxn ang="0">
                  <a:pos x="229" y="318"/>
                </a:cxn>
              </a:cxnLst>
              <a:rect l="0" t="0" r="r" b="b"/>
              <a:pathLst>
                <a:path w="398" h="1542">
                  <a:moveTo>
                    <a:pt x="229" y="318"/>
                  </a:moveTo>
                  <a:cubicBezTo>
                    <a:pt x="169" y="114"/>
                    <a:pt x="110" y="0"/>
                    <a:pt x="80" y="240"/>
                  </a:cubicBezTo>
                  <a:cubicBezTo>
                    <a:pt x="50" y="480"/>
                    <a:pt x="0" y="1379"/>
                    <a:pt x="10" y="1542"/>
                  </a:cubicBezTo>
                  <a:lnTo>
                    <a:pt x="362" y="1525"/>
                  </a:lnTo>
                  <a:cubicBezTo>
                    <a:pt x="398" y="1321"/>
                    <a:pt x="289" y="522"/>
                    <a:pt x="2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gray">
            <a:xfrm>
              <a:off x="2811" y="1889"/>
              <a:ext cx="34" cy="562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34" y="241"/>
                </a:cxn>
                <a:cxn ang="0">
                  <a:pos x="19" y="562"/>
                </a:cxn>
                <a:cxn ang="0">
                  <a:pos x="2" y="233"/>
                </a:cxn>
                <a:cxn ang="0">
                  <a:pos x="9" y="1"/>
                </a:cxn>
              </a:cxnLst>
              <a:rect l="0" t="0" r="r" b="b"/>
              <a:pathLst>
                <a:path w="34" h="562">
                  <a:moveTo>
                    <a:pt x="9" y="1"/>
                  </a:moveTo>
                  <a:cubicBezTo>
                    <a:pt x="14" y="2"/>
                    <a:pt x="32" y="148"/>
                    <a:pt x="34" y="241"/>
                  </a:cubicBezTo>
                  <a:cubicBezTo>
                    <a:pt x="29" y="338"/>
                    <a:pt x="14" y="562"/>
                    <a:pt x="19" y="562"/>
                  </a:cubicBezTo>
                  <a:cubicBezTo>
                    <a:pt x="13" y="561"/>
                    <a:pt x="4" y="326"/>
                    <a:pt x="2" y="233"/>
                  </a:cubicBezTo>
                  <a:cubicBezTo>
                    <a:pt x="0" y="140"/>
                    <a:pt x="4" y="0"/>
                    <a:pt x="9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50000">
                  <a:schemeClr val="tx1"/>
                </a:gs>
                <a:gs pos="100000">
                  <a:srgbClr val="B2B2B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" name="Freeform 9"/>
          <p:cNvSpPr>
            <a:spLocks/>
          </p:cNvSpPr>
          <p:nvPr/>
        </p:nvSpPr>
        <p:spPr bwMode="gray">
          <a:xfrm>
            <a:off x="1843167" y="3030613"/>
            <a:ext cx="587375" cy="741363"/>
          </a:xfrm>
          <a:custGeom>
            <a:avLst/>
            <a:gdLst/>
            <a:ahLst/>
            <a:cxnLst>
              <a:cxn ang="0">
                <a:pos x="154" y="241"/>
              </a:cxn>
              <a:cxn ang="0">
                <a:pos x="366" y="9"/>
              </a:cxn>
              <a:cxn ang="0">
                <a:pos x="165" y="293"/>
              </a:cxn>
              <a:cxn ang="0">
                <a:pos x="60" y="507"/>
              </a:cxn>
              <a:cxn ang="0">
                <a:pos x="0" y="543"/>
              </a:cxn>
              <a:cxn ang="0">
                <a:pos x="154" y="241"/>
              </a:cxn>
            </a:cxnLst>
            <a:rect l="0" t="0" r="r" b="b"/>
            <a:pathLst>
              <a:path w="368" h="543">
                <a:moveTo>
                  <a:pt x="154" y="241"/>
                </a:moveTo>
                <a:cubicBezTo>
                  <a:pt x="224" y="129"/>
                  <a:pt x="364" y="0"/>
                  <a:pt x="366" y="9"/>
                </a:cubicBezTo>
                <a:cubicBezTo>
                  <a:pt x="368" y="18"/>
                  <a:pt x="216" y="210"/>
                  <a:pt x="165" y="293"/>
                </a:cubicBezTo>
                <a:cubicBezTo>
                  <a:pt x="103" y="394"/>
                  <a:pt x="97" y="449"/>
                  <a:pt x="60" y="507"/>
                </a:cubicBezTo>
                <a:lnTo>
                  <a:pt x="0" y="543"/>
                </a:lnTo>
                <a:cubicBezTo>
                  <a:pt x="16" y="499"/>
                  <a:pt x="122" y="304"/>
                  <a:pt x="154" y="241"/>
                </a:cubicBezTo>
                <a:close/>
              </a:path>
            </a:pathLst>
          </a:custGeom>
          <a:gradFill rotWithShape="1">
            <a:gsLst>
              <a:gs pos="0">
                <a:schemeClr val="tx1">
                  <a:alpha val="70000"/>
                </a:schemeClr>
              </a:gs>
              <a:gs pos="100000">
                <a:srgbClr val="B2B2B2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Freeform 10"/>
          <p:cNvSpPr>
            <a:spLocks/>
          </p:cNvSpPr>
          <p:nvPr/>
        </p:nvSpPr>
        <p:spPr bwMode="gray">
          <a:xfrm flipH="1">
            <a:off x="7005259" y="3114147"/>
            <a:ext cx="530225" cy="560387"/>
          </a:xfrm>
          <a:custGeom>
            <a:avLst/>
            <a:gdLst/>
            <a:ahLst/>
            <a:cxnLst>
              <a:cxn ang="0">
                <a:pos x="154" y="241"/>
              </a:cxn>
              <a:cxn ang="0">
                <a:pos x="366" y="9"/>
              </a:cxn>
              <a:cxn ang="0">
                <a:pos x="165" y="293"/>
              </a:cxn>
              <a:cxn ang="0">
                <a:pos x="60" y="507"/>
              </a:cxn>
              <a:cxn ang="0">
                <a:pos x="0" y="543"/>
              </a:cxn>
              <a:cxn ang="0">
                <a:pos x="154" y="241"/>
              </a:cxn>
            </a:cxnLst>
            <a:rect l="0" t="0" r="r" b="b"/>
            <a:pathLst>
              <a:path w="368" h="543">
                <a:moveTo>
                  <a:pt x="154" y="241"/>
                </a:moveTo>
                <a:cubicBezTo>
                  <a:pt x="224" y="129"/>
                  <a:pt x="364" y="0"/>
                  <a:pt x="366" y="9"/>
                </a:cubicBezTo>
                <a:cubicBezTo>
                  <a:pt x="368" y="18"/>
                  <a:pt x="216" y="210"/>
                  <a:pt x="165" y="293"/>
                </a:cubicBezTo>
                <a:cubicBezTo>
                  <a:pt x="103" y="394"/>
                  <a:pt x="97" y="449"/>
                  <a:pt x="60" y="507"/>
                </a:cubicBezTo>
                <a:lnTo>
                  <a:pt x="0" y="543"/>
                </a:lnTo>
                <a:cubicBezTo>
                  <a:pt x="16" y="499"/>
                  <a:pt x="122" y="304"/>
                  <a:pt x="154" y="241"/>
                </a:cubicBezTo>
                <a:close/>
              </a:path>
            </a:pathLst>
          </a:custGeom>
          <a:gradFill rotWithShape="1">
            <a:gsLst>
              <a:gs pos="0">
                <a:schemeClr val="tx1"/>
              </a:gs>
              <a:gs pos="100000">
                <a:srgbClr val="B2B2B2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gray">
          <a:xfrm>
            <a:off x="278372" y="4254500"/>
            <a:ext cx="1749425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gray">
          <a:xfrm>
            <a:off x="363204" y="4304351"/>
            <a:ext cx="1595437" cy="1582737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3" name="Picture 13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440963" y="4362353"/>
            <a:ext cx="1492250" cy="1457325"/>
          </a:xfrm>
          <a:prstGeom prst="rect">
            <a:avLst/>
          </a:prstGeom>
          <a:noFill/>
        </p:spPr>
      </p:pic>
      <p:sp>
        <p:nvSpPr>
          <p:cNvPr id="14" name="Oval 14"/>
          <p:cNvSpPr>
            <a:spLocks noChangeArrowheads="1"/>
          </p:cNvSpPr>
          <p:nvPr/>
        </p:nvSpPr>
        <p:spPr bwMode="gray">
          <a:xfrm>
            <a:off x="431662" y="4362354"/>
            <a:ext cx="1482725" cy="1460500"/>
          </a:xfrm>
          <a:prstGeom prst="ellipse">
            <a:avLst/>
          </a:prstGeom>
          <a:gradFill rotWithShape="1">
            <a:gsLst>
              <a:gs pos="0">
                <a:srgbClr val="FFFF99">
                  <a:gamma/>
                  <a:shade val="26275"/>
                  <a:invGamma/>
                  <a:alpha val="89999"/>
                </a:srgbClr>
              </a:gs>
              <a:gs pos="50000">
                <a:srgbClr val="FFFF99">
                  <a:alpha val="45000"/>
                </a:srgbClr>
              </a:gs>
              <a:gs pos="100000">
                <a:srgbClr val="FFFF99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Freeform 15"/>
          <p:cNvSpPr>
            <a:spLocks/>
          </p:cNvSpPr>
          <p:nvPr/>
        </p:nvSpPr>
        <p:spPr bwMode="gray">
          <a:xfrm>
            <a:off x="603860" y="4369690"/>
            <a:ext cx="1165225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FFFF99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gray">
          <a:xfrm>
            <a:off x="7223919" y="4263497"/>
            <a:ext cx="1747838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gray">
          <a:xfrm>
            <a:off x="7333680" y="4304351"/>
            <a:ext cx="1597025" cy="1582737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8" name="Picture 18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7414584" y="4362354"/>
            <a:ext cx="1490662" cy="1457325"/>
          </a:xfrm>
          <a:prstGeom prst="rect">
            <a:avLst/>
          </a:prstGeom>
          <a:noFill/>
        </p:spPr>
      </p:pic>
      <p:sp>
        <p:nvSpPr>
          <p:cNvPr id="19" name="Oval 19"/>
          <p:cNvSpPr>
            <a:spLocks noChangeArrowheads="1"/>
          </p:cNvSpPr>
          <p:nvPr/>
        </p:nvSpPr>
        <p:spPr bwMode="gray">
          <a:xfrm>
            <a:off x="7352506" y="4351825"/>
            <a:ext cx="1481137" cy="1460500"/>
          </a:xfrm>
          <a:prstGeom prst="ellipse">
            <a:avLst/>
          </a:prstGeom>
          <a:gradFill rotWithShape="1">
            <a:gsLst>
              <a:gs pos="0">
                <a:srgbClr val="CCCCFF">
                  <a:gamma/>
                  <a:shade val="26275"/>
                  <a:invGamma/>
                  <a:alpha val="89999"/>
                </a:srgbClr>
              </a:gs>
              <a:gs pos="50000">
                <a:srgbClr val="CCCCFF">
                  <a:alpha val="45000"/>
                </a:srgbClr>
              </a:gs>
              <a:gs pos="100000">
                <a:srgbClr val="CCCCFF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Freeform 20"/>
          <p:cNvSpPr>
            <a:spLocks/>
          </p:cNvSpPr>
          <p:nvPr/>
        </p:nvSpPr>
        <p:spPr bwMode="gray">
          <a:xfrm>
            <a:off x="7502539" y="4362354"/>
            <a:ext cx="1163637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CCCCFF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1" name="Group 21"/>
          <p:cNvGrpSpPr>
            <a:grpSpLocks/>
          </p:cNvGrpSpPr>
          <p:nvPr/>
        </p:nvGrpSpPr>
        <p:grpSpPr bwMode="auto">
          <a:xfrm rot="-1297425" flipH="1" flipV="1">
            <a:off x="6327775" y="5532438"/>
            <a:ext cx="1293813" cy="309562"/>
            <a:chOff x="2532" y="1051"/>
            <a:chExt cx="893" cy="246"/>
          </a:xfrm>
        </p:grpSpPr>
        <p:grpSp>
          <p:nvGrpSpPr>
            <p:cNvPr id="22" name="Group 22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28" name="AutoShape 23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" name="AutoShape 24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" name="AutoShape 25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" name="AutoShape 26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3" name="Group 27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24" name="AutoShape 28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" name="AutoShape 29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" name="AutoShape 30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" name="AutoShape 31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2" name="Oval 32"/>
          <p:cNvSpPr>
            <a:spLocks noChangeArrowheads="1"/>
          </p:cNvSpPr>
          <p:nvPr/>
        </p:nvSpPr>
        <p:spPr bwMode="gray">
          <a:xfrm>
            <a:off x="2687076" y="4201400"/>
            <a:ext cx="1747837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3" name="Oval 33"/>
          <p:cNvSpPr>
            <a:spLocks noChangeArrowheads="1"/>
          </p:cNvSpPr>
          <p:nvPr/>
        </p:nvSpPr>
        <p:spPr bwMode="gray">
          <a:xfrm>
            <a:off x="2759345" y="4284463"/>
            <a:ext cx="1597025" cy="1582737"/>
          </a:xfrm>
          <a:prstGeom prst="ellipse">
            <a:avLst/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26667"/>
                  <a:invGamma/>
                </a:srgbClr>
              </a:gs>
              <a:gs pos="100000">
                <a:srgbClr val="DDDDDD"/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4" name="Picture 34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2830205" y="4362353"/>
            <a:ext cx="1490663" cy="1457325"/>
          </a:xfrm>
          <a:prstGeom prst="rect">
            <a:avLst/>
          </a:prstGeom>
          <a:noFill/>
        </p:spPr>
      </p:pic>
      <p:sp>
        <p:nvSpPr>
          <p:cNvPr id="35" name="Oval 35"/>
          <p:cNvSpPr>
            <a:spLocks noChangeArrowheads="1"/>
          </p:cNvSpPr>
          <p:nvPr/>
        </p:nvSpPr>
        <p:spPr bwMode="gray">
          <a:xfrm>
            <a:off x="2818805" y="4324496"/>
            <a:ext cx="1481138" cy="1460500"/>
          </a:xfrm>
          <a:prstGeom prst="ellipse">
            <a:avLst/>
          </a:prstGeom>
          <a:gradFill rotWithShape="1">
            <a:gsLst>
              <a:gs pos="0">
                <a:srgbClr val="99FFCC">
                  <a:gamma/>
                  <a:shade val="26275"/>
                  <a:invGamma/>
                  <a:alpha val="89999"/>
                </a:srgbClr>
              </a:gs>
              <a:gs pos="50000">
                <a:srgbClr val="99FFCC">
                  <a:alpha val="45000"/>
                </a:srgbClr>
              </a:gs>
              <a:gs pos="100000">
                <a:srgbClr val="99FFCC">
                  <a:gamma/>
                  <a:shade val="26275"/>
                  <a:invGamma/>
                  <a:alpha val="89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Freeform 36"/>
          <p:cNvSpPr>
            <a:spLocks/>
          </p:cNvSpPr>
          <p:nvPr/>
        </p:nvSpPr>
        <p:spPr bwMode="gray">
          <a:xfrm>
            <a:off x="3000869" y="4369672"/>
            <a:ext cx="1163638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9FFCC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7" name="Group 37"/>
          <p:cNvGrpSpPr>
            <a:grpSpLocks/>
          </p:cNvGrpSpPr>
          <p:nvPr/>
        </p:nvGrpSpPr>
        <p:grpSpPr bwMode="auto">
          <a:xfrm rot="-1297425" flipH="1" flipV="1">
            <a:off x="3856038" y="5532438"/>
            <a:ext cx="1293812" cy="309562"/>
            <a:chOff x="2532" y="1051"/>
            <a:chExt cx="893" cy="246"/>
          </a:xfrm>
        </p:grpSpPr>
        <p:grpSp>
          <p:nvGrpSpPr>
            <p:cNvPr id="38" name="Group 38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44" name="AutoShape 39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AutoShape 40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AutoShape 41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" name="AutoShape 42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39" name="Group 43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40" name="AutoShape 44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" name="AutoShape 45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AutoShape 46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AutoShape 47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pic>
        <p:nvPicPr>
          <p:cNvPr id="48" name="Picture 48" descr="light_shadow_m"/>
          <p:cNvPicPr>
            <a:picLocks noChangeAspect="1" noChangeArrowheads="1"/>
          </p:cNvPicPr>
          <p:nvPr/>
        </p:nvPicPr>
        <p:blipFill>
          <a:blip r:embed="rId2" cstate="print">
            <a:lum bright="-48000" contrast="-24000"/>
          </a:blip>
          <a:srcRect/>
          <a:stretch>
            <a:fillRect/>
          </a:stretch>
        </p:blipFill>
        <p:spPr bwMode="auto">
          <a:xfrm rot="3050435">
            <a:off x="4927307" y="3568076"/>
            <a:ext cx="3255962" cy="441325"/>
          </a:xfrm>
          <a:prstGeom prst="rect">
            <a:avLst/>
          </a:prstGeom>
          <a:noFill/>
        </p:spPr>
      </p:pic>
      <p:sp>
        <p:nvSpPr>
          <p:cNvPr id="49" name="Rectangle 49"/>
          <p:cNvSpPr>
            <a:spLocks noChangeArrowheads="1"/>
          </p:cNvSpPr>
          <p:nvPr/>
        </p:nvSpPr>
        <p:spPr bwMode="black">
          <a:xfrm>
            <a:off x="2808127" y="4777219"/>
            <a:ext cx="153708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C1C1C"/>
                </a:solidFill>
                <a:latin typeface="Arial" charset="0"/>
              </a:rPr>
              <a:t>Образование</a:t>
            </a:r>
            <a:endParaRPr lang="en-US" sz="1600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0" name="Rectangle 50"/>
          <p:cNvSpPr>
            <a:spLocks noChangeArrowheads="1"/>
          </p:cNvSpPr>
          <p:nvPr/>
        </p:nvSpPr>
        <p:spPr bwMode="black">
          <a:xfrm>
            <a:off x="478280" y="4638510"/>
            <a:ext cx="1462375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Достижение </a:t>
            </a:r>
            <a:r>
              <a:rPr lang="ru-RU" b="1" dirty="0"/>
              <a:t>реальных целей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51" name="Rectangle 51"/>
          <p:cNvSpPr>
            <a:spLocks noChangeArrowheads="1"/>
          </p:cNvSpPr>
          <p:nvPr/>
        </p:nvSpPr>
        <p:spPr bwMode="black">
          <a:xfrm>
            <a:off x="7298671" y="4696580"/>
            <a:ext cx="149744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C1C1C"/>
                </a:solidFill>
                <a:latin typeface="Arial" charset="0"/>
              </a:rPr>
              <a:t>Здоровый образ жизни</a:t>
            </a:r>
            <a:endParaRPr lang="en-US" sz="1600" b="1" dirty="0">
              <a:solidFill>
                <a:srgbClr val="1C1C1C"/>
              </a:solidFill>
              <a:latin typeface="Arial" charset="0"/>
            </a:endParaRPr>
          </a:p>
        </p:txBody>
      </p:sp>
      <p:grpSp>
        <p:nvGrpSpPr>
          <p:cNvPr id="53" name="Group 53"/>
          <p:cNvGrpSpPr>
            <a:grpSpLocks/>
          </p:cNvGrpSpPr>
          <p:nvPr/>
        </p:nvGrpSpPr>
        <p:grpSpPr bwMode="auto">
          <a:xfrm rot="-1297425" flipH="1" flipV="1">
            <a:off x="1223963" y="5532438"/>
            <a:ext cx="1293812" cy="309562"/>
            <a:chOff x="2532" y="1051"/>
            <a:chExt cx="893" cy="246"/>
          </a:xfrm>
        </p:grpSpPr>
        <p:grpSp>
          <p:nvGrpSpPr>
            <p:cNvPr id="54" name="Group 54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60" name="AutoShape 55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" name="AutoShape 56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AutoShape 57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AutoShape 58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5" name="Group 59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56" name="AutoShape 60"/>
              <p:cNvSpPr>
                <a:spLocks noChangeArrowheads="1"/>
              </p:cNvSpPr>
              <p:nvPr/>
            </p:nvSpPr>
            <p:spPr bwMode="white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7" name="AutoShape 61"/>
              <p:cNvSpPr>
                <a:spLocks noChangeArrowheads="1"/>
              </p:cNvSpPr>
              <p:nvPr/>
            </p:nvSpPr>
            <p:spPr bwMode="white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AutoShape 62"/>
              <p:cNvSpPr>
                <a:spLocks noChangeArrowheads="1"/>
              </p:cNvSpPr>
              <p:nvPr/>
            </p:nvSpPr>
            <p:spPr bwMode="white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9" name="AutoShape 63"/>
              <p:cNvSpPr>
                <a:spLocks noChangeArrowheads="1"/>
              </p:cNvSpPr>
              <p:nvPr/>
            </p:nvSpPr>
            <p:spPr bwMode="white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FFFFF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64" name="Group 64"/>
          <p:cNvGrpSpPr>
            <a:grpSpLocks/>
          </p:cNvGrpSpPr>
          <p:nvPr/>
        </p:nvGrpSpPr>
        <p:grpSpPr bwMode="auto">
          <a:xfrm>
            <a:off x="2160046" y="1898882"/>
            <a:ext cx="4555177" cy="696310"/>
            <a:chOff x="1440" y="924"/>
            <a:chExt cx="2688" cy="389"/>
          </a:xfrm>
        </p:grpSpPr>
        <p:grpSp>
          <p:nvGrpSpPr>
            <p:cNvPr id="65" name="Group 65"/>
            <p:cNvGrpSpPr>
              <a:grpSpLocks/>
            </p:cNvGrpSpPr>
            <p:nvPr/>
          </p:nvGrpSpPr>
          <p:grpSpPr bwMode="auto">
            <a:xfrm>
              <a:off x="1440" y="924"/>
              <a:ext cx="2688" cy="389"/>
              <a:chOff x="1596" y="1167"/>
              <a:chExt cx="2448" cy="389"/>
            </a:xfrm>
          </p:grpSpPr>
          <p:sp>
            <p:nvSpPr>
              <p:cNvPr id="67" name="AutoShape 66"/>
              <p:cNvSpPr>
                <a:spLocks noChangeArrowheads="1"/>
              </p:cNvSpPr>
              <p:nvPr/>
            </p:nvSpPr>
            <p:spPr bwMode="gray">
              <a:xfrm>
                <a:off x="1596" y="1167"/>
                <a:ext cx="2448" cy="38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>
                      <a:gamma/>
                      <a:tint val="33725"/>
                      <a:invGamma/>
                    </a:schemeClr>
                  </a:gs>
                  <a:gs pos="50000">
                    <a:schemeClr val="tx2">
                      <a:alpha val="89999"/>
                    </a:schemeClr>
                  </a:gs>
                  <a:gs pos="100000">
                    <a:schemeClr val="tx2">
                      <a:gamma/>
                      <a:tint val="33725"/>
                      <a:invGamma/>
                    </a:scheme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AutoShape 67"/>
              <p:cNvSpPr>
                <a:spLocks noChangeArrowheads="1"/>
              </p:cNvSpPr>
              <p:nvPr/>
            </p:nvSpPr>
            <p:spPr bwMode="gray">
              <a:xfrm>
                <a:off x="1632" y="1200"/>
                <a:ext cx="2371" cy="32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89999"/>
                    </a:schemeClr>
                  </a:gs>
                  <a:gs pos="50000">
                    <a:schemeClr val="folHlink">
                      <a:gamma/>
                      <a:tint val="48627"/>
                      <a:invGamma/>
                    </a:schemeClr>
                  </a:gs>
                  <a:gs pos="100000">
                    <a:schemeClr val="folHlink">
                      <a:alpha val="89999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6" name="Rectangle 68"/>
            <p:cNvSpPr>
              <a:spLocks noChangeArrowheads="1"/>
            </p:cNvSpPr>
            <p:nvPr/>
          </p:nvSpPr>
          <p:spPr bwMode="auto">
            <a:xfrm>
              <a:off x="1562" y="1045"/>
              <a:ext cx="2439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</a:pPr>
              <a:r>
                <a:rPr lang="ru-RU" sz="2400" dirty="0"/>
                <a:t>Умение жить </a:t>
              </a:r>
              <a:r>
                <a:rPr lang="ru-RU" sz="2400" dirty="0" smtClean="0"/>
                <a:t>рационально</a:t>
              </a:r>
              <a:endParaRPr lang="en-US" sz="2400" dirty="0">
                <a:latin typeface="Arial" charset="0"/>
              </a:endParaRPr>
            </a:p>
          </p:txBody>
        </p:sp>
      </p:grpSp>
      <p:grpSp>
        <p:nvGrpSpPr>
          <p:cNvPr id="69" name="Group 6"/>
          <p:cNvGrpSpPr>
            <a:grpSpLocks/>
          </p:cNvGrpSpPr>
          <p:nvPr/>
        </p:nvGrpSpPr>
        <p:grpSpPr bwMode="auto">
          <a:xfrm>
            <a:off x="5268997" y="2815431"/>
            <a:ext cx="625475" cy="2103438"/>
            <a:chOff x="2687" y="1542"/>
            <a:chExt cx="398" cy="1542"/>
          </a:xfrm>
        </p:grpSpPr>
        <p:sp>
          <p:nvSpPr>
            <p:cNvPr id="70" name="Freeform 7"/>
            <p:cNvSpPr>
              <a:spLocks/>
            </p:cNvSpPr>
            <p:nvPr/>
          </p:nvSpPr>
          <p:spPr bwMode="gray">
            <a:xfrm>
              <a:off x="2687" y="1542"/>
              <a:ext cx="398" cy="1542"/>
            </a:xfrm>
            <a:custGeom>
              <a:avLst/>
              <a:gdLst/>
              <a:ahLst/>
              <a:cxnLst>
                <a:cxn ang="0">
                  <a:pos x="229" y="318"/>
                </a:cxn>
                <a:cxn ang="0">
                  <a:pos x="80" y="240"/>
                </a:cxn>
                <a:cxn ang="0">
                  <a:pos x="10" y="1542"/>
                </a:cxn>
                <a:cxn ang="0">
                  <a:pos x="362" y="1525"/>
                </a:cxn>
                <a:cxn ang="0">
                  <a:pos x="229" y="318"/>
                </a:cxn>
              </a:cxnLst>
              <a:rect l="0" t="0" r="r" b="b"/>
              <a:pathLst>
                <a:path w="398" h="1542">
                  <a:moveTo>
                    <a:pt x="229" y="318"/>
                  </a:moveTo>
                  <a:cubicBezTo>
                    <a:pt x="169" y="114"/>
                    <a:pt x="110" y="0"/>
                    <a:pt x="80" y="240"/>
                  </a:cubicBezTo>
                  <a:cubicBezTo>
                    <a:pt x="50" y="480"/>
                    <a:pt x="0" y="1379"/>
                    <a:pt x="10" y="1542"/>
                  </a:cubicBezTo>
                  <a:lnTo>
                    <a:pt x="362" y="1525"/>
                  </a:lnTo>
                  <a:cubicBezTo>
                    <a:pt x="398" y="1321"/>
                    <a:pt x="289" y="522"/>
                    <a:pt x="229" y="318"/>
                  </a:cubicBez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100000">
                  <a:srgbClr val="B2B2B2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" name="Freeform 8"/>
            <p:cNvSpPr>
              <a:spLocks/>
            </p:cNvSpPr>
            <p:nvPr/>
          </p:nvSpPr>
          <p:spPr bwMode="gray">
            <a:xfrm>
              <a:off x="2811" y="1889"/>
              <a:ext cx="34" cy="562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34" y="241"/>
                </a:cxn>
                <a:cxn ang="0">
                  <a:pos x="19" y="562"/>
                </a:cxn>
                <a:cxn ang="0">
                  <a:pos x="2" y="233"/>
                </a:cxn>
                <a:cxn ang="0">
                  <a:pos x="9" y="1"/>
                </a:cxn>
              </a:cxnLst>
              <a:rect l="0" t="0" r="r" b="b"/>
              <a:pathLst>
                <a:path w="34" h="562">
                  <a:moveTo>
                    <a:pt x="9" y="1"/>
                  </a:moveTo>
                  <a:cubicBezTo>
                    <a:pt x="14" y="2"/>
                    <a:pt x="32" y="148"/>
                    <a:pt x="34" y="241"/>
                  </a:cubicBezTo>
                  <a:cubicBezTo>
                    <a:pt x="29" y="338"/>
                    <a:pt x="14" y="562"/>
                    <a:pt x="19" y="562"/>
                  </a:cubicBezTo>
                  <a:cubicBezTo>
                    <a:pt x="13" y="561"/>
                    <a:pt x="4" y="326"/>
                    <a:pt x="2" y="233"/>
                  </a:cubicBezTo>
                  <a:cubicBezTo>
                    <a:pt x="0" y="140"/>
                    <a:pt x="4" y="0"/>
                    <a:pt x="9" y="1"/>
                  </a:cubicBezTo>
                  <a:close/>
                </a:path>
              </a:pathLst>
            </a:custGeom>
            <a:gradFill rotWithShape="1">
              <a:gsLst>
                <a:gs pos="0">
                  <a:srgbClr val="B2B2B2"/>
                </a:gs>
                <a:gs pos="50000">
                  <a:schemeClr val="tx1"/>
                </a:gs>
                <a:gs pos="100000">
                  <a:srgbClr val="B2B2B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72" name="Picture 34" descr="circuler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>
            <a:off x="4870985" y="4371675"/>
            <a:ext cx="1490663" cy="1457325"/>
          </a:xfrm>
          <a:prstGeom prst="rect">
            <a:avLst/>
          </a:prstGeom>
          <a:noFill/>
        </p:spPr>
      </p:pic>
      <p:sp>
        <p:nvSpPr>
          <p:cNvPr id="76" name="Oval 32"/>
          <p:cNvSpPr>
            <a:spLocks noChangeArrowheads="1"/>
          </p:cNvSpPr>
          <p:nvPr/>
        </p:nvSpPr>
        <p:spPr bwMode="gray">
          <a:xfrm>
            <a:off x="4669012" y="4129865"/>
            <a:ext cx="1747837" cy="1733550"/>
          </a:xfrm>
          <a:prstGeom prst="ellipse">
            <a:avLst/>
          </a:prstGeom>
          <a:gradFill rotWithShape="1">
            <a:gsLst>
              <a:gs pos="0">
                <a:srgbClr val="B2B2B2"/>
              </a:gs>
              <a:gs pos="100000">
                <a:srgbClr val="B2B2B2">
                  <a:gamma/>
                  <a:tint val="0"/>
                  <a:invGamma/>
                </a:srgbClr>
              </a:gs>
            </a:gsLst>
            <a:lin ang="5400000" scaled="1"/>
          </a:gradFill>
          <a:ln w="190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7" name="Freeform 36"/>
          <p:cNvSpPr>
            <a:spLocks/>
          </p:cNvSpPr>
          <p:nvPr/>
        </p:nvSpPr>
        <p:spPr bwMode="gray">
          <a:xfrm>
            <a:off x="4962157" y="4258486"/>
            <a:ext cx="1163638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9FFCC">
                  <a:alpha val="17999"/>
                </a:srgbClr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8" name="Oval 35"/>
          <p:cNvSpPr>
            <a:spLocks noChangeArrowheads="1"/>
          </p:cNvSpPr>
          <p:nvPr/>
        </p:nvSpPr>
        <p:spPr bwMode="gray">
          <a:xfrm>
            <a:off x="4822355" y="4283286"/>
            <a:ext cx="1481138" cy="1460500"/>
          </a:xfrm>
          <a:prstGeom prst="ellipse">
            <a:avLst/>
          </a:prstGeom>
          <a:solidFill>
            <a:schemeClr val="bg2">
              <a:lumMod val="9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" name="Freeform 36"/>
          <p:cNvSpPr>
            <a:spLocks/>
          </p:cNvSpPr>
          <p:nvPr/>
        </p:nvSpPr>
        <p:spPr bwMode="gray">
          <a:xfrm>
            <a:off x="4982683" y="4409567"/>
            <a:ext cx="1163638" cy="508000"/>
          </a:xfrm>
          <a:custGeom>
            <a:avLst/>
            <a:gdLst/>
            <a:ahLst/>
            <a:cxnLst>
              <a:cxn ang="0">
                <a:pos x="1301" y="401"/>
              </a:cxn>
              <a:cxn ang="0">
                <a:pos x="1317" y="442"/>
              </a:cxn>
              <a:cxn ang="0">
                <a:pos x="1321" y="481"/>
              </a:cxn>
              <a:cxn ang="0">
                <a:pos x="1315" y="516"/>
              </a:cxn>
              <a:cxn ang="0">
                <a:pos x="1298" y="550"/>
              </a:cxn>
              <a:cxn ang="0">
                <a:pos x="1272" y="579"/>
              </a:cxn>
              <a:cxn ang="0">
                <a:pos x="1239" y="604"/>
              </a:cxn>
              <a:cxn ang="0">
                <a:pos x="1196" y="628"/>
              </a:cxn>
              <a:cxn ang="0">
                <a:pos x="1147" y="649"/>
              </a:cxn>
              <a:cxn ang="0">
                <a:pos x="1092" y="667"/>
              </a:cxn>
              <a:cxn ang="0">
                <a:pos x="1031" y="683"/>
              </a:cxn>
              <a:cxn ang="0">
                <a:pos x="967" y="694"/>
              </a:cxn>
              <a:cxn ang="0">
                <a:pos x="896" y="704"/>
              </a:cxn>
              <a:cxn ang="0">
                <a:pos x="824" y="710"/>
              </a:cxn>
              <a:cxn ang="0">
                <a:pos x="795" y="712"/>
              </a:cxn>
              <a:cxn ang="0">
                <a:pos x="476" y="712"/>
              </a:cxn>
              <a:cxn ang="0">
                <a:pos x="472" y="712"/>
              </a:cxn>
              <a:cxn ang="0">
                <a:pos x="409" y="708"/>
              </a:cxn>
              <a:cxn ang="0">
                <a:pos x="348" y="704"/>
              </a:cxn>
              <a:cxn ang="0">
                <a:pos x="290" y="696"/>
              </a:cxn>
              <a:cxn ang="0">
                <a:pos x="235" y="689"/>
              </a:cxn>
              <a:cxn ang="0">
                <a:pos x="186" y="677"/>
              </a:cxn>
              <a:cxn ang="0">
                <a:pos x="141" y="663"/>
              </a:cxn>
              <a:cxn ang="0">
                <a:pos x="102" y="648"/>
              </a:cxn>
              <a:cxn ang="0">
                <a:pos x="67" y="630"/>
              </a:cxn>
              <a:cxn ang="0">
                <a:pos x="39" y="608"/>
              </a:cxn>
              <a:cxn ang="0">
                <a:pos x="18" y="583"/>
              </a:cxn>
              <a:cxn ang="0">
                <a:pos x="6" y="554"/>
              </a:cxn>
              <a:cxn ang="0">
                <a:pos x="0" y="524"/>
              </a:cxn>
              <a:cxn ang="0">
                <a:pos x="0" y="520"/>
              </a:cxn>
              <a:cxn ang="0">
                <a:pos x="4" y="487"/>
              </a:cxn>
              <a:cxn ang="0">
                <a:pos x="16" y="446"/>
              </a:cxn>
              <a:cxn ang="0">
                <a:pos x="51" y="370"/>
              </a:cxn>
              <a:cxn ang="0">
                <a:pos x="94" y="299"/>
              </a:cxn>
              <a:cxn ang="0">
                <a:pos x="147" y="235"/>
              </a:cxn>
              <a:cxn ang="0">
                <a:pos x="204" y="176"/>
              </a:cxn>
              <a:cxn ang="0">
                <a:pos x="270" y="125"/>
              </a:cxn>
              <a:cxn ang="0">
                <a:pos x="341" y="82"/>
              </a:cxn>
              <a:cxn ang="0">
                <a:pos x="415" y="47"/>
              </a:cxn>
              <a:cxn ang="0">
                <a:pos x="497" y="21"/>
              </a:cxn>
              <a:cxn ang="0">
                <a:pos x="581" y="6"/>
              </a:cxn>
              <a:cxn ang="0">
                <a:pos x="667" y="0"/>
              </a:cxn>
              <a:cxn ang="0">
                <a:pos x="667" y="0"/>
              </a:cxn>
              <a:cxn ang="0">
                <a:pos x="759" y="6"/>
              </a:cxn>
              <a:cxn ang="0">
                <a:pos x="847" y="23"/>
              </a:cxn>
              <a:cxn ang="0">
                <a:pos x="932" y="53"/>
              </a:cxn>
              <a:cxn ang="0">
                <a:pos x="1010" y="90"/>
              </a:cxn>
              <a:cxn ang="0">
                <a:pos x="1082" y="137"/>
              </a:cxn>
              <a:cxn ang="0">
                <a:pos x="1149" y="194"/>
              </a:cxn>
              <a:cxn ang="0">
                <a:pos x="1208" y="256"/>
              </a:cxn>
              <a:cxn ang="0">
                <a:pos x="1258" y="325"/>
              </a:cxn>
              <a:cxn ang="0">
                <a:pos x="1301" y="401"/>
              </a:cxn>
              <a:cxn ang="0">
                <a:pos x="1301" y="401"/>
              </a:cxn>
            </a:cxnLst>
            <a:rect l="0" t="0" r="r" b="b"/>
            <a:pathLst>
              <a:path w="1321" h="712">
                <a:moveTo>
                  <a:pt x="1301" y="401"/>
                </a:moveTo>
                <a:lnTo>
                  <a:pt x="1317" y="442"/>
                </a:lnTo>
                <a:lnTo>
                  <a:pt x="1321" y="481"/>
                </a:lnTo>
                <a:lnTo>
                  <a:pt x="1315" y="516"/>
                </a:lnTo>
                <a:lnTo>
                  <a:pt x="1298" y="550"/>
                </a:lnTo>
                <a:lnTo>
                  <a:pt x="1272" y="579"/>
                </a:lnTo>
                <a:lnTo>
                  <a:pt x="1239" y="604"/>
                </a:lnTo>
                <a:lnTo>
                  <a:pt x="1196" y="628"/>
                </a:lnTo>
                <a:lnTo>
                  <a:pt x="1147" y="649"/>
                </a:lnTo>
                <a:lnTo>
                  <a:pt x="1092" y="667"/>
                </a:lnTo>
                <a:lnTo>
                  <a:pt x="1031" y="683"/>
                </a:lnTo>
                <a:lnTo>
                  <a:pt x="967" y="694"/>
                </a:lnTo>
                <a:lnTo>
                  <a:pt x="896" y="704"/>
                </a:lnTo>
                <a:lnTo>
                  <a:pt x="824" y="710"/>
                </a:lnTo>
                <a:lnTo>
                  <a:pt x="795" y="712"/>
                </a:lnTo>
                <a:lnTo>
                  <a:pt x="476" y="712"/>
                </a:lnTo>
                <a:lnTo>
                  <a:pt x="472" y="712"/>
                </a:lnTo>
                <a:lnTo>
                  <a:pt x="409" y="708"/>
                </a:lnTo>
                <a:lnTo>
                  <a:pt x="348" y="704"/>
                </a:lnTo>
                <a:lnTo>
                  <a:pt x="290" y="696"/>
                </a:lnTo>
                <a:lnTo>
                  <a:pt x="235" y="689"/>
                </a:lnTo>
                <a:lnTo>
                  <a:pt x="186" y="677"/>
                </a:lnTo>
                <a:lnTo>
                  <a:pt x="141" y="663"/>
                </a:lnTo>
                <a:lnTo>
                  <a:pt x="102" y="648"/>
                </a:lnTo>
                <a:lnTo>
                  <a:pt x="67" y="630"/>
                </a:lnTo>
                <a:lnTo>
                  <a:pt x="39" y="608"/>
                </a:lnTo>
                <a:lnTo>
                  <a:pt x="18" y="583"/>
                </a:lnTo>
                <a:lnTo>
                  <a:pt x="6" y="554"/>
                </a:lnTo>
                <a:lnTo>
                  <a:pt x="0" y="524"/>
                </a:lnTo>
                <a:lnTo>
                  <a:pt x="0" y="520"/>
                </a:lnTo>
                <a:lnTo>
                  <a:pt x="4" y="487"/>
                </a:lnTo>
                <a:lnTo>
                  <a:pt x="16" y="446"/>
                </a:lnTo>
                <a:lnTo>
                  <a:pt x="51" y="370"/>
                </a:lnTo>
                <a:lnTo>
                  <a:pt x="94" y="299"/>
                </a:lnTo>
                <a:lnTo>
                  <a:pt x="147" y="235"/>
                </a:lnTo>
                <a:lnTo>
                  <a:pt x="204" y="176"/>
                </a:lnTo>
                <a:lnTo>
                  <a:pt x="270" y="125"/>
                </a:lnTo>
                <a:lnTo>
                  <a:pt x="341" y="82"/>
                </a:lnTo>
                <a:lnTo>
                  <a:pt x="415" y="47"/>
                </a:lnTo>
                <a:lnTo>
                  <a:pt x="497" y="21"/>
                </a:lnTo>
                <a:lnTo>
                  <a:pt x="581" y="6"/>
                </a:lnTo>
                <a:lnTo>
                  <a:pt x="667" y="0"/>
                </a:lnTo>
                <a:lnTo>
                  <a:pt x="667" y="0"/>
                </a:lnTo>
                <a:lnTo>
                  <a:pt x="759" y="6"/>
                </a:lnTo>
                <a:lnTo>
                  <a:pt x="847" y="23"/>
                </a:lnTo>
                <a:lnTo>
                  <a:pt x="932" y="53"/>
                </a:lnTo>
                <a:lnTo>
                  <a:pt x="1010" y="90"/>
                </a:lnTo>
                <a:lnTo>
                  <a:pt x="1082" y="137"/>
                </a:lnTo>
                <a:lnTo>
                  <a:pt x="1149" y="194"/>
                </a:lnTo>
                <a:lnTo>
                  <a:pt x="1208" y="256"/>
                </a:lnTo>
                <a:lnTo>
                  <a:pt x="1258" y="325"/>
                </a:lnTo>
                <a:lnTo>
                  <a:pt x="1301" y="401"/>
                </a:lnTo>
                <a:lnTo>
                  <a:pt x="1301" y="401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0" name="Rectangle 49"/>
          <p:cNvSpPr>
            <a:spLocks noChangeArrowheads="1"/>
          </p:cNvSpPr>
          <p:nvPr/>
        </p:nvSpPr>
        <p:spPr bwMode="black">
          <a:xfrm>
            <a:off x="4928256" y="4675878"/>
            <a:ext cx="1275007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Профессиональный </a:t>
            </a:r>
            <a:r>
              <a:rPr lang="ru-RU" b="1" dirty="0"/>
              <a:t>успех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81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8418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76585"/>
            <a:ext cx="8229600" cy="1143000"/>
          </a:xfrm>
        </p:spPr>
        <p:txBody>
          <a:bodyPr>
            <a:normAutofit fontScale="90000"/>
          </a:bodyPr>
          <a:lstStyle/>
          <a:p>
            <a:pPr eaLnBrk="0" hangingPunct="0"/>
            <a:r>
              <a:rPr lang="ru-RU" b="1" dirty="0"/>
              <a:t>Сохранение национальной идентичности</a:t>
            </a:r>
            <a:endParaRPr lang="en-US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4" name="AutoShape 13"/>
          <p:cNvSpPr>
            <a:spLocks noChangeArrowheads="1"/>
          </p:cNvSpPr>
          <p:nvPr/>
        </p:nvSpPr>
        <p:spPr bwMode="gray">
          <a:xfrm>
            <a:off x="5364163" y="3445748"/>
            <a:ext cx="2703512" cy="2611438"/>
          </a:xfrm>
          <a:prstGeom prst="roundRect">
            <a:avLst>
              <a:gd name="adj" fmla="val 7912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938685" y="1844825"/>
            <a:ext cx="2894273" cy="1365640"/>
            <a:chOff x="728" y="1383"/>
            <a:chExt cx="1338" cy="294"/>
          </a:xfrm>
        </p:grpSpPr>
        <p:sp>
          <p:nvSpPr>
            <p:cNvPr id="6" name="AutoShape 15"/>
            <p:cNvSpPr>
              <a:spLocks noChangeArrowheads="1"/>
            </p:cNvSpPr>
            <p:nvPr/>
          </p:nvSpPr>
          <p:spPr bwMode="gray">
            <a:xfrm>
              <a:off x="728" y="138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7921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9216"/>
                    <a:invGamma/>
                  </a:schemeClr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gray">
            <a:xfrm flipH="1">
              <a:off x="200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AutoShape 17"/>
            <p:cNvSpPr>
              <a:spLocks noChangeArrowheads="1"/>
            </p:cNvSpPr>
            <p:nvPr/>
          </p:nvSpPr>
          <p:spPr bwMode="gray">
            <a:xfrm>
              <a:off x="766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" name="Group 18"/>
          <p:cNvGrpSpPr>
            <a:grpSpLocks/>
          </p:cNvGrpSpPr>
          <p:nvPr/>
        </p:nvGrpSpPr>
        <p:grpSpPr bwMode="auto">
          <a:xfrm>
            <a:off x="5275263" y="1926348"/>
            <a:ext cx="2857500" cy="1357476"/>
            <a:chOff x="3623" y="1413"/>
            <a:chExt cx="1321" cy="294"/>
          </a:xfrm>
        </p:grpSpPr>
        <p:sp>
          <p:nvSpPr>
            <p:cNvPr id="10" name="AutoShape 19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89020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solidFill>
                <a:schemeClr val="accent1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AutoShape 20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3" name="AutoShape 22"/>
          <p:cNvSpPr>
            <a:spLocks noChangeArrowheads="1"/>
          </p:cNvSpPr>
          <p:nvPr/>
        </p:nvSpPr>
        <p:spPr bwMode="gray">
          <a:xfrm>
            <a:off x="990600" y="3380661"/>
            <a:ext cx="2849563" cy="2713037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white">
          <a:xfrm>
            <a:off x="1236927" y="1955674"/>
            <a:ext cx="2238375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0" dirty="0" smtClean="0">
                <a:solidFill>
                  <a:srgbClr val="F8F8F8"/>
                </a:solidFill>
                <a:cs typeface="Arial" charset="0"/>
              </a:rPr>
              <a:t>Изменения в рамках национального сознания</a:t>
            </a:r>
            <a:endParaRPr lang="en-US" b="1" i="0" dirty="0">
              <a:solidFill>
                <a:srgbClr val="F8F8F8"/>
              </a:solidFill>
              <a:cs typeface="Arial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white">
          <a:xfrm>
            <a:off x="5616868" y="1957447"/>
            <a:ext cx="2238375" cy="14773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dirty="0"/>
              <a:t>С</a:t>
            </a:r>
            <a:r>
              <a:rPr lang="ru-RU" b="1" dirty="0" smtClean="0"/>
              <a:t>охранение </a:t>
            </a:r>
            <a:r>
              <a:rPr lang="ru-RU" b="1" dirty="0"/>
              <a:t>внутреннего ядра национального «Я» при изменении некоторых его черт</a:t>
            </a:r>
            <a:endParaRPr lang="en-US" b="1" dirty="0">
              <a:solidFill>
                <a:srgbClr val="F8F8F8"/>
              </a:solidFill>
              <a:cs typeface="Arial" charset="0"/>
            </a:endParaRPr>
          </a:p>
        </p:txBody>
      </p:sp>
      <p:sp>
        <p:nvSpPr>
          <p:cNvPr id="16" name="AutoShape 25"/>
          <p:cNvSpPr>
            <a:spLocks noChangeArrowheads="1"/>
          </p:cNvSpPr>
          <p:nvPr/>
        </p:nvSpPr>
        <p:spPr bwMode="blackGray">
          <a:xfrm rot="10806395" flipH="1" flipV="1">
            <a:off x="3922713" y="3925173"/>
            <a:ext cx="1293812" cy="755650"/>
          </a:xfrm>
          <a:prstGeom prst="rightArrow">
            <a:avLst>
              <a:gd name="adj1" fmla="val 46509"/>
              <a:gd name="adj2" fmla="val 37620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Rectangle 26"/>
          <p:cNvSpPr>
            <a:spLocks noChangeArrowheads="1"/>
          </p:cNvSpPr>
          <p:nvPr/>
        </p:nvSpPr>
        <p:spPr bwMode="gray">
          <a:xfrm>
            <a:off x="5668962" y="3521948"/>
            <a:ext cx="232103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sz="1600" b="1" i="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Ч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тобы двигаться вперед, нужно отказаться от тех элементов прошлого, которые не дают развиваться нации</a:t>
            </a:r>
            <a:endParaRPr lang="en-US" b="1" i="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grpSp>
        <p:nvGrpSpPr>
          <p:cNvPr id="21" name="Group 30"/>
          <p:cNvGrpSpPr>
            <a:grpSpLocks/>
          </p:cNvGrpSpPr>
          <p:nvPr/>
        </p:nvGrpSpPr>
        <p:grpSpPr bwMode="auto">
          <a:xfrm>
            <a:off x="5432425" y="3591798"/>
            <a:ext cx="168275" cy="168275"/>
            <a:chOff x="2928" y="2208"/>
            <a:chExt cx="262" cy="262"/>
          </a:xfrm>
        </p:grpSpPr>
        <p:sp>
          <p:nvSpPr>
            <p:cNvPr id="22" name="Oval 31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32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1" name="Rectangle 40"/>
          <p:cNvSpPr>
            <a:spLocks noChangeArrowheads="1"/>
          </p:cNvSpPr>
          <p:nvPr/>
        </p:nvSpPr>
        <p:spPr bwMode="gray">
          <a:xfrm>
            <a:off x="1296193" y="3735705"/>
            <a:ext cx="2238375" cy="15881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/>
              <a:t> Никакая </a:t>
            </a:r>
            <a:r>
              <a:rPr lang="ru-RU" dirty="0"/>
              <a:t>модернизация не может иметь место без сохранения национальной культуры</a:t>
            </a:r>
            <a:endParaRPr lang="en-US" b="1" i="0" dirty="0">
              <a:cs typeface="Arial" charset="0"/>
            </a:endParaRPr>
          </a:p>
        </p:txBody>
      </p:sp>
      <p:sp>
        <p:nvSpPr>
          <p:cNvPr id="34" name="AutoShape 43"/>
          <p:cNvSpPr>
            <a:spLocks noChangeArrowheads="1"/>
          </p:cNvSpPr>
          <p:nvPr/>
        </p:nvSpPr>
        <p:spPr bwMode="blackGray">
          <a:xfrm rot="10793605" flipV="1">
            <a:off x="3890963" y="4531598"/>
            <a:ext cx="1296987" cy="755650"/>
          </a:xfrm>
          <a:prstGeom prst="rightArrow">
            <a:avLst>
              <a:gd name="adj1" fmla="val 46509"/>
              <a:gd name="adj2" fmla="val 37713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8" name="Group 30"/>
          <p:cNvGrpSpPr>
            <a:grpSpLocks/>
          </p:cNvGrpSpPr>
          <p:nvPr/>
        </p:nvGrpSpPr>
        <p:grpSpPr bwMode="auto">
          <a:xfrm>
            <a:off x="1143793" y="3755695"/>
            <a:ext cx="168275" cy="168275"/>
            <a:chOff x="2928" y="2208"/>
            <a:chExt cx="262" cy="262"/>
          </a:xfrm>
          <a:solidFill>
            <a:schemeClr val="accent2"/>
          </a:solidFill>
        </p:grpSpPr>
        <p:sp>
          <p:nvSpPr>
            <p:cNvPr id="39" name="Oval 31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pFill/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32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pFill/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1299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8229600" cy="1143000"/>
          </a:xfrm>
        </p:spPr>
        <p:txBody>
          <a:bodyPr>
            <a:noAutofit/>
          </a:bodyPr>
          <a:lstStyle/>
          <a:p>
            <a:pPr eaLnBrk="0" hangingPunct="0"/>
            <a:r>
              <a:rPr lang="ru-RU" sz="3200" b="1" dirty="0"/>
              <a:t>Эволюционное, а не революционное развитие Казахстана</a:t>
            </a:r>
            <a:endParaRPr lang="en-US" sz="3200" b="1" dirty="0">
              <a:solidFill>
                <a:srgbClr val="1C1C1C"/>
              </a:solidFill>
              <a:latin typeface="Arial" charset="0"/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invGray">
          <a:xfrm rot="5400000">
            <a:off x="3417094" y="3384456"/>
            <a:ext cx="2224087" cy="90805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83218" y="1566801"/>
            <a:ext cx="3944766" cy="1045152"/>
            <a:chOff x="720" y="1392"/>
            <a:chExt cx="4058" cy="48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7" name="AutoShape 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" name="AutoShape 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483218" y="2890256"/>
            <a:ext cx="3939906" cy="1030371"/>
            <a:chOff x="720" y="1392"/>
            <a:chExt cx="4058" cy="480"/>
          </a:xfrm>
        </p:grpSpPr>
        <p:sp>
          <p:nvSpPr>
            <p:cNvPr id="10" name="AutoShape 9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hlink"/>
                </a:gs>
                <a:gs pos="50000">
                  <a:schemeClr val="hlink">
                    <a:gamma/>
                    <a:shade val="92157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2" name="AutoShape 11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AutoShape 12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526538" y="4115345"/>
            <a:ext cx="3891732" cy="1089326"/>
            <a:chOff x="720" y="1392"/>
            <a:chExt cx="4058" cy="480"/>
          </a:xfrm>
        </p:grpSpPr>
        <p:sp>
          <p:nvSpPr>
            <p:cNvPr id="15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6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7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9" name="Text Box 18"/>
          <p:cNvSpPr txBox="1">
            <a:spLocks noChangeArrowheads="1"/>
          </p:cNvSpPr>
          <p:nvPr/>
        </p:nvSpPr>
        <p:spPr bwMode="white">
          <a:xfrm>
            <a:off x="1056410" y="1587319"/>
            <a:ext cx="30870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 smtClean="0"/>
              <a:t>Был </a:t>
            </a:r>
            <a:r>
              <a:rPr lang="ru-RU" sz="1600" dirty="0"/>
              <a:t>сломан естественный путь национального развития и навязаны чуждые формы общественного устройства</a:t>
            </a:r>
            <a:endParaRPr lang="en-US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white">
          <a:xfrm>
            <a:off x="1194850" y="3068960"/>
            <a:ext cx="32282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 smtClean="0"/>
              <a:t>Нанесен </a:t>
            </a:r>
            <a:r>
              <a:rPr lang="ru-RU" sz="1600" dirty="0"/>
              <a:t>страшный демографический удар по нации. </a:t>
            </a:r>
            <a:endParaRPr lang="en-US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white">
          <a:xfrm>
            <a:off x="1199970" y="4281327"/>
            <a:ext cx="26994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 smtClean="0"/>
              <a:t>Едва </a:t>
            </a:r>
            <a:r>
              <a:rPr lang="ru-RU" sz="1600" dirty="0"/>
              <a:t>не были утрачены казахский язык и культура</a:t>
            </a:r>
            <a:endParaRPr lang="en-US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gray">
          <a:xfrm>
            <a:off x="4988594" y="1566801"/>
            <a:ext cx="3395662" cy="4939103"/>
          </a:xfrm>
          <a:prstGeom prst="flowChartAlternateProcess">
            <a:avLst/>
          </a:prstGeom>
          <a:gradFill rotWithShape="1">
            <a:gsLst>
              <a:gs pos="0">
                <a:srgbClr val="FFFFFF">
                  <a:gamma/>
                  <a:shade val="89020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89020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black">
          <a:xfrm>
            <a:off x="5164423" y="1384632"/>
            <a:ext cx="3230562" cy="53272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endParaRPr lang="en-US" sz="1000" b="1" dirty="0">
              <a:solidFill>
                <a:srgbClr val="FF9900"/>
              </a:solidFill>
            </a:endParaRPr>
          </a:p>
          <a:p>
            <a:pPr eaLnBrk="0" hangingPunct="0">
              <a:lnSpc>
                <a:spcPct val="110000"/>
              </a:lnSpc>
            </a:pPr>
            <a:r>
              <a:rPr lang="ru-RU" sz="1500" dirty="0" smtClean="0"/>
              <a:t>1. Эволюционное </a:t>
            </a:r>
            <a:r>
              <a:rPr lang="ru-RU" sz="1500" dirty="0"/>
              <a:t>развитие как принцип идеологии должно быть одним из ориентиров и на личностном, индивидуальном уровне для каждого </a:t>
            </a:r>
            <a:r>
              <a:rPr lang="ru-RU" sz="1500" dirty="0" err="1"/>
              <a:t>казахстанца</a:t>
            </a:r>
            <a:endParaRPr lang="en-US" sz="1500" dirty="0">
              <a:solidFill>
                <a:srgbClr val="000000"/>
              </a:solidFill>
            </a:endParaRPr>
          </a:p>
          <a:p>
            <a:pPr eaLnBrk="0" hangingPunct="0">
              <a:lnSpc>
                <a:spcPct val="110000"/>
              </a:lnSpc>
            </a:pPr>
            <a:r>
              <a:rPr lang="ru-RU" sz="1500" dirty="0" smtClean="0">
                <a:solidFill>
                  <a:srgbClr val="000000"/>
                </a:solidFill>
              </a:rPr>
              <a:t>2</a:t>
            </a:r>
            <a:r>
              <a:rPr lang="en-US" sz="1500" dirty="0" smtClean="0">
                <a:solidFill>
                  <a:srgbClr val="000000"/>
                </a:solidFill>
              </a:rPr>
              <a:t>. </a:t>
            </a:r>
            <a:r>
              <a:rPr lang="ru-RU" sz="1500" dirty="0"/>
              <a:t>эволюционное развитие общества как принцип не означает вечной консервации</a:t>
            </a:r>
            <a:endParaRPr lang="en-US" sz="1500" dirty="0">
              <a:solidFill>
                <a:srgbClr val="000000"/>
              </a:solidFill>
            </a:endParaRPr>
          </a:p>
          <a:p>
            <a:pPr eaLnBrk="0" hangingPunct="0">
              <a:lnSpc>
                <a:spcPct val="110000"/>
              </a:lnSpc>
            </a:pPr>
            <a:r>
              <a:rPr lang="ru-RU" sz="1500" dirty="0" smtClean="0">
                <a:solidFill>
                  <a:srgbClr val="000000"/>
                </a:solidFill>
              </a:rPr>
              <a:t>3</a:t>
            </a:r>
            <a:r>
              <a:rPr lang="en-US" sz="1500" dirty="0" smtClean="0">
                <a:solidFill>
                  <a:srgbClr val="000000"/>
                </a:solidFill>
              </a:rPr>
              <a:t>. </a:t>
            </a:r>
            <a:r>
              <a:rPr lang="ru-RU" sz="1500" dirty="0"/>
              <a:t>Характер революций изменился. Они обретают отчетливую национальную, религиозную, культурную или сепаратистскую </a:t>
            </a:r>
            <a:r>
              <a:rPr lang="ru-RU" sz="1500" dirty="0" smtClean="0"/>
              <a:t>окраску</a:t>
            </a:r>
          </a:p>
          <a:p>
            <a:pPr eaLnBrk="0" hangingPunct="0">
              <a:lnSpc>
                <a:spcPct val="110000"/>
              </a:lnSpc>
            </a:pPr>
            <a:r>
              <a:rPr lang="ru-RU" sz="1500" dirty="0" smtClean="0">
                <a:solidFill>
                  <a:srgbClr val="000000"/>
                </a:solidFill>
              </a:rPr>
              <a:t>4</a:t>
            </a:r>
            <a:r>
              <a:rPr lang="en-US" sz="1500" dirty="0" smtClean="0">
                <a:solidFill>
                  <a:srgbClr val="000000"/>
                </a:solidFill>
              </a:rPr>
              <a:t>. </a:t>
            </a:r>
            <a:r>
              <a:rPr lang="ru-RU" sz="1500" dirty="0" smtClean="0"/>
              <a:t>Серьезное </a:t>
            </a:r>
            <a:r>
              <a:rPr lang="ru-RU" sz="1500" dirty="0"/>
              <a:t>переосмысление того, что происходит в мире, – это часть огромной мировоззренческой, идеологической работы, которую должны провести и общество в целом, и политические партии и движения, и система образования</a:t>
            </a:r>
            <a:endParaRPr lang="en-US" sz="1500" dirty="0">
              <a:solidFill>
                <a:srgbClr val="000000"/>
              </a:solidFill>
            </a:endParaRPr>
          </a:p>
        </p:txBody>
      </p:sp>
      <p:pic>
        <p:nvPicPr>
          <p:cNvPr id="25" name="Picture 24" descr="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548922" y="1761790"/>
            <a:ext cx="498475" cy="508000"/>
          </a:xfrm>
          <a:prstGeom prst="rect">
            <a:avLst/>
          </a:prstGeom>
          <a:noFill/>
        </p:spPr>
      </p:pic>
      <p:pic>
        <p:nvPicPr>
          <p:cNvPr id="26" name="Picture 25" descr="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557935" y="3091690"/>
            <a:ext cx="498475" cy="508000"/>
          </a:xfrm>
          <a:prstGeom prst="rect">
            <a:avLst/>
          </a:prstGeom>
          <a:noFill/>
        </p:spPr>
      </p:pic>
      <p:pic>
        <p:nvPicPr>
          <p:cNvPr id="27" name="Picture 26" descr="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634038" y="4297280"/>
            <a:ext cx="498475" cy="508000"/>
          </a:xfrm>
          <a:prstGeom prst="rect">
            <a:avLst/>
          </a:prstGeom>
          <a:noFill/>
        </p:spPr>
      </p:pic>
      <p:grpSp>
        <p:nvGrpSpPr>
          <p:cNvPr id="28" name="Group 13"/>
          <p:cNvGrpSpPr>
            <a:grpSpLocks/>
          </p:cNvGrpSpPr>
          <p:nvPr/>
        </p:nvGrpSpPr>
        <p:grpSpPr bwMode="auto">
          <a:xfrm>
            <a:off x="517524" y="5436338"/>
            <a:ext cx="3982467" cy="1118500"/>
            <a:chOff x="720" y="1392"/>
            <a:chExt cx="4058" cy="480"/>
          </a:xfrm>
        </p:grpSpPr>
        <p:sp>
          <p:nvSpPr>
            <p:cNvPr id="29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92157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31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alpha val="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</a:schemeClr>
                  </a:gs>
                  <a:gs pos="100000">
                    <a:schemeClr val="folHlink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pic>
        <p:nvPicPr>
          <p:cNvPr id="33" name="Picture 26" descr="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593039" y="5680996"/>
            <a:ext cx="498475" cy="508000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1156162" y="5477620"/>
            <a:ext cx="33438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333333"/>
                </a:solidFill>
                <a:ea typeface="Times New Roman" panose="02020603050405020304" pitchFamily="18" charset="0"/>
              </a:rPr>
              <a:t>Территория </a:t>
            </a:r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</a:rPr>
              <a:t>Казахстана превратилась во многих регионах в территорию экологического бедствия</a:t>
            </a:r>
            <a:endParaRPr lang="ru-RU" sz="1600" dirty="0"/>
          </a:p>
        </p:txBody>
      </p:sp>
      <p:sp>
        <p:nvSpPr>
          <p:cNvPr id="35" name="Rectangle 40"/>
          <p:cNvSpPr>
            <a:spLocks noChangeArrowheads="1"/>
          </p:cNvSpPr>
          <p:nvPr/>
        </p:nvSpPr>
        <p:spPr bwMode="auto">
          <a:xfrm>
            <a:off x="5164136" y="6573361"/>
            <a:ext cx="3872359" cy="27699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 smtClean="0">
                <a:solidFill>
                  <a:srgbClr val="1C1C1C"/>
                </a:solidFill>
                <a:latin typeface="Arial" charset="0"/>
              </a:rPr>
              <a:t> </a:t>
            </a:r>
            <a:endParaRPr lang="en-US" sz="1200" dirty="0">
              <a:solidFill>
                <a:srgbClr val="1C1C1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300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92a1154cc1438a6aa104f8aabf7eb4d75f46e9e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delovoy-poryadok (1)</Template>
  <TotalTime>212</TotalTime>
  <Words>454</Words>
  <Application>Microsoft Office PowerPoint</Application>
  <PresentationFormat>Экран (4:3)</PresentationFormat>
  <Paragraphs>115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inherit</vt:lpstr>
      <vt:lpstr>Times New Roman</vt:lpstr>
      <vt:lpstr>Тема Office</vt:lpstr>
      <vt:lpstr>Модернизация образования в контексте преобразования общественного сознания</vt:lpstr>
      <vt:lpstr>Статья Главы государства  «Взгляд в будущее: модернизация общественного сознания»</vt:lpstr>
      <vt:lpstr>Культ знания</vt:lpstr>
      <vt:lpstr>II. ПОВЕСТКА ДНЯ НА БЛИЖАЙШИЕ ГОДЫ</vt:lpstr>
      <vt:lpstr>Конкурентоспособность</vt:lpstr>
      <vt:lpstr>II. ПОВЕСТКА ДНЯ НА БЛИЖАЙШИЕ ГОДЫ</vt:lpstr>
      <vt:lpstr>Прагматизм</vt:lpstr>
      <vt:lpstr>Сохранение национальной идентичности</vt:lpstr>
      <vt:lpstr>Эволюционное, а не революционное развитие Казахстана</vt:lpstr>
      <vt:lpstr>Открытость сознания</vt:lpstr>
      <vt:lpstr>"Взгляд в будущее: модернизация общественного сознания"</vt:lpstr>
    </vt:vector>
  </TitlesOfParts>
  <Company/>
  <LinksUpToDate>false</LinksUpToDate>
  <SharedDoc>false</SharedDoc>
  <HyperlinkBase>http://presentation-creation.ru/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подход к подготовке инженерных  кадров в контексте преобразования общественного сознания</dc:title>
  <dc:creator>Жанжигитова Галима Акановна</dc:creator>
  <cp:lastModifiedBy>user</cp:lastModifiedBy>
  <cp:revision>27</cp:revision>
  <dcterms:created xsi:type="dcterms:W3CDTF">2017-11-29T13:37:01Z</dcterms:created>
  <dcterms:modified xsi:type="dcterms:W3CDTF">2020-03-31T05:21:10Z</dcterms:modified>
</cp:coreProperties>
</file>