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1EBA4AB-39C2-4018-ADA8-747737CCC9A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1EBA4AB-39C2-4018-ADA8-747737CCC9A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1EBA4AB-39C2-4018-ADA8-747737CCC9A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21EBA4AB-39C2-4018-ADA8-747737CCC9A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21EBA4AB-39C2-4018-ADA8-747737CCC9A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21EBA4AB-39C2-4018-ADA8-747737CCC9A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21EBA4AB-39C2-4018-ADA8-747737CCC9A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21EBA4AB-39C2-4018-ADA8-747737CCC9A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EBA4AB-39C2-4018-ADA8-747737CCC9A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21EBA4AB-39C2-4018-ADA8-747737CCC9A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21EBA4AB-39C2-4018-ADA8-747737CCC9A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E546D-CB5F-4BD2-BD42-12F213795A6E}"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BA4AB-39C2-4018-ADA8-747737CCC9A9}"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E546D-CB5F-4BD2-BD42-12F213795A6E}"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Distribution to Shareholders: Dividends and Repurchases</a:t>
            </a:r>
            <a:endParaRPr lang="en-US" sz="3200" b="1" dirty="0">
              <a:latin typeface="+mn-lt"/>
            </a:endParaRPr>
          </a:p>
        </p:txBody>
      </p:sp>
      <p:sp>
        <p:nvSpPr>
          <p:cNvPr id="3" name="Content Placeholder 2"/>
          <p:cNvSpPr>
            <a:spLocks noGrp="1"/>
          </p:cNvSpPr>
          <p:nvPr>
            <p:ph idx="1"/>
          </p:nvPr>
        </p:nvSpPr>
        <p:spPr/>
        <p:txBody>
          <a:bodyPr>
            <a:normAutofit/>
          </a:bodyPr>
          <a:lstStyle/>
          <a:p>
            <a:pPr marL="514350" indent="-514350">
              <a:buAutoNum type="arabicPeriod"/>
            </a:pPr>
            <a:r>
              <a:rPr lang="en-US" sz="3200" dirty="0"/>
              <a:t>Most firms have a </a:t>
            </a:r>
            <a:r>
              <a:rPr lang="en-US" sz="3200" b="1" dirty="0"/>
              <a:t>“Distribution Policy”: </a:t>
            </a:r>
            <a:r>
              <a:rPr lang="en-US" sz="3200" dirty="0"/>
              <a:t>Level of distributions, form of distributions (cash dividends versus stock repurchases) and the stability of distributions.</a:t>
            </a:r>
            <a:endParaRPr lang="en-US" sz="3200" dirty="0"/>
          </a:p>
          <a:p>
            <a:pPr marL="514350" indent="-514350">
              <a:buAutoNum type="arabicPeriod"/>
            </a:pPr>
            <a:r>
              <a:rPr lang="en-US" sz="3200" dirty="0"/>
              <a:t>Firms have </a:t>
            </a:r>
            <a:r>
              <a:rPr lang="en-US" sz="3200" b="1" dirty="0"/>
              <a:t>“Target Distribution Ratio”: </a:t>
            </a:r>
            <a:r>
              <a:rPr lang="en-US" sz="3200" dirty="0"/>
              <a:t>Percentage of net income distributed to shareholders through cash dividends or stock repurchase; and </a:t>
            </a:r>
            <a:r>
              <a:rPr lang="en-US" sz="3200" b="1" dirty="0"/>
              <a:t>“Target Payout Ratio”: </a:t>
            </a:r>
            <a:r>
              <a:rPr lang="en-US" sz="3200" dirty="0"/>
              <a:t>Percentage of net income paid as cash dividend.</a:t>
            </a:r>
            <a:endParaRPr 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3. High payout ratio means that the company pays large dividends and has low stock repurchases. This means that dividend yield is high and expected capital gain is low.</a:t>
            </a:r>
            <a:endParaRPr lang="en-US" sz="3200" dirty="0"/>
          </a:p>
          <a:p>
            <a:pPr marL="0" indent="0">
              <a:buNone/>
            </a:pPr>
            <a:r>
              <a:rPr lang="en-US" sz="3200" dirty="0"/>
              <a:t>4. A firm’s optimal distribution policy must have a balance between cash dividends and capital gains so as to maximize stock price.</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3200" b="1" dirty="0"/>
              <a:t>Theories of Investor Preferences for Dividend Yield </a:t>
            </a:r>
            <a:r>
              <a:rPr lang="en-US" sz="3200" b="1" dirty="0" err="1"/>
              <a:t>vesrsu</a:t>
            </a:r>
            <a:r>
              <a:rPr lang="en-US" sz="3200" b="1" dirty="0"/>
              <a:t> Capital Gains:</a:t>
            </a:r>
            <a:endParaRPr lang="en-US" sz="3200" b="1" dirty="0"/>
          </a:p>
          <a:p>
            <a:pPr marL="514350" indent="-514350">
              <a:buAutoNum type="arabicPeriod"/>
            </a:pPr>
            <a:r>
              <a:rPr lang="en-US" sz="3200" b="1" dirty="0"/>
              <a:t>Dividend Irrelevance Theory (Dividends makes no difference): </a:t>
            </a:r>
            <a:endParaRPr lang="en-US" sz="3200" b="1" dirty="0"/>
          </a:p>
          <a:p>
            <a:pPr marL="514350" indent="-514350">
              <a:buAutoNum type="alphaUcPeriod"/>
            </a:pPr>
            <a:r>
              <a:rPr lang="en-US" sz="3200" dirty="0"/>
              <a:t>Proposed by Merton Miller and Franco Modigliani and states that dividend policy has no effect on either the price of a stock or its cost of capital.</a:t>
            </a:r>
            <a:endParaRPr lang="en-US" sz="3200" dirty="0"/>
          </a:p>
          <a:p>
            <a:pPr marL="514350" indent="-514350">
              <a:buAutoNum type="alphaUcPeriod"/>
            </a:pPr>
            <a:r>
              <a:rPr lang="en-US" sz="3200" dirty="0"/>
              <a:t>States that a firm’s value is determined by its basic earning power and its business risk. That is, a firm’s value depends </a:t>
            </a:r>
            <a:endParaRPr lang="en-US" sz="3200" dirty="0"/>
          </a:p>
          <a:p>
            <a:pPr marL="0" indent="0">
              <a:buNone/>
            </a:pPr>
            <a:endParaRPr lang="en-US" sz="3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Only on the income produced by its assets, not on how net income is split between dividends and retained earnings.</a:t>
            </a:r>
            <a:endParaRPr lang="en-US" sz="3200" dirty="0"/>
          </a:p>
          <a:p>
            <a:pPr marL="0" indent="0">
              <a:buNone/>
            </a:pPr>
            <a:endParaRPr lang="en-US" sz="3200" dirty="0"/>
          </a:p>
          <a:p>
            <a:pPr marL="0" indent="0">
              <a:buNone/>
            </a:pPr>
            <a:r>
              <a:rPr lang="en-US" sz="3200" b="1" dirty="0"/>
              <a:t>2. Bird-in-the-Hand Theory:</a:t>
            </a:r>
            <a:endParaRPr lang="en-US" sz="3200" b="1" dirty="0"/>
          </a:p>
          <a:p>
            <a:pPr marL="0" indent="0">
              <a:buNone/>
            </a:pPr>
            <a:r>
              <a:rPr lang="en-US" sz="3200" dirty="0"/>
              <a:t>A. Myron Gordon and John Lintner states that return on equity decreases as dividend payout increases because investors are less certain of receiving capital gains than they are of receiving dividend payments. In other words, investors </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Value a dollar of expected dividends more than a dollar od expected capital gains because the dividend yield component is less risky that expected capital gains.</a:t>
            </a:r>
            <a:endParaRPr lang="en-US" sz="3200" dirty="0"/>
          </a:p>
          <a:p>
            <a:pPr marL="0" indent="0">
              <a:buNone/>
            </a:pPr>
            <a:endParaRPr lang="en-US" sz="3200" dirty="0"/>
          </a:p>
          <a:p>
            <a:pPr marL="0" indent="0">
              <a:buNone/>
            </a:pPr>
            <a:r>
              <a:rPr lang="en-US" sz="3200" b="1" dirty="0"/>
              <a:t>3. Tax Preference Theory: Capital Gains are Preferred:</a:t>
            </a:r>
            <a:endParaRPr lang="en-US" sz="3200" b="1" dirty="0"/>
          </a:p>
          <a:p>
            <a:pPr marL="0" indent="0">
              <a:buNone/>
            </a:pPr>
            <a:r>
              <a:rPr lang="en-US" sz="3200" b="1" dirty="0"/>
              <a:t>   </a:t>
            </a:r>
            <a:r>
              <a:rPr lang="en-US" sz="3200" dirty="0"/>
              <a:t>A. The profit from the sale of a capital asset for more than its purchase price is called capital gains.</a:t>
            </a:r>
            <a:endParaRPr lang="en-US" sz="3200" dirty="0"/>
          </a:p>
          <a:p>
            <a:pPr marL="0" indent="0">
              <a:buNone/>
            </a:pPr>
            <a:r>
              <a:rPr lang="en-US" sz="3200" b="1" dirty="0"/>
              <a:t>  </a:t>
            </a:r>
            <a:endParaRPr lang="en-US"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    B. Capital gains are preferred because:</a:t>
            </a:r>
            <a:endParaRPr lang="en-US" sz="3200" dirty="0"/>
          </a:p>
          <a:p>
            <a:pPr marL="0" indent="0">
              <a:buNone/>
            </a:pPr>
            <a:r>
              <a:rPr lang="en-US" sz="3200" dirty="0"/>
              <a:t>      1. Due to time value of money effects, a dollar of value paid in the future has less effective cost than a dollar paid today. Therefore, the taxes on capital gains paid on a later date is of a lower cost than today.</a:t>
            </a:r>
            <a:endParaRPr lang="en-US" sz="3200" dirty="0"/>
          </a:p>
          <a:p>
            <a:pPr marL="0" indent="0">
              <a:buNone/>
            </a:pPr>
            <a:r>
              <a:rPr lang="en-US" sz="3200" dirty="0"/>
              <a:t>  2. If a stock is held by someone until death, no capital is due at all. The beneficiaries can use the stock’s value at cost.</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sz="3200" b="1" dirty="0"/>
              <a:t>Clientele Effect:</a:t>
            </a:r>
            <a:endParaRPr lang="en-US" sz="3200" b="1" dirty="0"/>
          </a:p>
          <a:p>
            <a:pPr marL="0" indent="0">
              <a:buNone/>
            </a:pPr>
            <a:r>
              <a:rPr lang="en-US" sz="3200" dirty="0"/>
              <a:t>Different interest groups/clienteles of stockholders prefer different dividend payout policies:</a:t>
            </a:r>
            <a:endParaRPr lang="en-US" sz="3200" dirty="0"/>
          </a:p>
          <a:p>
            <a:pPr marL="514350" indent="-514350">
              <a:buAutoNum type="arabicPeriod"/>
            </a:pPr>
            <a:r>
              <a:rPr lang="en-US" sz="3200" dirty="0"/>
              <a:t>Retirees, pension funds, and university endowment funds generally prefer cash income, so they want firms that payout high percentage of earnings.</a:t>
            </a:r>
            <a:endParaRPr lang="en-US" sz="3200" dirty="0"/>
          </a:p>
          <a:p>
            <a:pPr marL="514350" indent="-514350">
              <a:buAutoNum type="arabicPeriod"/>
            </a:pPr>
            <a:r>
              <a:rPr lang="en-US" sz="3200" dirty="0"/>
              <a:t>Stockholders in their peak earning years might prefer dividend reinvestment because they have less need for current investment income, and would simply reinvest dividends received after first paying taxes on those dividends</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3200" dirty="0"/>
              <a:t>3. If a firm reinvests rather than payout dividends, stockholders who need current income would be disadvantaged. The value of their stock might increase, but they may be forced to sell off some of their shares to obtain cash.</a:t>
            </a:r>
            <a:endParaRPr lang="en-US" sz="3200" dirty="0"/>
          </a:p>
          <a:p>
            <a:pPr marL="0" indent="0">
              <a:buNone/>
            </a:pPr>
            <a:r>
              <a:rPr lang="en-US" sz="3200" dirty="0"/>
              <a:t>4. Stockholders who are saving rather than spending dividends might prefer the low dividend policy because the less firms pay in dividends, the less current taxes the shareholders will pay, and the less trouble they will go through to reinvest their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   After-tax dividends.</a:t>
            </a:r>
            <a:endParaRPr lang="en-US" sz="3200" dirty="0"/>
          </a:p>
          <a:p>
            <a:pPr marL="0" indent="0">
              <a:buNone/>
            </a:pPr>
            <a:r>
              <a:rPr lang="en-US" sz="3200" dirty="0"/>
              <a:t>  5. This means that investors who want current investment income should own shares in high dividend payout firms, while investors with no need for current investment income should own shares in low </a:t>
            </a:r>
            <a:r>
              <a:rPr lang="en-US" sz="3200"/>
              <a:t>dividend payout firms.</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3425</Words>
  <Application>WPS Presentation</Application>
  <PresentationFormat>Widescreen</PresentationFormat>
  <Paragraphs>40</Paragraphs>
  <Slides>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vt:i4>
      </vt:variant>
    </vt:vector>
  </HeadingPairs>
  <TitlesOfParts>
    <vt:vector size="17" baseType="lpstr">
      <vt:lpstr>Arial</vt:lpstr>
      <vt:lpstr>SimSun</vt:lpstr>
      <vt:lpstr>Wingdings</vt:lpstr>
      <vt:lpstr>Calibri</vt:lpstr>
      <vt:lpstr>Microsoft YaHei</vt:lpstr>
      <vt:lpstr>Arial Unicode MS</vt:lpstr>
      <vt:lpstr>Calibri Light</vt:lpstr>
      <vt:lpstr>Office Theme</vt:lpstr>
      <vt:lpstr>Distribution to Shareholders: Dividends and Repurchases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Distribution to Shareholders: Dividends and Repurchases</dc:title>
  <dc:creator>HP</dc:creator>
  <cp:lastModifiedBy>Famagoh</cp:lastModifiedBy>
  <cp:revision>13</cp:revision>
  <dcterms:created xsi:type="dcterms:W3CDTF">2026-03-15T16:43:00Z</dcterms:created>
  <dcterms:modified xsi:type="dcterms:W3CDTF">2026-03-16T08:29:39Z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062B77FE6C7F4668B893E592CC88ADDD_13</vt:lpwstr>
  </property>
  <property fmtid="{D5CDD505-2E9C-101B-9397-08002B2CF9AE}" pid="3" name="KSOProductBuildVer">
    <vt:lpwstr>1033-12.2.0.23196</vt:lpwstr>
  </property>
</Properties>
</file>