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36" r:id="rId1"/>
    <p:sldMasterId id="2147484633" r:id="rId2"/>
    <p:sldMasterId id="2147484230" r:id="rId3"/>
    <p:sldMasterId id="2147483730" r:id="rId4"/>
    <p:sldMasterId id="2147484220" r:id="rId5"/>
    <p:sldMasterId id="2147484641" r:id="rId6"/>
  </p:sldMasterIdLst>
  <p:notesMasterIdLst>
    <p:notesMasterId r:id="rId74"/>
  </p:notesMasterIdLst>
  <p:sldIdLst>
    <p:sldId id="576" r:id="rId7"/>
    <p:sldId id="573" r:id="rId8"/>
    <p:sldId id="579" r:id="rId9"/>
    <p:sldId id="363" r:id="rId10"/>
    <p:sldId id="398" r:id="rId11"/>
    <p:sldId id="474" r:id="rId12"/>
    <p:sldId id="369" r:id="rId13"/>
    <p:sldId id="476" r:id="rId14"/>
    <p:sldId id="475" r:id="rId15"/>
    <p:sldId id="371" r:id="rId16"/>
    <p:sldId id="577" r:id="rId17"/>
    <p:sldId id="372" r:id="rId18"/>
    <p:sldId id="416" r:id="rId19"/>
    <p:sldId id="564" r:id="rId20"/>
    <p:sldId id="373" r:id="rId21"/>
    <p:sldId id="436" r:id="rId22"/>
    <p:sldId id="430" r:id="rId23"/>
    <p:sldId id="437" r:id="rId24"/>
    <p:sldId id="374" r:id="rId25"/>
    <p:sldId id="438" r:id="rId26"/>
    <p:sldId id="477" r:id="rId27"/>
    <p:sldId id="509" r:id="rId28"/>
    <p:sldId id="366" r:id="rId29"/>
    <p:sldId id="569" r:id="rId30"/>
    <p:sldId id="568" r:id="rId31"/>
    <p:sldId id="395" r:id="rId32"/>
    <p:sldId id="511" r:id="rId33"/>
    <p:sldId id="512" r:id="rId34"/>
    <p:sldId id="434" r:id="rId35"/>
    <p:sldId id="534" r:id="rId36"/>
    <p:sldId id="536" r:id="rId37"/>
    <p:sldId id="537" r:id="rId38"/>
    <p:sldId id="435" r:id="rId39"/>
    <p:sldId id="458" r:id="rId40"/>
    <p:sldId id="538" r:id="rId41"/>
    <p:sldId id="423" r:id="rId42"/>
    <p:sldId id="520" r:id="rId43"/>
    <p:sldId id="539" r:id="rId44"/>
    <p:sldId id="521" r:id="rId45"/>
    <p:sldId id="522" r:id="rId46"/>
    <p:sldId id="578" r:id="rId47"/>
    <p:sldId id="523" r:id="rId48"/>
    <p:sldId id="461" r:id="rId49"/>
    <p:sldId id="524" r:id="rId50"/>
    <p:sldId id="546" r:id="rId51"/>
    <p:sldId id="478" r:id="rId52"/>
    <p:sldId id="553" r:id="rId53"/>
    <p:sldId id="552" r:id="rId54"/>
    <p:sldId id="554" r:id="rId55"/>
    <p:sldId id="555" r:id="rId56"/>
    <p:sldId id="547" r:id="rId57"/>
    <p:sldId id="548" r:id="rId58"/>
    <p:sldId id="549" r:id="rId59"/>
    <p:sldId id="550" r:id="rId60"/>
    <p:sldId id="551" r:id="rId61"/>
    <p:sldId id="556" r:id="rId62"/>
    <p:sldId id="558" r:id="rId63"/>
    <p:sldId id="560" r:id="rId64"/>
    <p:sldId id="479" r:id="rId65"/>
    <p:sldId id="561" r:id="rId66"/>
    <p:sldId id="562" r:id="rId67"/>
    <p:sldId id="482" r:id="rId68"/>
    <p:sldId id="484" r:id="rId69"/>
    <p:sldId id="485" r:id="rId70"/>
    <p:sldId id="529" r:id="rId71"/>
    <p:sldId id="570" r:id="rId72"/>
    <p:sldId id="563" r:id="rId73"/>
  </p:sldIdLst>
  <p:sldSz cx="9144000" cy="6858000" type="screen4x3"/>
  <p:notesSz cx="6858000" cy="9144000"/>
  <p:custDataLst>
    <p:tags r:id="rId75"/>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7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1B7"/>
    <a:srgbClr val="F2615F"/>
    <a:srgbClr val="009CAF"/>
    <a:srgbClr val="DB8657"/>
    <a:srgbClr val="6054A1"/>
    <a:srgbClr val="5E9E7E"/>
    <a:srgbClr val="C40075"/>
    <a:srgbClr val="126723"/>
    <a:srgbClr val="8B03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327" autoAdjust="0"/>
    <p:restoredTop sz="88810" autoAdjust="0"/>
  </p:normalViewPr>
  <p:slideViewPr>
    <p:cSldViewPr>
      <p:cViewPr varScale="1">
        <p:scale>
          <a:sx n="103" d="100"/>
          <a:sy n="103" d="100"/>
        </p:scale>
        <p:origin x="1476" y="114"/>
      </p:cViewPr>
      <p:guideLst>
        <p:guide orient="horz" pos="2160"/>
        <p:guide pos="29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p:cViewPr varScale="1">
        <p:scale>
          <a:sx n="95" d="100"/>
          <a:sy n="95" d="100"/>
        </p:scale>
        <p:origin x="3660"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microsoft.com/office/2015/10/relationships/revisionInfo" Target="revisionInfo.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xmlns="" id="{B1C1328B-1AEB-4E85-8B92-09931DBD2200}"/>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110595" name="Rectangle 3">
            <a:extLst>
              <a:ext uri="{FF2B5EF4-FFF2-40B4-BE49-F238E27FC236}">
                <a16:creationId xmlns:a16="http://schemas.microsoft.com/office/drawing/2014/main" xmlns="" id="{F7908265-C090-4FEC-8433-2A4B5EAB082D}"/>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p>
        </p:txBody>
      </p:sp>
      <p:sp>
        <p:nvSpPr>
          <p:cNvPr id="12292" name="Rectangle 4">
            <a:extLst>
              <a:ext uri="{FF2B5EF4-FFF2-40B4-BE49-F238E27FC236}">
                <a16:creationId xmlns:a16="http://schemas.microsoft.com/office/drawing/2014/main" xmlns="" id="{DBF1D75E-A043-4372-80EF-E1751CCE5259}"/>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7" name="Rectangle 5">
            <a:extLst>
              <a:ext uri="{FF2B5EF4-FFF2-40B4-BE49-F238E27FC236}">
                <a16:creationId xmlns:a16="http://schemas.microsoft.com/office/drawing/2014/main" xmlns="" id="{440C84F6-A302-45B2-9CDB-550FC026FC67}"/>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0598" name="Rectangle 6">
            <a:extLst>
              <a:ext uri="{FF2B5EF4-FFF2-40B4-BE49-F238E27FC236}">
                <a16:creationId xmlns:a16="http://schemas.microsoft.com/office/drawing/2014/main" xmlns="" id="{936CFDE9-2FD4-49D6-AD0B-84D4585F34FB}"/>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110599" name="Rectangle 7">
            <a:extLst>
              <a:ext uri="{FF2B5EF4-FFF2-40B4-BE49-F238E27FC236}">
                <a16:creationId xmlns:a16="http://schemas.microsoft.com/office/drawing/2014/main" xmlns="" id="{A852DF68-E71F-4DA0-9679-9252F238AF33}"/>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A40E136-578B-4AFB-A70A-9A96A693E304}" type="slidenum">
              <a:rPr lang="en-US" altLang="en-US"/>
              <a:pPr>
                <a:defRPr/>
              </a:pPr>
              <a:t>‹#›</a:t>
            </a:fld>
            <a:endParaRPr lang="en-US" altLang="en-US"/>
          </a:p>
        </p:txBody>
      </p:sp>
    </p:spTree>
    <p:extLst>
      <p:ext uri="{BB962C8B-B14F-4D97-AF65-F5344CB8AC3E}">
        <p14:creationId xmlns:p14="http://schemas.microsoft.com/office/powerpoint/2010/main" val="26216055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F38BD73-09A8-4550-9B81-47A3D6699D68}" type="slidenum">
              <a:rPr lang="en-US" altLang="en-US">
                <a:solidFill>
                  <a:srgbClr val="000000"/>
                </a:solidFill>
              </a:rPr>
              <a:pPr>
                <a:spcBef>
                  <a:spcPct val="0"/>
                </a:spcBef>
              </a:pPr>
              <a:t>1</a:t>
            </a:fld>
            <a:endParaRPr lang="en-US" altLang="en-US">
              <a:solidFill>
                <a:srgbClr val="000000"/>
              </a:solidFill>
            </a:endParaRPr>
          </a:p>
        </p:txBody>
      </p:sp>
    </p:spTree>
    <p:extLst>
      <p:ext uri="{BB962C8B-B14F-4D97-AF65-F5344CB8AC3E}">
        <p14:creationId xmlns:p14="http://schemas.microsoft.com/office/powerpoint/2010/main" val="3459609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xmlns="" id="{AB9E7FED-DF7E-401E-9671-CF67B29327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C0EC57B-CA9E-4059-BEFC-0620C047C10C}" type="slidenum">
              <a:rPr lang="en-US" altLang="en-US" smtClean="0"/>
              <a:pPr>
                <a:spcBef>
                  <a:spcPct val="0"/>
                </a:spcBef>
              </a:pPr>
              <a:t>10</a:t>
            </a:fld>
            <a:endParaRPr lang="en-US" altLang="en-US"/>
          </a:p>
        </p:txBody>
      </p:sp>
      <p:sp>
        <p:nvSpPr>
          <p:cNvPr id="32771" name="Rectangle 2">
            <a:extLst>
              <a:ext uri="{FF2B5EF4-FFF2-40B4-BE49-F238E27FC236}">
                <a16:creationId xmlns:a16="http://schemas.microsoft.com/office/drawing/2014/main" xmlns="" id="{BB99E22C-BB43-4738-AEA7-1E08EF8EC5CA}"/>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xmlns="" id="{449D6050-C7B4-4E36-BE2C-57A3BB8BF1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4019156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xmlns="" id="{AB9E7FED-DF7E-401E-9671-CF67B29327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C0EC57B-CA9E-4059-BEFC-0620C047C10C}" type="slidenum">
              <a:rPr lang="en-US" altLang="en-US" smtClean="0"/>
              <a:pPr>
                <a:spcBef>
                  <a:spcPct val="0"/>
                </a:spcBef>
              </a:pPr>
              <a:t>11</a:t>
            </a:fld>
            <a:endParaRPr lang="en-US" altLang="en-US"/>
          </a:p>
        </p:txBody>
      </p:sp>
      <p:sp>
        <p:nvSpPr>
          <p:cNvPr id="32771" name="Rectangle 2">
            <a:extLst>
              <a:ext uri="{FF2B5EF4-FFF2-40B4-BE49-F238E27FC236}">
                <a16:creationId xmlns:a16="http://schemas.microsoft.com/office/drawing/2014/main" xmlns="" id="{BB99E22C-BB43-4738-AEA7-1E08EF8EC5CA}"/>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xmlns="" id="{449D6050-C7B4-4E36-BE2C-57A3BB8BF1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471167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xmlns="" id="{252F5642-BB64-4E01-AA68-7F10893C4C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6C7DAB1-BA0F-4819-AFEA-88F81707C798}" type="slidenum">
              <a:rPr lang="en-US" altLang="en-US" smtClean="0"/>
              <a:pPr>
                <a:spcBef>
                  <a:spcPct val="0"/>
                </a:spcBef>
              </a:pPr>
              <a:t>12</a:t>
            </a:fld>
            <a:endParaRPr lang="en-US" altLang="en-US"/>
          </a:p>
        </p:txBody>
      </p:sp>
      <p:sp>
        <p:nvSpPr>
          <p:cNvPr id="36867" name="Rectangle 2">
            <a:extLst>
              <a:ext uri="{FF2B5EF4-FFF2-40B4-BE49-F238E27FC236}">
                <a16:creationId xmlns:a16="http://schemas.microsoft.com/office/drawing/2014/main" xmlns="" id="{E3D0BECB-FE2E-4E55-8CFF-0A9537A6BB65}"/>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xmlns="" id="{E14F62DA-CFD1-4475-862D-FED2C7D828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b="1">
                <a:solidFill>
                  <a:srgbClr val="FF0000"/>
                </a:solidFill>
              </a:rPr>
              <a:t>Classroom activity</a:t>
            </a:r>
          </a:p>
          <a:p>
            <a:pPr eaLnBrk="1" hangingPunct="1"/>
            <a:r>
              <a:rPr lang="en-CA" altLang="en-US"/>
              <a:t>Check out </a:t>
            </a:r>
            <a:r>
              <a:rPr lang="en-CA" altLang="en-US" i="1"/>
              <a:t>Economics in Action</a:t>
            </a:r>
            <a:r>
              <a:rPr lang="en-CA" altLang="en-US"/>
              <a:t>: The U.S. Budget in Global Perspective</a:t>
            </a:r>
          </a:p>
        </p:txBody>
      </p:sp>
    </p:spTree>
    <p:extLst>
      <p:ext uri="{BB962C8B-B14F-4D97-AF65-F5344CB8AC3E}">
        <p14:creationId xmlns:p14="http://schemas.microsoft.com/office/powerpoint/2010/main" val="662197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xmlns="" id="{04F45094-DB07-480E-B864-83E72253E7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6C5C823-2B48-4F64-87B2-32896EB27783}" type="slidenum">
              <a:rPr lang="en-US" altLang="en-US" smtClean="0"/>
              <a:pPr>
                <a:spcBef>
                  <a:spcPct val="0"/>
                </a:spcBef>
              </a:pPr>
              <a:t>13</a:t>
            </a:fld>
            <a:endParaRPr lang="en-US" altLang="en-US"/>
          </a:p>
        </p:txBody>
      </p:sp>
      <p:sp>
        <p:nvSpPr>
          <p:cNvPr id="38915" name="Rectangle 2">
            <a:extLst>
              <a:ext uri="{FF2B5EF4-FFF2-40B4-BE49-F238E27FC236}">
                <a16:creationId xmlns:a16="http://schemas.microsoft.com/office/drawing/2014/main" xmlns="" id="{01C64995-FDA1-4D9B-A6CE-0EA5483992CC}"/>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xmlns="" id="{3B45868A-D585-40CC-9C1A-5430B57039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924336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xmlns="" id="{910031E6-D956-4E84-A1F7-1223776C5B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BE2BFEA-D64A-4ED0-BB85-771A0A841ED4}" type="slidenum">
              <a:rPr lang="en-US" altLang="en-US" smtClean="0"/>
              <a:pPr>
                <a:spcBef>
                  <a:spcPct val="0"/>
                </a:spcBef>
              </a:pPr>
              <a:t>14</a:t>
            </a:fld>
            <a:endParaRPr lang="en-US" altLang="en-US"/>
          </a:p>
        </p:txBody>
      </p:sp>
      <p:sp>
        <p:nvSpPr>
          <p:cNvPr id="40963" name="Rectangle 2">
            <a:extLst>
              <a:ext uri="{FF2B5EF4-FFF2-40B4-BE49-F238E27FC236}">
                <a16:creationId xmlns:a16="http://schemas.microsoft.com/office/drawing/2014/main" xmlns="" id="{7235418B-152C-4958-A429-89AD5018FA06}"/>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xmlns="" id="{BA2A2827-4A7E-4F9C-B89C-448D0107D3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708635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xmlns="" id="{68F03C8C-872E-409C-AEC7-10509785FD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C2A8425-99F9-4FD3-B349-42EE076104B8}" type="slidenum">
              <a:rPr lang="en-US" altLang="en-US" smtClean="0"/>
              <a:pPr>
                <a:spcBef>
                  <a:spcPct val="0"/>
                </a:spcBef>
              </a:pPr>
              <a:t>15</a:t>
            </a:fld>
            <a:endParaRPr lang="en-US" altLang="en-US"/>
          </a:p>
        </p:txBody>
      </p:sp>
      <p:sp>
        <p:nvSpPr>
          <p:cNvPr id="43011" name="Rectangle 2">
            <a:extLst>
              <a:ext uri="{FF2B5EF4-FFF2-40B4-BE49-F238E27FC236}">
                <a16:creationId xmlns:a16="http://schemas.microsoft.com/office/drawing/2014/main" xmlns="" id="{DA7DE83F-1767-4B88-B4FB-6B4116AFAFA8}"/>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xmlns="" id="{CF03CDC0-16FD-48A7-99D9-D03132C085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649475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xmlns="" id="{1765BA42-4ED8-4DE7-8739-FA1330E74F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4D4A1B8-5363-4782-B425-C26C5F1DCFBE}" type="slidenum">
              <a:rPr lang="en-US" altLang="en-US" smtClean="0"/>
              <a:pPr>
                <a:spcBef>
                  <a:spcPct val="0"/>
                </a:spcBef>
              </a:pPr>
              <a:t>16</a:t>
            </a:fld>
            <a:endParaRPr lang="en-US" altLang="en-US"/>
          </a:p>
        </p:txBody>
      </p:sp>
      <p:sp>
        <p:nvSpPr>
          <p:cNvPr id="45059" name="Rectangle 2">
            <a:extLst>
              <a:ext uri="{FF2B5EF4-FFF2-40B4-BE49-F238E27FC236}">
                <a16:creationId xmlns:a16="http://schemas.microsoft.com/office/drawing/2014/main" xmlns="" id="{1F821AFD-F449-48A7-BDD8-0123791AECDF}"/>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xmlns="" id="{3C5FFBAB-7165-47D1-9124-AA7A7D0257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464203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xmlns="" id="{EAF23E79-3135-4483-A994-408D3AA8C9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B68335E-F336-454A-AD82-FAD0B528BEDF}" type="slidenum">
              <a:rPr lang="en-US" altLang="en-US" smtClean="0"/>
              <a:pPr>
                <a:spcBef>
                  <a:spcPct val="0"/>
                </a:spcBef>
              </a:pPr>
              <a:t>17</a:t>
            </a:fld>
            <a:endParaRPr lang="en-US" altLang="en-US"/>
          </a:p>
        </p:txBody>
      </p:sp>
      <p:sp>
        <p:nvSpPr>
          <p:cNvPr id="47107" name="Rectangle 2">
            <a:extLst>
              <a:ext uri="{FF2B5EF4-FFF2-40B4-BE49-F238E27FC236}">
                <a16:creationId xmlns:a16="http://schemas.microsoft.com/office/drawing/2014/main" xmlns="" id="{25F3E684-173C-4930-8A91-02EC097AE04B}"/>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xmlns="" id="{C4D6DBB0-852C-4F5F-835B-6914B8DC55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0735448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xmlns="" id="{45BCA985-F9E8-4B11-9F86-9859CF16C0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1860C7A-28D9-4428-B662-B5FFDC41D31D}" type="slidenum">
              <a:rPr lang="en-US" altLang="en-US" smtClean="0"/>
              <a:pPr>
                <a:spcBef>
                  <a:spcPct val="0"/>
                </a:spcBef>
              </a:pPr>
              <a:t>18</a:t>
            </a:fld>
            <a:endParaRPr lang="en-US" altLang="en-US"/>
          </a:p>
        </p:txBody>
      </p:sp>
      <p:sp>
        <p:nvSpPr>
          <p:cNvPr id="49155" name="Rectangle 2">
            <a:extLst>
              <a:ext uri="{FF2B5EF4-FFF2-40B4-BE49-F238E27FC236}">
                <a16:creationId xmlns:a16="http://schemas.microsoft.com/office/drawing/2014/main" xmlns="" id="{A75D564A-829A-4957-80B5-8FCDF24EB0D4}"/>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xmlns="" id="{4C52EC21-514C-4F40-9218-46927565F6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2847124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xmlns="" id="{2474B20D-53B9-459C-B937-0B9F463037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B059794-E82A-4203-9663-4FC80697DC2B}" type="slidenum">
              <a:rPr lang="en-US" altLang="en-US" smtClean="0"/>
              <a:pPr>
                <a:spcBef>
                  <a:spcPct val="0"/>
                </a:spcBef>
              </a:pPr>
              <a:t>19</a:t>
            </a:fld>
            <a:endParaRPr lang="en-US" altLang="en-US"/>
          </a:p>
        </p:txBody>
      </p:sp>
      <p:sp>
        <p:nvSpPr>
          <p:cNvPr id="51203" name="Rectangle 2">
            <a:extLst>
              <a:ext uri="{FF2B5EF4-FFF2-40B4-BE49-F238E27FC236}">
                <a16:creationId xmlns:a16="http://schemas.microsoft.com/office/drawing/2014/main" xmlns="" id="{30BA2D88-EEE2-4838-BA29-FEA4D625B044}"/>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xmlns="" id="{15514CD5-8909-4335-939A-44A9421CD7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b="1" i="1" dirty="0"/>
              <a:t>Deficit and debt.</a:t>
            </a:r>
            <a:r>
              <a:rPr lang="en-US" altLang="en-US" sz="1000" dirty="0"/>
              <a:t> Many students need help with the distinction between the deficit and the debt (and with what happens to the debt when there is a surplus). Use the student loan or credit card analogy. Explain that the budget balance—the deficit or surplus—is just like a personal budget balance—the amount that a student borrows or pays back during a given year. The debt—the amount owed by the government—is like the balance on a student loan or credit card account. Students (usually) have a budget deficit and increasing debt. And graduates with a job (usually) have a budget surplus and decreasing debt.</a:t>
            </a:r>
          </a:p>
          <a:p>
            <a:pPr eaLnBrk="1" hangingPunct="1"/>
            <a:r>
              <a:rPr lang="en-US" altLang="en-US" sz="1000" b="1" i="1" dirty="0"/>
              <a:t>Does the debt matter?</a:t>
            </a:r>
            <a:r>
              <a:rPr lang="en-US" altLang="en-US" sz="1000" dirty="0"/>
              <a:t> You can have endless fun debating this question. If you do engage your students in this question, you will want to point them to thinking about: </a:t>
            </a:r>
          </a:p>
          <a:p>
            <a:pPr eaLnBrk="1" hangingPunct="1"/>
            <a:r>
              <a:rPr lang="en-US" altLang="en-US" sz="1000" dirty="0"/>
              <a:t>1. The distinction between domestically held debt and foreign held debt.</a:t>
            </a:r>
          </a:p>
          <a:p>
            <a:pPr eaLnBrk="1" hangingPunct="1"/>
            <a:r>
              <a:rPr lang="en-US" altLang="en-US" sz="1000" dirty="0"/>
              <a:t>2. No matter how much the government owes every single year, </a:t>
            </a:r>
            <a:r>
              <a:rPr lang="en-US" altLang="en-US" sz="1000" i="1" dirty="0"/>
              <a:t>Y</a:t>
            </a:r>
            <a:r>
              <a:rPr lang="en-US" altLang="en-US" sz="1000" dirty="0"/>
              <a:t> = </a:t>
            </a:r>
            <a:r>
              <a:rPr lang="en-US" altLang="en-US" sz="1000" i="1" dirty="0"/>
              <a:t>C</a:t>
            </a:r>
            <a:r>
              <a:rPr lang="en-US" altLang="en-US" sz="1000" dirty="0"/>
              <a:t> + </a:t>
            </a:r>
            <a:r>
              <a:rPr lang="en-US" altLang="en-US" sz="1000" i="1" dirty="0"/>
              <a:t>I</a:t>
            </a:r>
            <a:r>
              <a:rPr lang="en-US" altLang="en-US" sz="1000" dirty="0"/>
              <a:t> + </a:t>
            </a:r>
            <a:r>
              <a:rPr lang="en-US" altLang="en-US" sz="1000" i="1" dirty="0"/>
              <a:t>G</a:t>
            </a:r>
            <a:r>
              <a:rPr lang="en-US" altLang="en-US" sz="1000" dirty="0"/>
              <a:t> + </a:t>
            </a:r>
            <a:r>
              <a:rPr lang="en-US" altLang="en-US" sz="1000" i="1" dirty="0"/>
              <a:t>X</a:t>
            </a:r>
            <a:r>
              <a:rPr lang="en-US" altLang="en-US" sz="1000" dirty="0"/>
              <a:t> – </a:t>
            </a:r>
            <a:r>
              <a:rPr lang="en-US" altLang="en-US" sz="1000" i="1" dirty="0"/>
              <a:t>M</a:t>
            </a:r>
            <a:r>
              <a:rPr lang="en-US" altLang="en-US" sz="1000" dirty="0"/>
              <a:t>, so the resources available depend on productive capacity, not on paper claims.</a:t>
            </a:r>
          </a:p>
          <a:p>
            <a:pPr eaLnBrk="1" hangingPunct="1"/>
            <a:endParaRPr lang="en-US" altLang="en-US" sz="1000" dirty="0"/>
          </a:p>
          <a:p>
            <a:pPr eaLnBrk="1" hangingPunct="1"/>
            <a:endParaRPr lang="en-US" altLang="en-US" sz="1000" dirty="0"/>
          </a:p>
        </p:txBody>
      </p:sp>
    </p:spTree>
    <p:extLst>
      <p:ext uri="{BB962C8B-B14F-4D97-AF65-F5344CB8AC3E}">
        <p14:creationId xmlns:p14="http://schemas.microsoft.com/office/powerpoint/2010/main" val="1600734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F48F77F5-537F-4D73-A4C5-A28068ECE64D}"/>
              </a:ext>
            </a:extLst>
          </p:cNvPr>
          <p:cNvSpPr>
            <a:spLocks noGrp="1" noRot="1" noChangeAspect="1" noTextEdit="1"/>
          </p:cNvSpPr>
          <p:nvPr>
            <p:ph type="sldImg"/>
          </p:nvPr>
        </p:nvSpPr>
        <p:spPr>
          <a:ln/>
        </p:spPr>
      </p:sp>
      <p:sp>
        <p:nvSpPr>
          <p:cNvPr id="16387" name="Notes Placeholder 2">
            <a:extLst>
              <a:ext uri="{FF2B5EF4-FFF2-40B4-BE49-F238E27FC236}">
                <a16:creationId xmlns:a16="http://schemas.microsoft.com/office/drawing/2014/main" xmlns="" id="{0927C45A-7FFB-4EDE-BCBD-8C35EC3A6AAC}"/>
              </a:ext>
            </a:extLst>
          </p:cNvPr>
          <p:cNvSpPr>
            <a:spLocks noGrp="1"/>
          </p:cNvSpPr>
          <p:nvPr>
            <p:ph type="body" idx="1"/>
          </p:nvPr>
        </p:nvSpPr>
        <p:spPr>
          <a:xfrm>
            <a:off x="685800" y="4343400"/>
            <a:ext cx="5486400" cy="449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100"/>
              </a:spcBef>
            </a:pPr>
            <a:r>
              <a:rPr lang="en-CA" altLang="en-US" dirty="0"/>
              <a:t>Notes and teaching tips: 12, 19, 25, 29, 48, 51, 59, and 60. </a:t>
            </a:r>
          </a:p>
          <a:p>
            <a:pPr eaLnBrk="1" hangingPunct="1">
              <a:spcBef>
                <a:spcPts val="100"/>
              </a:spcBef>
            </a:pPr>
            <a:r>
              <a:rPr lang="en-CA" altLang="en-US" dirty="0"/>
              <a:t>To view a full-screen figure during a class, click the expand button.</a:t>
            </a:r>
          </a:p>
          <a:p>
            <a:pPr eaLnBrk="1" hangingPunct="1">
              <a:spcBef>
                <a:spcPts val="100"/>
              </a:spcBef>
            </a:pPr>
            <a:r>
              <a:rPr lang="en-CA" altLang="en-US" dirty="0"/>
              <a:t>To return to the previous slide, click the shrink button.</a:t>
            </a:r>
          </a:p>
          <a:p>
            <a:pPr eaLnBrk="1" hangingPunct="1">
              <a:spcBef>
                <a:spcPts val="100"/>
              </a:spcBef>
            </a:pPr>
            <a:r>
              <a:rPr lang="en-CA" altLang="en-US" dirty="0"/>
              <a:t>To advance to the next slide, click anywhere on the full screen figure.</a:t>
            </a:r>
          </a:p>
          <a:p>
            <a:r>
              <a:rPr lang="en-AU" altLang="en-US" dirty="0"/>
              <a:t>Applying the principles of economics to interpret and understand the news is a major goal of the principles course. You can encourage your students in this activity by using the two features: </a:t>
            </a:r>
            <a:r>
              <a:rPr lang="en-AU" altLang="en-US" i="1" dirty="0"/>
              <a:t>Economics in the News </a:t>
            </a:r>
            <a:r>
              <a:rPr lang="en-AU" altLang="en-US" dirty="0"/>
              <a:t>and </a:t>
            </a:r>
            <a:r>
              <a:rPr lang="en-AU" altLang="en-US" i="1" dirty="0"/>
              <a:t>Economics in Action</a:t>
            </a:r>
            <a:r>
              <a:rPr lang="en-AU" altLang="en-US" dirty="0"/>
              <a:t>.</a:t>
            </a:r>
            <a:endParaRPr lang="en-US" altLang="en-US" dirty="0"/>
          </a:p>
          <a:p>
            <a:r>
              <a:rPr lang="en-AU" altLang="en-US" dirty="0"/>
              <a:t>(1) </a:t>
            </a:r>
            <a:r>
              <a:rPr lang="en-AU" altLang="en-US" i="1" dirty="0"/>
              <a:t>Before each class</a:t>
            </a:r>
            <a:r>
              <a:rPr lang="en-AU" altLang="en-US" dirty="0"/>
              <a:t>, scan the news and select two or three headlines that are relevant to your session today. There is always something that works. Read the headline and ask for comments, interpretation, discussion. Pose questions arising from it that motivate today’s class. At the end of the class, return to the questions and answer them with the tools you’ve been explaining.</a:t>
            </a:r>
            <a:endParaRPr lang="en-US" altLang="en-US" dirty="0"/>
          </a:p>
          <a:p>
            <a:r>
              <a:rPr lang="en-AU" altLang="en-US" dirty="0"/>
              <a:t>(2) </a:t>
            </a:r>
            <a:r>
              <a:rPr lang="en-AU" altLang="en-US" i="1" dirty="0"/>
              <a:t>Once or twice a semester</a:t>
            </a:r>
            <a:r>
              <a:rPr lang="en-AU" altLang="en-US" dirty="0"/>
              <a:t>, set an assignment, for credit, with the following instructions:</a:t>
            </a:r>
            <a:endParaRPr lang="en-US" altLang="en-US" dirty="0"/>
          </a:p>
          <a:p>
            <a:pPr>
              <a:spcBef>
                <a:spcPts val="100"/>
              </a:spcBef>
            </a:pPr>
            <a:r>
              <a:rPr lang="en-AU" altLang="en-US" dirty="0"/>
              <a:t>(a) Find a news article about an economic topic that you find interesting.</a:t>
            </a:r>
            <a:endParaRPr lang="en-US" altLang="en-US" dirty="0"/>
          </a:p>
          <a:p>
            <a:pPr>
              <a:spcBef>
                <a:spcPts val="100"/>
              </a:spcBef>
            </a:pPr>
            <a:r>
              <a:rPr lang="en-AU" altLang="en-US" dirty="0"/>
              <a:t>(b) Make a short bullet-list summary of the article.</a:t>
            </a:r>
            <a:endParaRPr lang="en-US" altLang="en-US" dirty="0"/>
          </a:p>
          <a:p>
            <a:pPr>
              <a:spcBef>
                <a:spcPts val="100"/>
              </a:spcBef>
            </a:pPr>
            <a:r>
              <a:rPr lang="en-AU" altLang="en-US" dirty="0"/>
              <a:t>(c) Write and illustrate with appropriate graphs an economic analysis of the key points in the article.</a:t>
            </a:r>
            <a:endParaRPr lang="en-US" altLang="en-US" dirty="0"/>
          </a:p>
          <a:p>
            <a:r>
              <a:rPr lang="en-AU" altLang="en-US" dirty="0"/>
              <a:t>Use the </a:t>
            </a:r>
            <a:r>
              <a:rPr lang="en-AU" altLang="en-US" i="1" dirty="0"/>
              <a:t>Economics in the News</a:t>
            </a:r>
            <a:r>
              <a:rPr lang="en-AU" altLang="en-US" dirty="0"/>
              <a:t> features in your textbook as models.</a:t>
            </a:r>
            <a:endParaRPr lang="en-US" altLang="en-US" dirty="0"/>
          </a:p>
          <a:p>
            <a:pPr eaLnBrk="1" hangingPunct="1"/>
            <a:endParaRPr lang="en-CA" altLang="en-US" dirty="0"/>
          </a:p>
          <a:p>
            <a:pPr eaLnBrk="1" hangingPunct="1"/>
            <a:endParaRPr lang="en-GB" altLang="en-US" dirty="0"/>
          </a:p>
        </p:txBody>
      </p:sp>
      <p:sp>
        <p:nvSpPr>
          <p:cNvPr id="16388" name="Slide Number Placeholder 3">
            <a:extLst>
              <a:ext uri="{FF2B5EF4-FFF2-40B4-BE49-F238E27FC236}">
                <a16:creationId xmlns:a16="http://schemas.microsoft.com/office/drawing/2014/main" xmlns="" id="{66363961-C724-46FA-A2F8-777B243EF78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933016B-6D0F-425E-82E6-511DC67DE9A4}" type="slidenum">
              <a:rPr lang="en-US" altLang="en-US" smtClean="0">
                <a:solidFill>
                  <a:srgbClr val="000000"/>
                </a:solidFill>
                <a:cs typeface="Arial" panose="020B0604020202020204" pitchFamily="34" charset="0"/>
              </a:rPr>
              <a:pPr>
                <a:spcBef>
                  <a:spcPct val="0"/>
                </a:spcBef>
              </a:pPr>
              <a:t>2</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21413454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xmlns="" id="{AC395109-1D36-45C2-A6F8-C8EB339570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2A12113-081C-4302-97B4-43FB93878B35}" type="slidenum">
              <a:rPr lang="en-US" altLang="en-US" smtClean="0"/>
              <a:pPr>
                <a:spcBef>
                  <a:spcPct val="0"/>
                </a:spcBef>
              </a:pPr>
              <a:t>20</a:t>
            </a:fld>
            <a:endParaRPr lang="en-US" altLang="en-US"/>
          </a:p>
        </p:txBody>
      </p:sp>
      <p:sp>
        <p:nvSpPr>
          <p:cNvPr id="53251" name="Rectangle 2">
            <a:extLst>
              <a:ext uri="{FF2B5EF4-FFF2-40B4-BE49-F238E27FC236}">
                <a16:creationId xmlns:a16="http://schemas.microsoft.com/office/drawing/2014/main" xmlns="" id="{31EACFBE-0A1F-4C4E-824E-5B02F0FD6EF1}"/>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xmlns="" id="{1D874F20-DED1-4167-B424-DAE142D879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7550949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xmlns="" id="{ADA80C77-26A7-48B0-91A4-4AABCFD374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1844549-C6BB-4F5F-9AC0-619AFDAE7D6D}" type="slidenum">
              <a:rPr lang="en-US" altLang="en-US" smtClean="0"/>
              <a:pPr>
                <a:spcBef>
                  <a:spcPct val="0"/>
                </a:spcBef>
              </a:pPr>
              <a:t>21</a:t>
            </a:fld>
            <a:endParaRPr lang="en-US" altLang="en-US"/>
          </a:p>
        </p:txBody>
      </p:sp>
      <p:sp>
        <p:nvSpPr>
          <p:cNvPr id="55299" name="Rectangle 2">
            <a:extLst>
              <a:ext uri="{FF2B5EF4-FFF2-40B4-BE49-F238E27FC236}">
                <a16:creationId xmlns:a16="http://schemas.microsoft.com/office/drawing/2014/main" xmlns="" id="{06921801-F27F-4B54-9684-A7C500695FD8}"/>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xmlns="" id="{0C638DDB-E4D6-4395-884C-29CE3B5AE8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5027979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xmlns="" id="{4F519191-4EF1-46D4-93BE-C8FE398336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01C8994-8913-4E20-99BA-3B81839E8473}" type="slidenum">
              <a:rPr lang="en-US" altLang="en-US" smtClean="0"/>
              <a:pPr>
                <a:spcBef>
                  <a:spcPct val="0"/>
                </a:spcBef>
              </a:pPr>
              <a:t>22</a:t>
            </a:fld>
            <a:endParaRPr lang="en-US" altLang="en-US"/>
          </a:p>
        </p:txBody>
      </p:sp>
      <p:sp>
        <p:nvSpPr>
          <p:cNvPr id="57347" name="Rectangle 2">
            <a:extLst>
              <a:ext uri="{FF2B5EF4-FFF2-40B4-BE49-F238E27FC236}">
                <a16:creationId xmlns:a16="http://schemas.microsoft.com/office/drawing/2014/main" xmlns="" id="{E7E2FB1D-AF4E-4F16-8A9F-8058D6F74E5C}"/>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xmlns="" id="{2A8B3435-1301-4CDD-830D-EA2FA8F122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8365034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xmlns="" id="{65671A65-BDE8-42D0-B374-1748C4062B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B6B81D1-53A5-463C-B265-BF12DA413C6A}" type="slidenum">
              <a:rPr lang="en-US" altLang="en-US" smtClean="0"/>
              <a:pPr>
                <a:spcBef>
                  <a:spcPct val="0"/>
                </a:spcBef>
              </a:pPr>
              <a:t>23</a:t>
            </a:fld>
            <a:endParaRPr lang="en-US" altLang="en-US"/>
          </a:p>
        </p:txBody>
      </p:sp>
      <p:sp>
        <p:nvSpPr>
          <p:cNvPr id="59395" name="Rectangle 2">
            <a:extLst>
              <a:ext uri="{FF2B5EF4-FFF2-40B4-BE49-F238E27FC236}">
                <a16:creationId xmlns:a16="http://schemas.microsoft.com/office/drawing/2014/main" xmlns="" id="{AC07E223-51CE-4951-9F76-8B5F6863D85B}"/>
              </a:ext>
            </a:extLst>
          </p:cNvPr>
          <p:cNvSpPr>
            <a:spLocks noGrp="1" noRot="1" noChangeAspect="1" noChangeArrowheads="1" noTextEdit="1"/>
          </p:cNvSpPr>
          <p:nvPr>
            <p:ph type="sldImg"/>
          </p:nvPr>
        </p:nvSpPr>
        <p:spPr>
          <a:ln/>
        </p:spPr>
      </p:sp>
      <p:sp>
        <p:nvSpPr>
          <p:cNvPr id="59396" name="Notes Placeholder 1">
            <a:extLst>
              <a:ext uri="{FF2B5EF4-FFF2-40B4-BE49-F238E27FC236}">
                <a16:creationId xmlns:a16="http://schemas.microsoft.com/office/drawing/2014/main" xmlns="" id="{92A01D32-009D-4D2E-927E-5AA255B28DCC}"/>
              </a:ext>
            </a:extLst>
          </p:cNvPr>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endParaRPr lang="en-US" altLang="en-US"/>
          </a:p>
        </p:txBody>
      </p:sp>
    </p:spTree>
    <p:extLst>
      <p:ext uri="{BB962C8B-B14F-4D97-AF65-F5344CB8AC3E}">
        <p14:creationId xmlns:p14="http://schemas.microsoft.com/office/powerpoint/2010/main" val="30907723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xmlns="" id="{902662AB-684B-4D6A-A1B2-14F66B69E4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7233D39-8F6D-454B-B0BC-DC1EA4F12E18}" type="slidenum">
              <a:rPr lang="en-US" altLang="en-US" smtClean="0"/>
              <a:pPr>
                <a:spcBef>
                  <a:spcPct val="0"/>
                </a:spcBef>
              </a:pPr>
              <a:t>24</a:t>
            </a:fld>
            <a:endParaRPr lang="en-US" altLang="en-US"/>
          </a:p>
        </p:txBody>
      </p:sp>
      <p:sp>
        <p:nvSpPr>
          <p:cNvPr id="63491" name="Rectangle 2">
            <a:extLst>
              <a:ext uri="{FF2B5EF4-FFF2-40B4-BE49-F238E27FC236}">
                <a16:creationId xmlns:a16="http://schemas.microsoft.com/office/drawing/2014/main" xmlns="" id="{5CA5A7B2-445D-498D-AD14-6A51B70C475C}"/>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xmlns="" id="{A35A53D1-4C37-4048-BFF9-284B2FC449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4091870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xmlns="" id="{E228526E-B17B-461F-87EF-D6B5DD2D19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704A833-FDD8-414E-82CF-FA7558D1352D}" type="slidenum">
              <a:rPr lang="en-US" altLang="en-US" smtClean="0"/>
              <a:pPr>
                <a:spcBef>
                  <a:spcPct val="0"/>
                </a:spcBef>
              </a:pPr>
              <a:t>25</a:t>
            </a:fld>
            <a:endParaRPr lang="en-US" altLang="en-US"/>
          </a:p>
        </p:txBody>
      </p:sp>
      <p:sp>
        <p:nvSpPr>
          <p:cNvPr id="61443" name="Rectangle 2">
            <a:extLst>
              <a:ext uri="{FF2B5EF4-FFF2-40B4-BE49-F238E27FC236}">
                <a16:creationId xmlns:a16="http://schemas.microsoft.com/office/drawing/2014/main" xmlns="" id="{AC0B2EF2-34FC-46E3-AF08-D6AEFC0ED33F}"/>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xmlns="" id="{A99A0404-B27A-4876-8DC6-2172446DF6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a:t>This section builds on the micro chapters that discuss the effects of taxes. If your students have not yet done a micro course and you want to cover this  material, you’ll need to take it slowly and carefully. </a:t>
            </a:r>
          </a:p>
        </p:txBody>
      </p:sp>
    </p:spTree>
    <p:extLst>
      <p:ext uri="{BB962C8B-B14F-4D97-AF65-F5344CB8AC3E}">
        <p14:creationId xmlns:p14="http://schemas.microsoft.com/office/powerpoint/2010/main" val="19375950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xmlns="" id="{745A292E-F5FB-472A-A8E5-A6E8CA679D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08755D0-4B1F-4EF5-AC1F-07537F4D704B}" type="slidenum">
              <a:rPr lang="en-US" altLang="en-US" smtClean="0"/>
              <a:pPr>
                <a:spcBef>
                  <a:spcPct val="0"/>
                </a:spcBef>
              </a:pPr>
              <a:t>26</a:t>
            </a:fld>
            <a:endParaRPr lang="en-US" altLang="en-US"/>
          </a:p>
        </p:txBody>
      </p:sp>
      <p:sp>
        <p:nvSpPr>
          <p:cNvPr id="65539" name="Rectangle 2">
            <a:extLst>
              <a:ext uri="{FF2B5EF4-FFF2-40B4-BE49-F238E27FC236}">
                <a16:creationId xmlns:a16="http://schemas.microsoft.com/office/drawing/2014/main" xmlns="" id="{B755FE16-107A-4E90-8E71-E12F037CAB44}"/>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xmlns="" id="{EC4E6039-E14A-4913-81CE-3C55EACAC4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9346699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xmlns="" id="{7847FCB9-8242-4230-90CF-055262358A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42C157C-5102-4250-BEAD-7044597BDC5D}" type="slidenum">
              <a:rPr lang="en-US" altLang="en-US" smtClean="0"/>
              <a:pPr>
                <a:spcBef>
                  <a:spcPct val="0"/>
                </a:spcBef>
              </a:pPr>
              <a:t>27</a:t>
            </a:fld>
            <a:endParaRPr lang="en-US" altLang="en-US"/>
          </a:p>
        </p:txBody>
      </p:sp>
      <p:sp>
        <p:nvSpPr>
          <p:cNvPr id="67587" name="Rectangle 2">
            <a:extLst>
              <a:ext uri="{FF2B5EF4-FFF2-40B4-BE49-F238E27FC236}">
                <a16:creationId xmlns:a16="http://schemas.microsoft.com/office/drawing/2014/main" xmlns="" id="{A271544B-F838-4D7C-93E4-E839DA1140C3}"/>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xmlns="" id="{DE573856-5727-41F8-8494-AC4171B9F6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0955998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xmlns="" id="{C0538475-4C5E-4882-97FE-E440D333BCA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8DC1B2D-C97D-46E5-B644-5CFD47106383}" type="slidenum">
              <a:rPr lang="en-US" altLang="en-US" smtClean="0"/>
              <a:pPr>
                <a:spcBef>
                  <a:spcPct val="0"/>
                </a:spcBef>
              </a:pPr>
              <a:t>28</a:t>
            </a:fld>
            <a:endParaRPr lang="en-US" altLang="en-US"/>
          </a:p>
        </p:txBody>
      </p:sp>
      <p:sp>
        <p:nvSpPr>
          <p:cNvPr id="69635" name="Rectangle 2">
            <a:extLst>
              <a:ext uri="{FF2B5EF4-FFF2-40B4-BE49-F238E27FC236}">
                <a16:creationId xmlns:a16="http://schemas.microsoft.com/office/drawing/2014/main" xmlns="" id="{56E6D0F7-436D-40ED-9658-2DA23973329A}"/>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xmlns="" id="{E8C0CC91-AAE9-4B03-8DCE-1389C5FF2A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3416744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xmlns="" id="{10164CEC-48B1-45D1-BB00-EC0E5B11CF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5A9AD55-FE85-43E8-BA1C-8A27B381EF2C}" type="slidenum">
              <a:rPr lang="en-US" altLang="en-US" smtClean="0"/>
              <a:pPr>
                <a:spcBef>
                  <a:spcPct val="0"/>
                </a:spcBef>
              </a:pPr>
              <a:t>29</a:t>
            </a:fld>
            <a:endParaRPr lang="en-US" altLang="en-US"/>
          </a:p>
        </p:txBody>
      </p:sp>
      <p:sp>
        <p:nvSpPr>
          <p:cNvPr id="71683" name="Rectangle 2">
            <a:extLst>
              <a:ext uri="{FF2B5EF4-FFF2-40B4-BE49-F238E27FC236}">
                <a16:creationId xmlns:a16="http://schemas.microsoft.com/office/drawing/2014/main" xmlns="" id="{DA7EFE53-9438-402B-8ECA-ECC45883C68A}"/>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xmlns="" id="{48890BA3-951D-4048-BA8B-99DF2F4082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b="1">
                <a:solidFill>
                  <a:srgbClr val="FF0000"/>
                </a:solidFill>
              </a:rPr>
              <a:t>Classroom activity</a:t>
            </a:r>
          </a:p>
          <a:p>
            <a:pPr eaLnBrk="1" hangingPunct="1"/>
            <a:r>
              <a:rPr lang="en-CA" altLang="en-US"/>
              <a:t>Check out </a:t>
            </a:r>
            <a:r>
              <a:rPr lang="en-CA" altLang="en-US" i="1"/>
              <a:t>Economics in Action</a:t>
            </a:r>
            <a:r>
              <a:rPr lang="en-CA" altLang="en-US"/>
              <a:t>: Some Real-World Tax Wedges</a:t>
            </a:r>
          </a:p>
          <a:p>
            <a:pPr eaLnBrk="1" hangingPunct="1"/>
            <a:endParaRPr lang="en-CA" altLang="en-US"/>
          </a:p>
        </p:txBody>
      </p:sp>
    </p:spTree>
    <p:extLst>
      <p:ext uri="{BB962C8B-B14F-4D97-AF65-F5344CB8AC3E}">
        <p14:creationId xmlns:p14="http://schemas.microsoft.com/office/powerpoint/2010/main" val="1731137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3F740CC-794F-4F21-90BF-8960E2682204}" type="slidenum">
              <a:rPr lang="en-US" altLang="en-US">
                <a:solidFill>
                  <a:srgbClr val="000000"/>
                </a:solidFill>
              </a:rPr>
              <a:pPr>
                <a:spcBef>
                  <a:spcPct val="0"/>
                </a:spcBef>
              </a:pPr>
              <a:t>3</a:t>
            </a:fld>
            <a:endParaRPr lang="en-US" altLang="en-US">
              <a:solidFill>
                <a:srgbClr val="000000"/>
              </a:solidFill>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4799798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xmlns="" id="{DD83EDAE-7433-416B-8229-4598C3E2A1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4F9C2B3-D3C4-4170-BF67-1F5C89C5CFAA}" type="slidenum">
              <a:rPr lang="en-US" altLang="en-US" smtClean="0"/>
              <a:pPr>
                <a:spcBef>
                  <a:spcPct val="0"/>
                </a:spcBef>
              </a:pPr>
              <a:t>30</a:t>
            </a:fld>
            <a:endParaRPr lang="en-US" altLang="en-US"/>
          </a:p>
        </p:txBody>
      </p:sp>
      <p:sp>
        <p:nvSpPr>
          <p:cNvPr id="73731" name="Rectangle 2">
            <a:extLst>
              <a:ext uri="{FF2B5EF4-FFF2-40B4-BE49-F238E27FC236}">
                <a16:creationId xmlns:a16="http://schemas.microsoft.com/office/drawing/2014/main" xmlns="" id="{5BB12F20-8D3D-40DE-A3FD-9BDC058796BB}"/>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xmlns="" id="{FD3F1AEA-4130-4312-91F3-E98C043672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dirty="0"/>
          </a:p>
        </p:txBody>
      </p:sp>
    </p:spTree>
    <p:extLst>
      <p:ext uri="{BB962C8B-B14F-4D97-AF65-F5344CB8AC3E}">
        <p14:creationId xmlns:p14="http://schemas.microsoft.com/office/powerpoint/2010/main" val="21729675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xmlns="" id="{7CC879F6-8450-439C-95D9-0C50CE2AC2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4279A06-8B5B-4A28-82A2-F8AAD53113BB}" type="slidenum">
              <a:rPr lang="en-US" altLang="en-US" smtClean="0"/>
              <a:pPr>
                <a:spcBef>
                  <a:spcPct val="0"/>
                </a:spcBef>
              </a:pPr>
              <a:t>31</a:t>
            </a:fld>
            <a:endParaRPr lang="en-US" altLang="en-US"/>
          </a:p>
        </p:txBody>
      </p:sp>
      <p:sp>
        <p:nvSpPr>
          <p:cNvPr id="75779" name="Rectangle 2">
            <a:extLst>
              <a:ext uri="{FF2B5EF4-FFF2-40B4-BE49-F238E27FC236}">
                <a16:creationId xmlns:a16="http://schemas.microsoft.com/office/drawing/2014/main" xmlns="" id="{09625D84-B972-4315-A8DF-4152E01B79F8}"/>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xmlns="" id="{105DAAA0-874B-4207-9680-4ECF81BAD5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dirty="0"/>
          </a:p>
        </p:txBody>
      </p:sp>
    </p:spTree>
    <p:extLst>
      <p:ext uri="{BB962C8B-B14F-4D97-AF65-F5344CB8AC3E}">
        <p14:creationId xmlns:p14="http://schemas.microsoft.com/office/powerpoint/2010/main" val="23828802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xmlns="" id="{6A50F074-FA8F-489B-AADE-CFC4E38202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276108F-0D11-4BAB-A44E-F5AB96C1BEEC}" type="slidenum">
              <a:rPr lang="en-US" altLang="en-US" smtClean="0"/>
              <a:pPr>
                <a:spcBef>
                  <a:spcPct val="0"/>
                </a:spcBef>
              </a:pPr>
              <a:t>32</a:t>
            </a:fld>
            <a:endParaRPr lang="en-US" altLang="en-US"/>
          </a:p>
        </p:txBody>
      </p:sp>
      <p:sp>
        <p:nvSpPr>
          <p:cNvPr id="77827" name="Rectangle 2">
            <a:extLst>
              <a:ext uri="{FF2B5EF4-FFF2-40B4-BE49-F238E27FC236}">
                <a16:creationId xmlns:a16="http://schemas.microsoft.com/office/drawing/2014/main" xmlns="" id="{CB4DF907-D30F-40F7-BD78-C5BCB481736C}"/>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xmlns="" id="{D06BC2C0-EBA0-4A60-A3F2-B3C5965765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5650937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xmlns="" id="{25F73CFE-F7A3-47B1-BF4E-9CD4B4DF46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E0606A7-6533-4329-B9ED-FAB1ADC0D38F}" type="slidenum">
              <a:rPr lang="en-US" altLang="en-US" smtClean="0"/>
              <a:pPr>
                <a:spcBef>
                  <a:spcPct val="0"/>
                </a:spcBef>
              </a:pPr>
              <a:t>33</a:t>
            </a:fld>
            <a:endParaRPr lang="en-US" altLang="en-US"/>
          </a:p>
        </p:txBody>
      </p:sp>
      <p:sp>
        <p:nvSpPr>
          <p:cNvPr id="79875" name="Rectangle 2">
            <a:extLst>
              <a:ext uri="{FF2B5EF4-FFF2-40B4-BE49-F238E27FC236}">
                <a16:creationId xmlns:a16="http://schemas.microsoft.com/office/drawing/2014/main" xmlns="" id="{A2C029F4-2658-4BDE-A561-3BA2BBDD321A}"/>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xmlns="" id="{2DAB79DD-4E52-4214-8C28-B1998045E4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4122118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xmlns="" id="{7CD71FB2-777D-4AD9-87E4-D370C8BBCB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D92FFB8-BFB3-4A1E-AC3A-BE7F19A1FBD5}" type="slidenum">
              <a:rPr lang="en-US" altLang="en-US" smtClean="0"/>
              <a:pPr>
                <a:spcBef>
                  <a:spcPct val="0"/>
                </a:spcBef>
              </a:pPr>
              <a:t>34</a:t>
            </a:fld>
            <a:endParaRPr lang="en-US" altLang="en-US"/>
          </a:p>
        </p:txBody>
      </p:sp>
      <p:sp>
        <p:nvSpPr>
          <p:cNvPr id="81923" name="Rectangle 2">
            <a:extLst>
              <a:ext uri="{FF2B5EF4-FFF2-40B4-BE49-F238E27FC236}">
                <a16:creationId xmlns:a16="http://schemas.microsoft.com/office/drawing/2014/main" xmlns="" id="{1AFF41EA-3821-4463-8DEE-45E182993480}"/>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xmlns="" id="{D6E39169-B281-44A9-BDA5-EDF901DC0F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6008396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xmlns="" id="{EC9F840C-2A13-4C82-9DEA-858E628ED0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847279D-CB60-4F7F-933A-67CC83E3C702}" type="slidenum">
              <a:rPr lang="en-US" altLang="en-US" smtClean="0"/>
              <a:pPr>
                <a:spcBef>
                  <a:spcPct val="0"/>
                </a:spcBef>
              </a:pPr>
              <a:t>35</a:t>
            </a:fld>
            <a:endParaRPr lang="en-US" altLang="en-US"/>
          </a:p>
        </p:txBody>
      </p:sp>
      <p:sp>
        <p:nvSpPr>
          <p:cNvPr id="83971" name="Rectangle 2">
            <a:extLst>
              <a:ext uri="{FF2B5EF4-FFF2-40B4-BE49-F238E27FC236}">
                <a16:creationId xmlns:a16="http://schemas.microsoft.com/office/drawing/2014/main" xmlns="" id="{502A2EEB-C33A-4D9E-AEA4-F7CBEFEDDC29}"/>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xmlns="" id="{B2E6E90C-0565-43F1-8147-489167AED6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9342987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xmlns="" id="{97BAC12A-D827-4663-8037-644DE17E19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5B1D8BA-65FC-4FDC-AAA8-BCD73B98C5CB}" type="slidenum">
              <a:rPr lang="en-US" altLang="en-US" smtClean="0"/>
              <a:pPr>
                <a:spcBef>
                  <a:spcPct val="0"/>
                </a:spcBef>
              </a:pPr>
              <a:t>36</a:t>
            </a:fld>
            <a:endParaRPr lang="en-US" altLang="en-US"/>
          </a:p>
        </p:txBody>
      </p:sp>
      <p:sp>
        <p:nvSpPr>
          <p:cNvPr id="86019" name="Rectangle 2">
            <a:extLst>
              <a:ext uri="{FF2B5EF4-FFF2-40B4-BE49-F238E27FC236}">
                <a16:creationId xmlns:a16="http://schemas.microsoft.com/office/drawing/2014/main" xmlns="" id="{6FB9E4E3-63A3-4D12-967A-A125ED270E06}"/>
              </a:ext>
            </a:extLst>
          </p:cNvPr>
          <p:cNvSpPr>
            <a:spLocks noGrp="1" noRot="1" noChangeAspect="1" noChangeArrowheads="1" noTextEdit="1"/>
          </p:cNvSpPr>
          <p:nvPr>
            <p:ph type="sldImg"/>
          </p:nvPr>
        </p:nvSpPr>
        <p:spPr>
          <a:ln/>
        </p:spPr>
      </p:sp>
      <p:sp>
        <p:nvSpPr>
          <p:cNvPr id="86020" name="Rectangle 3">
            <a:extLst>
              <a:ext uri="{FF2B5EF4-FFF2-40B4-BE49-F238E27FC236}">
                <a16:creationId xmlns:a16="http://schemas.microsoft.com/office/drawing/2014/main" xmlns="" id="{A10CD3BF-84DD-446E-B2A5-D91A8679C6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0688732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xmlns="" id="{F900E3D0-0DAA-4BD1-A4A2-CE2E594773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6D29AFE-463D-42FA-8B48-20B2C3F0CA71}" type="slidenum">
              <a:rPr lang="en-US" altLang="en-US" smtClean="0"/>
              <a:pPr>
                <a:spcBef>
                  <a:spcPct val="0"/>
                </a:spcBef>
              </a:pPr>
              <a:t>37</a:t>
            </a:fld>
            <a:endParaRPr lang="en-US" altLang="en-US"/>
          </a:p>
        </p:txBody>
      </p:sp>
      <p:sp>
        <p:nvSpPr>
          <p:cNvPr id="88067" name="Rectangle 2">
            <a:extLst>
              <a:ext uri="{FF2B5EF4-FFF2-40B4-BE49-F238E27FC236}">
                <a16:creationId xmlns:a16="http://schemas.microsoft.com/office/drawing/2014/main" xmlns="" id="{FAF9139F-FA20-4AE3-823F-542B761C8B16}"/>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xmlns="" id="{FB0E5C36-D8DB-4275-A29A-1AD30006D6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41501010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xmlns="" id="{720AD727-88BA-4181-906D-8BF0D694D1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E738E9A-E9B0-4B18-A798-72438AC03DC3}" type="slidenum">
              <a:rPr lang="en-US" altLang="en-US" smtClean="0"/>
              <a:pPr>
                <a:spcBef>
                  <a:spcPct val="0"/>
                </a:spcBef>
              </a:pPr>
              <a:t>38</a:t>
            </a:fld>
            <a:endParaRPr lang="en-US" altLang="en-US"/>
          </a:p>
        </p:txBody>
      </p:sp>
      <p:sp>
        <p:nvSpPr>
          <p:cNvPr id="90115" name="Rectangle 2">
            <a:extLst>
              <a:ext uri="{FF2B5EF4-FFF2-40B4-BE49-F238E27FC236}">
                <a16:creationId xmlns:a16="http://schemas.microsoft.com/office/drawing/2014/main" xmlns="" id="{57661530-2DE2-495B-ADA9-DFDC1A6CA012}"/>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xmlns="" id="{06332697-AA75-4D91-92B5-905D2E21A1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1537433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xmlns="" id="{ED6E8C02-0A11-4111-ACFC-0E8C27C1BD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462A0A3-B8E8-4E37-9E06-5BDE75D95C15}" type="slidenum">
              <a:rPr lang="en-US" altLang="en-US" smtClean="0"/>
              <a:pPr>
                <a:spcBef>
                  <a:spcPct val="0"/>
                </a:spcBef>
              </a:pPr>
              <a:t>39</a:t>
            </a:fld>
            <a:endParaRPr lang="en-US" altLang="en-US"/>
          </a:p>
        </p:txBody>
      </p:sp>
      <p:sp>
        <p:nvSpPr>
          <p:cNvPr id="92163" name="Rectangle 2">
            <a:extLst>
              <a:ext uri="{FF2B5EF4-FFF2-40B4-BE49-F238E27FC236}">
                <a16:creationId xmlns:a16="http://schemas.microsoft.com/office/drawing/2014/main" xmlns="" id="{28632744-A6E3-466C-86C5-7C8D2DF0F194}"/>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xmlns="" id="{6826EBAB-A2EB-4F06-BB5A-4746F68478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267427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xmlns="" id="{9DE05F59-9567-4A07-AD6A-B7E9EC3016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02E87ED-F54F-4B40-9DE5-FC9DDD34778A}" type="slidenum">
              <a:rPr lang="en-US" altLang="en-US" smtClean="0"/>
              <a:pPr>
                <a:spcBef>
                  <a:spcPct val="0"/>
                </a:spcBef>
              </a:pPr>
              <a:t>4</a:t>
            </a:fld>
            <a:endParaRPr lang="en-US" altLang="en-US"/>
          </a:p>
        </p:txBody>
      </p:sp>
      <p:sp>
        <p:nvSpPr>
          <p:cNvPr id="20483" name="Rectangle 2">
            <a:extLst>
              <a:ext uri="{FF2B5EF4-FFF2-40B4-BE49-F238E27FC236}">
                <a16:creationId xmlns:a16="http://schemas.microsoft.com/office/drawing/2014/main" xmlns="" id="{87E4B58D-D6B6-42FD-B83A-08BFCCCA8D58}"/>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xmlns="" id="{66D76F1D-7AA9-431A-8893-A39B5E6B0B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7056317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xmlns="" id="{FCDFAF5C-B952-47E6-943E-027A2C1142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1297F53-2FCA-4506-B3B5-772AC5F41567}" type="slidenum">
              <a:rPr lang="en-US" altLang="en-US" smtClean="0"/>
              <a:pPr>
                <a:spcBef>
                  <a:spcPct val="0"/>
                </a:spcBef>
              </a:pPr>
              <a:t>40</a:t>
            </a:fld>
            <a:endParaRPr lang="en-US" altLang="en-US"/>
          </a:p>
        </p:txBody>
      </p:sp>
      <p:sp>
        <p:nvSpPr>
          <p:cNvPr id="94211" name="Rectangle 2">
            <a:extLst>
              <a:ext uri="{FF2B5EF4-FFF2-40B4-BE49-F238E27FC236}">
                <a16:creationId xmlns:a16="http://schemas.microsoft.com/office/drawing/2014/main" xmlns="" id="{B3079470-1F26-422D-8AD3-40ED15C75104}"/>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xmlns="" id="{E7404F5B-4736-4E64-B3E2-D20B188C3D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2136479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xmlns="" id="{FCDFAF5C-B952-47E6-943E-027A2C1142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1297F53-2FCA-4506-B3B5-772AC5F41567}" type="slidenum">
              <a:rPr lang="en-US" altLang="en-US" smtClean="0"/>
              <a:pPr>
                <a:spcBef>
                  <a:spcPct val="0"/>
                </a:spcBef>
              </a:pPr>
              <a:t>41</a:t>
            </a:fld>
            <a:endParaRPr lang="en-US" altLang="en-US"/>
          </a:p>
        </p:txBody>
      </p:sp>
      <p:sp>
        <p:nvSpPr>
          <p:cNvPr id="94211" name="Rectangle 2">
            <a:extLst>
              <a:ext uri="{FF2B5EF4-FFF2-40B4-BE49-F238E27FC236}">
                <a16:creationId xmlns:a16="http://schemas.microsoft.com/office/drawing/2014/main" xmlns="" id="{B3079470-1F26-422D-8AD3-40ED15C75104}"/>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xmlns="" id="{E7404F5B-4736-4E64-B3E2-D20B188C3D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dirty="0"/>
          </a:p>
        </p:txBody>
      </p:sp>
    </p:spTree>
    <p:extLst>
      <p:ext uri="{BB962C8B-B14F-4D97-AF65-F5344CB8AC3E}">
        <p14:creationId xmlns:p14="http://schemas.microsoft.com/office/powerpoint/2010/main" val="10950262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xmlns="" id="{9B230C31-0FBA-4649-915E-29D75FA460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0817440-35D1-4EE2-A9BF-48FA09FCA96E}" type="slidenum">
              <a:rPr lang="en-US" altLang="en-US" smtClean="0"/>
              <a:pPr>
                <a:spcBef>
                  <a:spcPct val="0"/>
                </a:spcBef>
              </a:pPr>
              <a:t>42</a:t>
            </a:fld>
            <a:endParaRPr lang="en-US" altLang="en-US"/>
          </a:p>
        </p:txBody>
      </p:sp>
      <p:sp>
        <p:nvSpPr>
          <p:cNvPr id="96259" name="Rectangle 2">
            <a:extLst>
              <a:ext uri="{FF2B5EF4-FFF2-40B4-BE49-F238E27FC236}">
                <a16:creationId xmlns:a16="http://schemas.microsoft.com/office/drawing/2014/main" xmlns="" id="{1BC5CB7E-FF48-4C53-9BEF-44F4017968ED}"/>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xmlns="" id="{5B9979B3-866C-4530-8F1E-06B0A741B7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816168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xmlns="" id="{AEBC1D2C-7075-4711-B382-0422CEBA83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98CD41B-68BF-4642-B3DD-71D08F32EABE}" type="slidenum">
              <a:rPr lang="en-US" altLang="en-US" smtClean="0"/>
              <a:pPr>
                <a:spcBef>
                  <a:spcPct val="0"/>
                </a:spcBef>
              </a:pPr>
              <a:t>43</a:t>
            </a:fld>
            <a:endParaRPr lang="en-US" altLang="en-US"/>
          </a:p>
        </p:txBody>
      </p:sp>
      <p:sp>
        <p:nvSpPr>
          <p:cNvPr id="98307" name="Rectangle 2">
            <a:extLst>
              <a:ext uri="{FF2B5EF4-FFF2-40B4-BE49-F238E27FC236}">
                <a16:creationId xmlns:a16="http://schemas.microsoft.com/office/drawing/2014/main" xmlns="" id="{8EEBDDF6-69B2-4FC6-B243-9C5C9191E2D4}"/>
              </a:ext>
            </a:extLst>
          </p:cNvPr>
          <p:cNvSpPr>
            <a:spLocks noGrp="1" noRot="1" noChangeAspect="1" noChangeArrowheads="1" noTextEdit="1"/>
          </p:cNvSpPr>
          <p:nvPr>
            <p:ph type="sldImg"/>
          </p:nvPr>
        </p:nvSpPr>
        <p:spPr>
          <a:ln/>
        </p:spPr>
      </p:sp>
      <p:sp>
        <p:nvSpPr>
          <p:cNvPr id="98308" name="Rectangle 3">
            <a:extLst>
              <a:ext uri="{FF2B5EF4-FFF2-40B4-BE49-F238E27FC236}">
                <a16:creationId xmlns:a16="http://schemas.microsoft.com/office/drawing/2014/main" xmlns="" id="{B2CFEB18-F498-428E-B1E6-28D8674204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2526084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xmlns="" id="{693A6617-54CC-4947-BAAD-7388A8DA66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318C3DD-6E7A-4736-B281-33F78CA50CA4}" type="slidenum">
              <a:rPr lang="en-US" altLang="en-US" smtClean="0"/>
              <a:pPr>
                <a:spcBef>
                  <a:spcPct val="0"/>
                </a:spcBef>
              </a:pPr>
              <a:t>44</a:t>
            </a:fld>
            <a:endParaRPr lang="en-US" altLang="en-US"/>
          </a:p>
        </p:txBody>
      </p:sp>
      <p:sp>
        <p:nvSpPr>
          <p:cNvPr id="100355" name="Rectangle 2">
            <a:extLst>
              <a:ext uri="{FF2B5EF4-FFF2-40B4-BE49-F238E27FC236}">
                <a16:creationId xmlns:a16="http://schemas.microsoft.com/office/drawing/2014/main" xmlns="" id="{70C02BEE-BD4D-425E-9ACD-CA4F6DF77F2F}"/>
              </a:ext>
            </a:extLst>
          </p:cNvPr>
          <p:cNvSpPr>
            <a:spLocks noGrp="1" noRot="1" noChangeAspect="1" noChangeArrowheads="1" noTextEdit="1"/>
          </p:cNvSpPr>
          <p:nvPr>
            <p:ph type="sldImg"/>
          </p:nvPr>
        </p:nvSpPr>
        <p:spPr>
          <a:ln/>
        </p:spPr>
      </p:sp>
      <p:sp>
        <p:nvSpPr>
          <p:cNvPr id="100356" name="Rectangle 3">
            <a:extLst>
              <a:ext uri="{FF2B5EF4-FFF2-40B4-BE49-F238E27FC236}">
                <a16:creationId xmlns:a16="http://schemas.microsoft.com/office/drawing/2014/main" xmlns="" id="{761378A7-07E1-4825-8CDF-13F43747B0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1799422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xmlns="" id="{F8FBF151-5434-407A-B1BE-CD59E5407C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63804D7-BCCA-41E3-864A-22642D5C6B8E}" type="slidenum">
              <a:rPr lang="en-US" altLang="en-US" smtClean="0"/>
              <a:pPr>
                <a:spcBef>
                  <a:spcPct val="0"/>
                </a:spcBef>
              </a:pPr>
              <a:t>45</a:t>
            </a:fld>
            <a:endParaRPr lang="en-US" altLang="en-US"/>
          </a:p>
        </p:txBody>
      </p:sp>
      <p:sp>
        <p:nvSpPr>
          <p:cNvPr id="102403" name="Rectangle 2">
            <a:extLst>
              <a:ext uri="{FF2B5EF4-FFF2-40B4-BE49-F238E27FC236}">
                <a16:creationId xmlns:a16="http://schemas.microsoft.com/office/drawing/2014/main" xmlns="" id="{98E02834-5D58-44B8-9626-6F0514D93525}"/>
              </a:ext>
            </a:extLst>
          </p:cNvPr>
          <p:cNvSpPr>
            <a:spLocks noGrp="1" noRot="1" noChangeAspect="1" noChangeArrowheads="1" noTextEdit="1"/>
          </p:cNvSpPr>
          <p:nvPr>
            <p:ph type="sldImg"/>
          </p:nvPr>
        </p:nvSpPr>
        <p:spPr>
          <a:ln/>
        </p:spPr>
      </p:sp>
      <p:sp>
        <p:nvSpPr>
          <p:cNvPr id="102404" name="Rectangle 3">
            <a:extLst>
              <a:ext uri="{FF2B5EF4-FFF2-40B4-BE49-F238E27FC236}">
                <a16:creationId xmlns:a16="http://schemas.microsoft.com/office/drawing/2014/main" xmlns="" id="{103C9D69-F519-49D2-A941-C5A05C22AB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854882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xmlns="" id="{68BEA2C4-05DE-4B7A-A223-51E42BC41A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981A417-5CFF-48E6-B1AB-D364C5332BD9}" type="slidenum">
              <a:rPr lang="en-US" altLang="en-US" smtClean="0"/>
              <a:pPr>
                <a:spcBef>
                  <a:spcPct val="0"/>
                </a:spcBef>
              </a:pPr>
              <a:t>46</a:t>
            </a:fld>
            <a:endParaRPr lang="en-US" altLang="en-US"/>
          </a:p>
        </p:txBody>
      </p:sp>
      <p:sp>
        <p:nvSpPr>
          <p:cNvPr id="104451" name="Rectangle 2">
            <a:extLst>
              <a:ext uri="{FF2B5EF4-FFF2-40B4-BE49-F238E27FC236}">
                <a16:creationId xmlns:a16="http://schemas.microsoft.com/office/drawing/2014/main" xmlns="" id="{096F1BC2-D48F-4D66-8DD6-F70ADFD2642E}"/>
              </a:ext>
            </a:extLst>
          </p:cNvPr>
          <p:cNvSpPr>
            <a:spLocks noGrp="1" noRot="1" noChangeAspect="1" noChangeArrowheads="1" noTextEdit="1"/>
          </p:cNvSpPr>
          <p:nvPr>
            <p:ph type="sldImg"/>
          </p:nvPr>
        </p:nvSpPr>
        <p:spPr>
          <a:ln/>
        </p:spPr>
      </p:sp>
      <p:sp>
        <p:nvSpPr>
          <p:cNvPr id="104452" name="Rectangle 3">
            <a:extLst>
              <a:ext uri="{FF2B5EF4-FFF2-40B4-BE49-F238E27FC236}">
                <a16:creationId xmlns:a16="http://schemas.microsoft.com/office/drawing/2014/main" xmlns="" id="{A9DD4FB8-3658-4AAC-A801-7E796F8A68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1005618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xmlns="" id="{335C6AAF-5BFB-4EC7-8C3C-37C39FA8AD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FCB6515-AD24-4D76-B98C-C79171FE2A04}" type="slidenum">
              <a:rPr lang="en-US" altLang="en-US" smtClean="0"/>
              <a:pPr>
                <a:spcBef>
                  <a:spcPct val="0"/>
                </a:spcBef>
              </a:pPr>
              <a:t>47</a:t>
            </a:fld>
            <a:endParaRPr lang="en-US" altLang="en-US"/>
          </a:p>
        </p:txBody>
      </p:sp>
      <p:sp>
        <p:nvSpPr>
          <p:cNvPr id="106499" name="Rectangle 2">
            <a:extLst>
              <a:ext uri="{FF2B5EF4-FFF2-40B4-BE49-F238E27FC236}">
                <a16:creationId xmlns:a16="http://schemas.microsoft.com/office/drawing/2014/main" xmlns="" id="{50848383-8559-451D-9EB7-30C6B690FD7B}"/>
              </a:ext>
            </a:extLst>
          </p:cNvPr>
          <p:cNvSpPr>
            <a:spLocks noGrp="1" noRot="1" noChangeAspect="1" noChangeArrowheads="1" noTextEdit="1"/>
          </p:cNvSpPr>
          <p:nvPr>
            <p:ph type="sldImg"/>
          </p:nvPr>
        </p:nvSpPr>
        <p:spPr>
          <a:ln/>
        </p:spPr>
      </p:sp>
      <p:sp>
        <p:nvSpPr>
          <p:cNvPr id="106500" name="Rectangle 3">
            <a:extLst>
              <a:ext uri="{FF2B5EF4-FFF2-40B4-BE49-F238E27FC236}">
                <a16:creationId xmlns:a16="http://schemas.microsoft.com/office/drawing/2014/main" xmlns="" id="{A8788264-95B7-4C09-BA31-11492AFF58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5700916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xmlns="" id="{30490C2C-CAD9-4485-92C6-E40B4C3775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243B454-1E6C-42AA-B570-9CA7A7431858}" type="slidenum">
              <a:rPr lang="en-US" altLang="en-US" smtClean="0"/>
              <a:pPr>
                <a:spcBef>
                  <a:spcPct val="0"/>
                </a:spcBef>
              </a:pPr>
              <a:t>48</a:t>
            </a:fld>
            <a:endParaRPr lang="en-US" altLang="en-US"/>
          </a:p>
        </p:txBody>
      </p:sp>
      <p:sp>
        <p:nvSpPr>
          <p:cNvPr id="108547" name="Rectangle 2">
            <a:extLst>
              <a:ext uri="{FF2B5EF4-FFF2-40B4-BE49-F238E27FC236}">
                <a16:creationId xmlns:a16="http://schemas.microsoft.com/office/drawing/2014/main" xmlns="" id="{AFA5E182-9341-432D-90A1-CCE06F824A51}"/>
              </a:ext>
            </a:extLst>
          </p:cNvPr>
          <p:cNvSpPr>
            <a:spLocks noGrp="1" noRot="1" noChangeAspect="1" noChangeArrowheads="1" noTextEdit="1"/>
          </p:cNvSpPr>
          <p:nvPr>
            <p:ph type="sldImg"/>
          </p:nvPr>
        </p:nvSpPr>
        <p:spPr>
          <a:ln/>
        </p:spPr>
      </p:sp>
      <p:sp>
        <p:nvSpPr>
          <p:cNvPr id="108548" name="Rectangle 3">
            <a:extLst>
              <a:ext uri="{FF2B5EF4-FFF2-40B4-BE49-F238E27FC236}">
                <a16:creationId xmlns:a16="http://schemas.microsoft.com/office/drawing/2014/main" xmlns="" id="{B938F455-54AB-4277-B42D-746747B4F7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b="1" dirty="0">
                <a:solidFill>
                  <a:srgbClr val="FF0000"/>
                </a:solidFill>
              </a:rPr>
              <a:t>Classroom activity</a:t>
            </a:r>
          </a:p>
          <a:p>
            <a:pPr eaLnBrk="1" hangingPunct="1"/>
            <a:r>
              <a:rPr lang="en-CA" altLang="en-US" dirty="0"/>
              <a:t>Check out </a:t>
            </a:r>
            <a:r>
              <a:rPr lang="en-CA" altLang="en-US" i="1" dirty="0"/>
              <a:t>Economics in the News</a:t>
            </a:r>
            <a:r>
              <a:rPr lang="en-CA" altLang="en-US" dirty="0"/>
              <a:t>: Cutting the Corporate Tax Rate</a:t>
            </a:r>
          </a:p>
        </p:txBody>
      </p:sp>
    </p:spTree>
    <p:extLst>
      <p:ext uri="{BB962C8B-B14F-4D97-AF65-F5344CB8AC3E}">
        <p14:creationId xmlns:p14="http://schemas.microsoft.com/office/powerpoint/2010/main" val="31117260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xmlns="" id="{E8B438FF-A9B2-4AF7-A898-D509473AA6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F1D487B-104A-47B7-A410-3104339005E4}" type="slidenum">
              <a:rPr lang="en-US" altLang="en-US" smtClean="0"/>
              <a:pPr>
                <a:spcBef>
                  <a:spcPct val="0"/>
                </a:spcBef>
              </a:pPr>
              <a:t>49</a:t>
            </a:fld>
            <a:endParaRPr lang="en-US" altLang="en-US"/>
          </a:p>
        </p:txBody>
      </p:sp>
      <p:sp>
        <p:nvSpPr>
          <p:cNvPr id="110595" name="Rectangle 2">
            <a:extLst>
              <a:ext uri="{FF2B5EF4-FFF2-40B4-BE49-F238E27FC236}">
                <a16:creationId xmlns:a16="http://schemas.microsoft.com/office/drawing/2014/main" xmlns="" id="{23722091-5776-4298-95B5-B42B66EB731D}"/>
              </a:ext>
            </a:extLst>
          </p:cNvPr>
          <p:cNvSpPr>
            <a:spLocks noGrp="1" noRot="1" noChangeAspect="1" noChangeArrowheads="1" noTextEdit="1"/>
          </p:cNvSpPr>
          <p:nvPr>
            <p:ph type="sldImg"/>
          </p:nvPr>
        </p:nvSpPr>
        <p:spPr>
          <a:ln/>
        </p:spPr>
      </p:sp>
      <p:sp>
        <p:nvSpPr>
          <p:cNvPr id="110596" name="Rectangle 3">
            <a:extLst>
              <a:ext uri="{FF2B5EF4-FFF2-40B4-BE49-F238E27FC236}">
                <a16:creationId xmlns:a16="http://schemas.microsoft.com/office/drawing/2014/main" xmlns="" id="{FDAD82EB-EEF5-4DF5-A00E-598DE7CECB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616784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xmlns="" id="{4DBC89B9-1BBB-4A5F-9192-74A2FB3836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A0A884-AE85-4906-8787-7A81346F7638}" type="slidenum">
              <a:rPr lang="en-US" altLang="en-US" smtClean="0"/>
              <a:pPr>
                <a:spcBef>
                  <a:spcPct val="0"/>
                </a:spcBef>
              </a:pPr>
              <a:t>5</a:t>
            </a:fld>
            <a:endParaRPr lang="en-US" altLang="en-US"/>
          </a:p>
        </p:txBody>
      </p:sp>
      <p:sp>
        <p:nvSpPr>
          <p:cNvPr id="22531" name="Rectangle 2">
            <a:extLst>
              <a:ext uri="{FF2B5EF4-FFF2-40B4-BE49-F238E27FC236}">
                <a16:creationId xmlns:a16="http://schemas.microsoft.com/office/drawing/2014/main" xmlns="" id="{5E0A975D-E1A1-427D-9FED-4D5E93F27372}"/>
              </a:ext>
            </a:extLst>
          </p:cNvPr>
          <p:cNvSpPr>
            <a:spLocks noGrp="1" noRot="1" noChangeAspect="1" noChangeArrowheads="1" noTextEdit="1"/>
          </p:cNvSpPr>
          <p:nvPr>
            <p:ph type="sldImg"/>
          </p:nvPr>
        </p:nvSpPr>
        <p:spPr>
          <a:xfrm>
            <a:off x="465138" y="204788"/>
            <a:ext cx="5927725" cy="4446587"/>
          </a:xfrm>
          <a:ln/>
        </p:spPr>
      </p:sp>
      <p:sp>
        <p:nvSpPr>
          <p:cNvPr id="22532" name="Rectangle 3">
            <a:extLst>
              <a:ext uri="{FF2B5EF4-FFF2-40B4-BE49-F238E27FC236}">
                <a16:creationId xmlns:a16="http://schemas.microsoft.com/office/drawing/2014/main" xmlns="" id="{058A524A-4B11-4600-98C1-F436C97DFA06}"/>
              </a:ext>
            </a:extLst>
          </p:cNvPr>
          <p:cNvSpPr>
            <a:spLocks noGrp="1" noChangeArrowheads="1"/>
          </p:cNvSpPr>
          <p:nvPr>
            <p:ph type="body" idx="1"/>
          </p:nvPr>
        </p:nvSpPr>
        <p:spPr>
          <a:xfrm>
            <a:off x="220663" y="4838700"/>
            <a:ext cx="6416675" cy="3481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sz="1600" noProof="1">
              <a:latin typeface="GillSans" pitchFamily="34" charset="0"/>
            </a:endParaRPr>
          </a:p>
        </p:txBody>
      </p:sp>
    </p:spTree>
    <p:extLst>
      <p:ext uri="{BB962C8B-B14F-4D97-AF65-F5344CB8AC3E}">
        <p14:creationId xmlns:p14="http://schemas.microsoft.com/office/powerpoint/2010/main" val="37348119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xmlns="" id="{C31F5B20-D119-416A-829B-A55FDB73DB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1951458-7A17-49DD-B5AB-0F55B1A50D75}" type="slidenum">
              <a:rPr lang="en-US" altLang="en-US" smtClean="0"/>
              <a:pPr>
                <a:spcBef>
                  <a:spcPct val="0"/>
                </a:spcBef>
              </a:pPr>
              <a:t>50</a:t>
            </a:fld>
            <a:endParaRPr lang="en-US" altLang="en-US"/>
          </a:p>
        </p:txBody>
      </p:sp>
      <p:sp>
        <p:nvSpPr>
          <p:cNvPr id="112643" name="Rectangle 2">
            <a:extLst>
              <a:ext uri="{FF2B5EF4-FFF2-40B4-BE49-F238E27FC236}">
                <a16:creationId xmlns:a16="http://schemas.microsoft.com/office/drawing/2014/main" xmlns="" id="{A423CFAC-14FC-4BDA-B0E0-FB50417CFFA9}"/>
              </a:ext>
            </a:extLst>
          </p:cNvPr>
          <p:cNvSpPr>
            <a:spLocks noGrp="1" noRot="1" noChangeAspect="1" noChangeArrowheads="1" noTextEdit="1"/>
          </p:cNvSpPr>
          <p:nvPr>
            <p:ph type="sldImg"/>
          </p:nvPr>
        </p:nvSpPr>
        <p:spPr>
          <a:ln/>
        </p:spPr>
      </p:sp>
      <p:sp>
        <p:nvSpPr>
          <p:cNvPr id="112644" name="Rectangle 3">
            <a:extLst>
              <a:ext uri="{FF2B5EF4-FFF2-40B4-BE49-F238E27FC236}">
                <a16:creationId xmlns:a16="http://schemas.microsoft.com/office/drawing/2014/main" xmlns="" id="{2A7C4385-4458-498F-B1BE-CF27F1EE09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7205341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xmlns="" id="{7CB3AC79-9117-48E6-B7F8-693E50D906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B67AD88-B1E3-4334-93EF-1E611089E8E2}" type="slidenum">
              <a:rPr lang="en-US" altLang="en-US" smtClean="0"/>
              <a:pPr>
                <a:spcBef>
                  <a:spcPct val="0"/>
                </a:spcBef>
              </a:pPr>
              <a:t>51</a:t>
            </a:fld>
            <a:endParaRPr lang="en-US" altLang="en-US"/>
          </a:p>
        </p:txBody>
      </p:sp>
      <p:sp>
        <p:nvSpPr>
          <p:cNvPr id="114691" name="Rectangle 2">
            <a:extLst>
              <a:ext uri="{FF2B5EF4-FFF2-40B4-BE49-F238E27FC236}">
                <a16:creationId xmlns:a16="http://schemas.microsoft.com/office/drawing/2014/main" xmlns="" id="{C0622990-24F0-4DD0-B22C-3C4D9122CF0E}"/>
              </a:ext>
            </a:extLst>
          </p:cNvPr>
          <p:cNvSpPr>
            <a:spLocks noGrp="1" noRot="1" noChangeAspect="1" noChangeArrowheads="1" noTextEdit="1"/>
          </p:cNvSpPr>
          <p:nvPr>
            <p:ph type="sldImg"/>
          </p:nvPr>
        </p:nvSpPr>
        <p:spPr>
          <a:ln/>
        </p:spPr>
      </p:sp>
      <p:sp>
        <p:nvSpPr>
          <p:cNvPr id="114692" name="Rectangle 3">
            <a:extLst>
              <a:ext uri="{FF2B5EF4-FFF2-40B4-BE49-F238E27FC236}">
                <a16:creationId xmlns:a16="http://schemas.microsoft.com/office/drawing/2014/main" xmlns="" id="{DFA5A625-87FF-4900-8E9C-00C8BD73F5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b="1" i="1" dirty="0"/>
              <a:t>Cyclical and structural budget balances.</a:t>
            </a:r>
            <a:r>
              <a:rPr lang="en-US" altLang="en-US" sz="1000" dirty="0"/>
              <a:t> Cyclical and structural budget balances are a difficult concept for many students, but important because of the appropriate measure of fiscal stance.</a:t>
            </a:r>
          </a:p>
          <a:p>
            <a:pPr eaLnBrk="1" hangingPunct="1"/>
            <a:r>
              <a:rPr lang="en-US" altLang="en-US" sz="1000" dirty="0"/>
              <a:t>An effective way to help students see that revenues and outlays will vary as depicted in Figure 13.9 is to remind them that potential GDP corresponds to full employment, and employment (and so the number of tax payers and recipients of unemployment compensation) changes when real GDP varies.</a:t>
            </a:r>
          </a:p>
          <a:p>
            <a:pPr eaLnBrk="1" hangingPunct="1"/>
            <a:endParaRPr lang="en-US" altLang="en-US" sz="1000" dirty="0"/>
          </a:p>
        </p:txBody>
      </p:sp>
    </p:spTree>
    <p:extLst>
      <p:ext uri="{BB962C8B-B14F-4D97-AF65-F5344CB8AC3E}">
        <p14:creationId xmlns:p14="http://schemas.microsoft.com/office/powerpoint/2010/main" val="41460158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xmlns="" id="{0AA963CF-A77D-4B37-9E41-58FDCAF9F8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D3C81C0-3CD5-43F1-B58B-1E37AD99FFB3}" type="slidenum">
              <a:rPr lang="en-US" altLang="en-US" smtClean="0"/>
              <a:pPr>
                <a:spcBef>
                  <a:spcPct val="0"/>
                </a:spcBef>
              </a:pPr>
              <a:t>52</a:t>
            </a:fld>
            <a:endParaRPr lang="en-US" altLang="en-US"/>
          </a:p>
        </p:txBody>
      </p:sp>
      <p:sp>
        <p:nvSpPr>
          <p:cNvPr id="116739" name="Rectangle 2">
            <a:extLst>
              <a:ext uri="{FF2B5EF4-FFF2-40B4-BE49-F238E27FC236}">
                <a16:creationId xmlns:a16="http://schemas.microsoft.com/office/drawing/2014/main" xmlns="" id="{8B3868D6-AC38-4E56-91E3-93A2CF7B2BA9}"/>
              </a:ext>
            </a:extLst>
          </p:cNvPr>
          <p:cNvSpPr>
            <a:spLocks noGrp="1" noRot="1" noChangeAspect="1" noChangeArrowheads="1" noTextEdit="1"/>
          </p:cNvSpPr>
          <p:nvPr>
            <p:ph type="sldImg"/>
          </p:nvPr>
        </p:nvSpPr>
        <p:spPr>
          <a:ln/>
        </p:spPr>
      </p:sp>
      <p:sp>
        <p:nvSpPr>
          <p:cNvPr id="116740" name="Rectangle 3">
            <a:extLst>
              <a:ext uri="{FF2B5EF4-FFF2-40B4-BE49-F238E27FC236}">
                <a16:creationId xmlns:a16="http://schemas.microsoft.com/office/drawing/2014/main" xmlns="" id="{64A47A1A-E787-4369-AA68-68B982CF26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842865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xmlns="" id="{7D266D0E-EA58-4465-82C4-718D0D2A3A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FB28E91-4D6E-454F-96B4-9030E1708696}" type="slidenum">
              <a:rPr lang="en-US" altLang="en-US" smtClean="0"/>
              <a:pPr>
                <a:spcBef>
                  <a:spcPct val="0"/>
                </a:spcBef>
              </a:pPr>
              <a:t>53</a:t>
            </a:fld>
            <a:endParaRPr lang="en-US" altLang="en-US"/>
          </a:p>
        </p:txBody>
      </p:sp>
      <p:sp>
        <p:nvSpPr>
          <p:cNvPr id="118787" name="Rectangle 2">
            <a:extLst>
              <a:ext uri="{FF2B5EF4-FFF2-40B4-BE49-F238E27FC236}">
                <a16:creationId xmlns:a16="http://schemas.microsoft.com/office/drawing/2014/main" xmlns="" id="{F716CE9D-B4FC-4069-97C5-55448173AAF7}"/>
              </a:ext>
            </a:extLst>
          </p:cNvPr>
          <p:cNvSpPr>
            <a:spLocks noGrp="1" noRot="1" noChangeAspect="1" noChangeArrowheads="1" noTextEdit="1"/>
          </p:cNvSpPr>
          <p:nvPr>
            <p:ph type="sldImg"/>
          </p:nvPr>
        </p:nvSpPr>
        <p:spPr>
          <a:ln/>
        </p:spPr>
      </p:sp>
      <p:sp>
        <p:nvSpPr>
          <p:cNvPr id="118788" name="Rectangle 3">
            <a:extLst>
              <a:ext uri="{FF2B5EF4-FFF2-40B4-BE49-F238E27FC236}">
                <a16:creationId xmlns:a16="http://schemas.microsoft.com/office/drawing/2014/main" xmlns="" id="{83CB7010-35C2-473C-960F-77FFEA9363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6546390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xmlns="" id="{415237FF-A825-4FCF-B0B4-20ADF91679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A308693-7311-453A-8ED5-384CC3E67E8C}" type="slidenum">
              <a:rPr lang="en-US" altLang="en-US" smtClean="0"/>
              <a:pPr>
                <a:spcBef>
                  <a:spcPct val="0"/>
                </a:spcBef>
              </a:pPr>
              <a:t>54</a:t>
            </a:fld>
            <a:endParaRPr lang="en-US" altLang="en-US"/>
          </a:p>
        </p:txBody>
      </p:sp>
      <p:sp>
        <p:nvSpPr>
          <p:cNvPr id="120835" name="Rectangle 2">
            <a:extLst>
              <a:ext uri="{FF2B5EF4-FFF2-40B4-BE49-F238E27FC236}">
                <a16:creationId xmlns:a16="http://schemas.microsoft.com/office/drawing/2014/main" xmlns="" id="{2F627183-C23E-4C58-8049-ABC927EFC2FF}"/>
              </a:ext>
            </a:extLst>
          </p:cNvPr>
          <p:cNvSpPr>
            <a:spLocks noGrp="1" noRot="1" noChangeAspect="1" noChangeArrowheads="1" noTextEdit="1"/>
          </p:cNvSpPr>
          <p:nvPr>
            <p:ph type="sldImg"/>
          </p:nvPr>
        </p:nvSpPr>
        <p:spPr>
          <a:ln/>
        </p:spPr>
      </p:sp>
      <p:sp>
        <p:nvSpPr>
          <p:cNvPr id="120836" name="Rectangle 3">
            <a:extLst>
              <a:ext uri="{FF2B5EF4-FFF2-40B4-BE49-F238E27FC236}">
                <a16:creationId xmlns:a16="http://schemas.microsoft.com/office/drawing/2014/main" xmlns="" id="{ACB22938-DB2D-4766-95E3-BB53E2953E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4428431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xmlns="" id="{4BFE5CB4-29B6-423C-BD44-D88079E1D1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236C7E9-410B-4CF7-9787-6CD9FD35AD6B}" type="slidenum">
              <a:rPr lang="en-US" altLang="en-US" smtClean="0"/>
              <a:pPr>
                <a:spcBef>
                  <a:spcPct val="0"/>
                </a:spcBef>
              </a:pPr>
              <a:t>55</a:t>
            </a:fld>
            <a:endParaRPr lang="en-US" altLang="en-US"/>
          </a:p>
        </p:txBody>
      </p:sp>
      <p:sp>
        <p:nvSpPr>
          <p:cNvPr id="122883" name="Rectangle 2">
            <a:extLst>
              <a:ext uri="{FF2B5EF4-FFF2-40B4-BE49-F238E27FC236}">
                <a16:creationId xmlns:a16="http://schemas.microsoft.com/office/drawing/2014/main" xmlns="" id="{46E55516-EE54-4F7F-B13B-4E17C2670C21}"/>
              </a:ext>
            </a:extLst>
          </p:cNvPr>
          <p:cNvSpPr>
            <a:spLocks noGrp="1" noRot="1" noChangeAspect="1" noChangeArrowheads="1" noTextEdit="1"/>
          </p:cNvSpPr>
          <p:nvPr>
            <p:ph type="sldImg"/>
          </p:nvPr>
        </p:nvSpPr>
        <p:spPr>
          <a:ln/>
        </p:spPr>
      </p:sp>
      <p:sp>
        <p:nvSpPr>
          <p:cNvPr id="122884" name="Rectangle 3">
            <a:extLst>
              <a:ext uri="{FF2B5EF4-FFF2-40B4-BE49-F238E27FC236}">
                <a16:creationId xmlns:a16="http://schemas.microsoft.com/office/drawing/2014/main" xmlns="" id="{8F648410-ED81-4E32-8CAE-D5872FC75A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7373426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xmlns="" id="{B98B1F68-F21D-43CE-A296-EECDF9B945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3044D37-F01A-4FE6-ACB1-2E15AEB56B06}" type="slidenum">
              <a:rPr lang="en-US" altLang="en-US" smtClean="0"/>
              <a:pPr>
                <a:spcBef>
                  <a:spcPct val="0"/>
                </a:spcBef>
              </a:pPr>
              <a:t>56</a:t>
            </a:fld>
            <a:endParaRPr lang="en-US" altLang="en-US"/>
          </a:p>
        </p:txBody>
      </p:sp>
      <p:sp>
        <p:nvSpPr>
          <p:cNvPr id="124931" name="Rectangle 2">
            <a:extLst>
              <a:ext uri="{FF2B5EF4-FFF2-40B4-BE49-F238E27FC236}">
                <a16:creationId xmlns:a16="http://schemas.microsoft.com/office/drawing/2014/main" xmlns="" id="{6979298E-E39A-4D6B-9461-948FB7FCFBB2}"/>
              </a:ext>
            </a:extLst>
          </p:cNvPr>
          <p:cNvSpPr>
            <a:spLocks noGrp="1" noRot="1" noChangeAspect="1" noChangeArrowheads="1" noTextEdit="1"/>
          </p:cNvSpPr>
          <p:nvPr>
            <p:ph type="sldImg"/>
          </p:nvPr>
        </p:nvSpPr>
        <p:spPr>
          <a:ln/>
        </p:spPr>
      </p:sp>
      <p:sp>
        <p:nvSpPr>
          <p:cNvPr id="124932" name="Rectangle 3">
            <a:extLst>
              <a:ext uri="{FF2B5EF4-FFF2-40B4-BE49-F238E27FC236}">
                <a16:creationId xmlns:a16="http://schemas.microsoft.com/office/drawing/2014/main" xmlns="" id="{DACE909D-6CD7-4E8C-AD20-3B16C0154D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a:p>
        </p:txBody>
      </p:sp>
    </p:spTree>
    <p:extLst>
      <p:ext uri="{BB962C8B-B14F-4D97-AF65-F5344CB8AC3E}">
        <p14:creationId xmlns:p14="http://schemas.microsoft.com/office/powerpoint/2010/main" val="1520317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xmlns="" id="{DE69EE4D-2C39-4F46-B81B-548A603BE7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67FF75D-7A77-4DD0-BB1E-79B31916AB81}" type="slidenum">
              <a:rPr lang="en-US" altLang="en-US" smtClean="0"/>
              <a:pPr>
                <a:spcBef>
                  <a:spcPct val="0"/>
                </a:spcBef>
              </a:pPr>
              <a:t>57</a:t>
            </a:fld>
            <a:endParaRPr lang="en-US" altLang="en-US"/>
          </a:p>
        </p:txBody>
      </p:sp>
      <p:sp>
        <p:nvSpPr>
          <p:cNvPr id="126979" name="Rectangle 2">
            <a:extLst>
              <a:ext uri="{FF2B5EF4-FFF2-40B4-BE49-F238E27FC236}">
                <a16:creationId xmlns:a16="http://schemas.microsoft.com/office/drawing/2014/main" xmlns="" id="{70C43234-D70F-4D3E-A4BD-075DD8EC78EB}"/>
              </a:ext>
            </a:extLst>
          </p:cNvPr>
          <p:cNvSpPr>
            <a:spLocks noGrp="1" noRot="1" noChangeAspect="1" noChangeArrowheads="1" noTextEdit="1"/>
          </p:cNvSpPr>
          <p:nvPr>
            <p:ph type="sldImg"/>
          </p:nvPr>
        </p:nvSpPr>
        <p:spPr>
          <a:ln/>
        </p:spPr>
      </p:sp>
      <p:sp>
        <p:nvSpPr>
          <p:cNvPr id="126980" name="Rectangle 3">
            <a:extLst>
              <a:ext uri="{FF2B5EF4-FFF2-40B4-BE49-F238E27FC236}">
                <a16:creationId xmlns:a16="http://schemas.microsoft.com/office/drawing/2014/main" xmlns="" id="{17F6CC49-309C-4D84-8422-1AB48EA44B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450961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xmlns="" id="{3C730BA7-66D9-4AF6-9311-43C037E7FF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AEE415C-C965-49E1-A03C-FD1F0960BF74}" type="slidenum">
              <a:rPr lang="en-US" altLang="en-US" smtClean="0"/>
              <a:pPr>
                <a:spcBef>
                  <a:spcPct val="0"/>
                </a:spcBef>
              </a:pPr>
              <a:t>58</a:t>
            </a:fld>
            <a:endParaRPr lang="en-US" altLang="en-US"/>
          </a:p>
        </p:txBody>
      </p:sp>
      <p:sp>
        <p:nvSpPr>
          <p:cNvPr id="129027" name="Rectangle 2">
            <a:extLst>
              <a:ext uri="{FF2B5EF4-FFF2-40B4-BE49-F238E27FC236}">
                <a16:creationId xmlns:a16="http://schemas.microsoft.com/office/drawing/2014/main" xmlns="" id="{D5559BFF-0F03-43C4-8788-2134878735B0}"/>
              </a:ext>
            </a:extLst>
          </p:cNvPr>
          <p:cNvSpPr>
            <a:spLocks noGrp="1" noRot="1" noChangeAspect="1" noChangeArrowheads="1" noTextEdit="1"/>
          </p:cNvSpPr>
          <p:nvPr>
            <p:ph type="sldImg"/>
          </p:nvPr>
        </p:nvSpPr>
        <p:spPr>
          <a:ln/>
        </p:spPr>
      </p:sp>
      <p:sp>
        <p:nvSpPr>
          <p:cNvPr id="129028" name="Rectangle 3">
            <a:extLst>
              <a:ext uri="{FF2B5EF4-FFF2-40B4-BE49-F238E27FC236}">
                <a16:creationId xmlns:a16="http://schemas.microsoft.com/office/drawing/2014/main" xmlns="" id="{1CC127D5-2DFE-48D2-9971-AEEA49E895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a:t>.</a:t>
            </a:r>
          </a:p>
          <a:p>
            <a:pPr eaLnBrk="1" hangingPunct="1"/>
            <a:endParaRPr lang="en-US" altLang="en-US" sz="1000"/>
          </a:p>
        </p:txBody>
      </p:sp>
    </p:spTree>
    <p:extLst>
      <p:ext uri="{BB962C8B-B14F-4D97-AF65-F5344CB8AC3E}">
        <p14:creationId xmlns:p14="http://schemas.microsoft.com/office/powerpoint/2010/main" val="180389506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xmlns="" id="{966A5460-601F-43CB-8FAF-95B244F70B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6F0C120-5898-4968-8E01-5803DF1A65DD}" type="slidenum">
              <a:rPr lang="en-US" altLang="en-US" smtClean="0"/>
              <a:pPr>
                <a:spcBef>
                  <a:spcPct val="0"/>
                </a:spcBef>
              </a:pPr>
              <a:t>59</a:t>
            </a:fld>
            <a:endParaRPr lang="en-US" altLang="en-US"/>
          </a:p>
        </p:txBody>
      </p:sp>
      <p:sp>
        <p:nvSpPr>
          <p:cNvPr id="131075" name="Rectangle 2">
            <a:extLst>
              <a:ext uri="{FF2B5EF4-FFF2-40B4-BE49-F238E27FC236}">
                <a16:creationId xmlns:a16="http://schemas.microsoft.com/office/drawing/2014/main" xmlns="" id="{C43A11DC-63D3-4837-89CC-5BAC8CC3C285}"/>
              </a:ext>
            </a:extLst>
          </p:cNvPr>
          <p:cNvSpPr>
            <a:spLocks noGrp="1" noRot="1" noChangeAspect="1" noChangeArrowheads="1" noTextEdit="1"/>
          </p:cNvSpPr>
          <p:nvPr>
            <p:ph type="sldImg"/>
          </p:nvPr>
        </p:nvSpPr>
        <p:spPr>
          <a:ln/>
        </p:spPr>
      </p:sp>
      <p:sp>
        <p:nvSpPr>
          <p:cNvPr id="131076" name="Rectangle 3">
            <a:extLst>
              <a:ext uri="{FF2B5EF4-FFF2-40B4-BE49-F238E27FC236}">
                <a16:creationId xmlns:a16="http://schemas.microsoft.com/office/drawing/2014/main" xmlns="" id="{EE9FB35A-AFD0-4EE2-8620-101AEBE490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b="1">
                <a:solidFill>
                  <a:srgbClr val="FF0000"/>
                </a:solidFill>
              </a:rPr>
              <a:t>Classroom activity</a:t>
            </a:r>
          </a:p>
          <a:p>
            <a:pPr eaLnBrk="1" hangingPunct="1"/>
            <a:r>
              <a:rPr lang="en-CA" altLang="en-US"/>
              <a:t>Check out </a:t>
            </a:r>
            <a:r>
              <a:rPr lang="en-CA" altLang="en-US" i="1"/>
              <a:t>Economics in Action</a:t>
            </a:r>
            <a:r>
              <a:rPr lang="en-CA" altLang="en-US"/>
              <a:t>: The 2009 Fiscal Stimulus Package</a:t>
            </a:r>
          </a:p>
          <a:p>
            <a:pPr eaLnBrk="1" hangingPunct="1"/>
            <a:endParaRPr lang="en-CA" altLang="en-US"/>
          </a:p>
        </p:txBody>
      </p:sp>
    </p:spTree>
    <p:extLst>
      <p:ext uri="{BB962C8B-B14F-4D97-AF65-F5344CB8AC3E}">
        <p14:creationId xmlns:p14="http://schemas.microsoft.com/office/powerpoint/2010/main" val="3502692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xmlns="" id="{3FA842B2-B6E2-4287-9830-65CB7E7A4F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1AD59CF-A944-4978-8318-202648A8B9EF}" type="slidenum">
              <a:rPr lang="en-US" altLang="en-US" smtClean="0"/>
              <a:pPr>
                <a:spcBef>
                  <a:spcPct val="0"/>
                </a:spcBef>
              </a:pPr>
              <a:t>6</a:t>
            </a:fld>
            <a:endParaRPr lang="en-US" altLang="en-US"/>
          </a:p>
        </p:txBody>
      </p:sp>
      <p:sp>
        <p:nvSpPr>
          <p:cNvPr id="24579" name="Rectangle 2">
            <a:extLst>
              <a:ext uri="{FF2B5EF4-FFF2-40B4-BE49-F238E27FC236}">
                <a16:creationId xmlns:a16="http://schemas.microsoft.com/office/drawing/2014/main" xmlns="" id="{F1844AA7-5DF0-4820-A411-020237750911}"/>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xmlns="" id="{DB8429DC-774F-4330-9EE6-19F9D85377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5056106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xmlns="" id="{9B8BFEB2-C9A9-4647-BB44-1431DC78A2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AD2C0F0-3171-406A-8677-F4A8C035D8B4}" type="slidenum">
              <a:rPr lang="en-US" altLang="en-US" smtClean="0"/>
              <a:pPr>
                <a:spcBef>
                  <a:spcPct val="0"/>
                </a:spcBef>
              </a:pPr>
              <a:t>60</a:t>
            </a:fld>
            <a:endParaRPr lang="en-US" altLang="en-US"/>
          </a:p>
        </p:txBody>
      </p:sp>
      <p:sp>
        <p:nvSpPr>
          <p:cNvPr id="133123" name="Rectangle 2">
            <a:extLst>
              <a:ext uri="{FF2B5EF4-FFF2-40B4-BE49-F238E27FC236}">
                <a16:creationId xmlns:a16="http://schemas.microsoft.com/office/drawing/2014/main" xmlns="" id="{E9E4FE12-6917-4B0A-AC53-3F2CECCE4E70}"/>
              </a:ext>
            </a:extLst>
          </p:cNvPr>
          <p:cNvSpPr>
            <a:spLocks noGrp="1" noRot="1" noChangeAspect="1" noChangeArrowheads="1" noTextEdit="1"/>
          </p:cNvSpPr>
          <p:nvPr>
            <p:ph type="sldImg"/>
          </p:nvPr>
        </p:nvSpPr>
        <p:spPr>
          <a:ln/>
        </p:spPr>
      </p:sp>
      <p:sp>
        <p:nvSpPr>
          <p:cNvPr id="133124" name="Rectangle 3">
            <a:extLst>
              <a:ext uri="{FF2B5EF4-FFF2-40B4-BE49-F238E27FC236}">
                <a16:creationId xmlns:a16="http://schemas.microsoft.com/office/drawing/2014/main" xmlns="" id="{3CF4C18F-17FC-4F17-AADD-09285DBAE8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b="1" dirty="0">
                <a:solidFill>
                  <a:srgbClr val="FF0000"/>
                </a:solidFill>
              </a:rPr>
              <a:t>Classroom activity</a:t>
            </a:r>
          </a:p>
          <a:p>
            <a:pPr eaLnBrk="1" hangingPunct="1"/>
            <a:r>
              <a:rPr lang="en-CA" altLang="en-US" dirty="0"/>
              <a:t>Check out </a:t>
            </a:r>
            <a:r>
              <a:rPr lang="en-CA" altLang="en-US" i="1" dirty="0"/>
              <a:t>Economics in Action</a:t>
            </a:r>
            <a:r>
              <a:rPr lang="en-CA" altLang="en-US" dirty="0"/>
              <a:t>: How Big Are the Fiscal Stimulus Multipliers?</a:t>
            </a:r>
          </a:p>
          <a:p>
            <a:pPr eaLnBrk="1" hangingPunct="1"/>
            <a:endParaRPr lang="en-CA" altLang="en-US" dirty="0"/>
          </a:p>
        </p:txBody>
      </p:sp>
    </p:spTree>
    <p:extLst>
      <p:ext uri="{BB962C8B-B14F-4D97-AF65-F5344CB8AC3E}">
        <p14:creationId xmlns:p14="http://schemas.microsoft.com/office/powerpoint/2010/main" val="10099225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a:extLst>
              <a:ext uri="{FF2B5EF4-FFF2-40B4-BE49-F238E27FC236}">
                <a16:creationId xmlns:a16="http://schemas.microsoft.com/office/drawing/2014/main" xmlns="" id="{8E70884D-BAFB-4276-B3EC-B65EBCA03A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D7237DB-ADE2-4C12-9704-AE8BFE272510}" type="slidenum">
              <a:rPr lang="en-US" altLang="en-US" smtClean="0"/>
              <a:pPr>
                <a:spcBef>
                  <a:spcPct val="0"/>
                </a:spcBef>
              </a:pPr>
              <a:t>61</a:t>
            </a:fld>
            <a:endParaRPr lang="en-US" altLang="en-US"/>
          </a:p>
        </p:txBody>
      </p:sp>
      <p:sp>
        <p:nvSpPr>
          <p:cNvPr id="135171" name="Rectangle 2">
            <a:extLst>
              <a:ext uri="{FF2B5EF4-FFF2-40B4-BE49-F238E27FC236}">
                <a16:creationId xmlns:a16="http://schemas.microsoft.com/office/drawing/2014/main" xmlns="" id="{87766FA9-78BA-4891-9D85-2DBDC9C6F27B}"/>
              </a:ext>
            </a:extLst>
          </p:cNvPr>
          <p:cNvSpPr>
            <a:spLocks noGrp="1" noRot="1" noChangeAspect="1" noChangeArrowheads="1" noTextEdit="1"/>
          </p:cNvSpPr>
          <p:nvPr>
            <p:ph type="sldImg"/>
          </p:nvPr>
        </p:nvSpPr>
        <p:spPr>
          <a:ln/>
        </p:spPr>
      </p:sp>
      <p:sp>
        <p:nvSpPr>
          <p:cNvPr id="135172" name="Rectangle 3">
            <a:extLst>
              <a:ext uri="{FF2B5EF4-FFF2-40B4-BE49-F238E27FC236}">
                <a16:creationId xmlns:a16="http://schemas.microsoft.com/office/drawing/2014/main" xmlns="" id="{AC08D632-5AFA-432D-852F-0C9675E6CD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23194753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a:extLst>
              <a:ext uri="{FF2B5EF4-FFF2-40B4-BE49-F238E27FC236}">
                <a16:creationId xmlns:a16="http://schemas.microsoft.com/office/drawing/2014/main" xmlns="" id="{C08D2822-CCFA-49D4-90D2-F8CAB138A2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77E0084-00A7-4ECE-A5C8-565D067EAB01}" type="slidenum">
              <a:rPr lang="en-US" altLang="en-US" smtClean="0"/>
              <a:pPr>
                <a:spcBef>
                  <a:spcPct val="0"/>
                </a:spcBef>
              </a:pPr>
              <a:t>62</a:t>
            </a:fld>
            <a:endParaRPr lang="en-US" altLang="en-US"/>
          </a:p>
        </p:txBody>
      </p:sp>
      <p:sp>
        <p:nvSpPr>
          <p:cNvPr id="137219" name="Rectangle 2">
            <a:extLst>
              <a:ext uri="{FF2B5EF4-FFF2-40B4-BE49-F238E27FC236}">
                <a16:creationId xmlns:a16="http://schemas.microsoft.com/office/drawing/2014/main" xmlns="" id="{3C44A403-B85A-47D8-865A-1C12497CEF83}"/>
              </a:ext>
            </a:extLst>
          </p:cNvPr>
          <p:cNvSpPr>
            <a:spLocks noGrp="1" noRot="1" noChangeAspect="1" noChangeArrowheads="1" noTextEdit="1"/>
          </p:cNvSpPr>
          <p:nvPr>
            <p:ph type="sldImg"/>
          </p:nvPr>
        </p:nvSpPr>
        <p:spPr>
          <a:ln/>
        </p:spPr>
      </p:sp>
      <p:sp>
        <p:nvSpPr>
          <p:cNvPr id="137220" name="Rectangle 3">
            <a:extLst>
              <a:ext uri="{FF2B5EF4-FFF2-40B4-BE49-F238E27FC236}">
                <a16:creationId xmlns:a16="http://schemas.microsoft.com/office/drawing/2014/main" xmlns="" id="{98577CD9-9563-4AC8-868E-40D98E2C8B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dirty="0"/>
          </a:p>
          <a:p>
            <a:pPr eaLnBrk="1" hangingPunct="1"/>
            <a:endParaRPr lang="en-CA" altLang="en-US" dirty="0"/>
          </a:p>
        </p:txBody>
      </p:sp>
    </p:spTree>
    <p:extLst>
      <p:ext uri="{BB962C8B-B14F-4D97-AF65-F5344CB8AC3E}">
        <p14:creationId xmlns:p14="http://schemas.microsoft.com/office/powerpoint/2010/main" val="169796838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a:extLst>
              <a:ext uri="{FF2B5EF4-FFF2-40B4-BE49-F238E27FC236}">
                <a16:creationId xmlns:a16="http://schemas.microsoft.com/office/drawing/2014/main" xmlns="" id="{3386DA6F-D357-4236-86D4-3C7E70A464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BA87B4C-2586-498B-BE3B-02155D561D2B}" type="slidenum">
              <a:rPr lang="en-US" altLang="en-US" smtClean="0"/>
              <a:pPr>
                <a:spcBef>
                  <a:spcPct val="0"/>
                </a:spcBef>
              </a:pPr>
              <a:t>63</a:t>
            </a:fld>
            <a:endParaRPr lang="en-US" altLang="en-US"/>
          </a:p>
        </p:txBody>
      </p:sp>
      <p:sp>
        <p:nvSpPr>
          <p:cNvPr id="139267" name="Rectangle 2">
            <a:extLst>
              <a:ext uri="{FF2B5EF4-FFF2-40B4-BE49-F238E27FC236}">
                <a16:creationId xmlns:a16="http://schemas.microsoft.com/office/drawing/2014/main" xmlns="" id="{FD763924-6FC7-4AAD-8465-7B2B80C24197}"/>
              </a:ext>
            </a:extLst>
          </p:cNvPr>
          <p:cNvSpPr>
            <a:spLocks noGrp="1" noRot="1" noChangeAspect="1" noChangeArrowheads="1" noTextEdit="1"/>
          </p:cNvSpPr>
          <p:nvPr>
            <p:ph type="sldImg"/>
          </p:nvPr>
        </p:nvSpPr>
        <p:spPr>
          <a:ln/>
        </p:spPr>
      </p:sp>
      <p:sp>
        <p:nvSpPr>
          <p:cNvPr id="139268" name="Rectangle 3">
            <a:extLst>
              <a:ext uri="{FF2B5EF4-FFF2-40B4-BE49-F238E27FC236}">
                <a16:creationId xmlns:a16="http://schemas.microsoft.com/office/drawing/2014/main" xmlns="" id="{10F91DB6-4683-4669-8124-632B1FFA21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3660602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a:extLst>
              <a:ext uri="{FF2B5EF4-FFF2-40B4-BE49-F238E27FC236}">
                <a16:creationId xmlns:a16="http://schemas.microsoft.com/office/drawing/2014/main" xmlns="" id="{12ABF204-6ABA-499D-A4BD-11BDA18F3F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B12EA34-7325-4174-86CE-49E8C8A520C7}" type="slidenum">
              <a:rPr lang="en-US" altLang="en-US" smtClean="0"/>
              <a:pPr>
                <a:spcBef>
                  <a:spcPct val="0"/>
                </a:spcBef>
              </a:pPr>
              <a:t>64</a:t>
            </a:fld>
            <a:endParaRPr lang="en-US" altLang="en-US"/>
          </a:p>
        </p:txBody>
      </p:sp>
      <p:sp>
        <p:nvSpPr>
          <p:cNvPr id="141315" name="Rectangle 2">
            <a:extLst>
              <a:ext uri="{FF2B5EF4-FFF2-40B4-BE49-F238E27FC236}">
                <a16:creationId xmlns:a16="http://schemas.microsoft.com/office/drawing/2014/main" xmlns="" id="{CEE59F9B-0E93-44AD-BC96-FBD274EF7438}"/>
              </a:ext>
            </a:extLst>
          </p:cNvPr>
          <p:cNvSpPr>
            <a:spLocks noGrp="1" noRot="1" noChangeAspect="1" noChangeArrowheads="1" noTextEdit="1"/>
          </p:cNvSpPr>
          <p:nvPr>
            <p:ph type="sldImg"/>
          </p:nvPr>
        </p:nvSpPr>
        <p:spPr>
          <a:ln/>
        </p:spPr>
      </p:sp>
      <p:sp>
        <p:nvSpPr>
          <p:cNvPr id="141316" name="Rectangle 3">
            <a:extLst>
              <a:ext uri="{FF2B5EF4-FFF2-40B4-BE49-F238E27FC236}">
                <a16:creationId xmlns:a16="http://schemas.microsoft.com/office/drawing/2014/main" xmlns="" id="{D4C6D102-F354-4253-9758-691A043C4C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22508003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a:extLst>
              <a:ext uri="{FF2B5EF4-FFF2-40B4-BE49-F238E27FC236}">
                <a16:creationId xmlns:a16="http://schemas.microsoft.com/office/drawing/2014/main" xmlns="" id="{06E6C2E6-0840-4DCA-AD27-7668C3D2BD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36BCC27-E7F5-4697-AB89-5B9EDD6A7AF6}" type="slidenum">
              <a:rPr lang="en-US" altLang="en-US" smtClean="0"/>
              <a:pPr>
                <a:spcBef>
                  <a:spcPct val="0"/>
                </a:spcBef>
              </a:pPr>
              <a:t>65</a:t>
            </a:fld>
            <a:endParaRPr lang="en-US" altLang="en-US"/>
          </a:p>
        </p:txBody>
      </p:sp>
      <p:sp>
        <p:nvSpPr>
          <p:cNvPr id="143363" name="Rectangle 2">
            <a:extLst>
              <a:ext uri="{FF2B5EF4-FFF2-40B4-BE49-F238E27FC236}">
                <a16:creationId xmlns:a16="http://schemas.microsoft.com/office/drawing/2014/main" xmlns="" id="{CD32C30F-51E2-491D-9C88-69589F779E4D}"/>
              </a:ext>
            </a:extLst>
          </p:cNvPr>
          <p:cNvSpPr>
            <a:spLocks noGrp="1" noRot="1" noChangeAspect="1" noChangeArrowheads="1" noTextEdit="1"/>
          </p:cNvSpPr>
          <p:nvPr>
            <p:ph type="sldImg"/>
          </p:nvPr>
        </p:nvSpPr>
        <p:spPr>
          <a:ln/>
        </p:spPr>
      </p:sp>
      <p:sp>
        <p:nvSpPr>
          <p:cNvPr id="143364" name="Rectangle 3">
            <a:extLst>
              <a:ext uri="{FF2B5EF4-FFF2-40B4-BE49-F238E27FC236}">
                <a16:creationId xmlns:a16="http://schemas.microsoft.com/office/drawing/2014/main" xmlns="" id="{B7E406E8-7593-4999-8D98-CC878E05C3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08435642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xmlns="" id="{EF58F43A-3326-44C3-9EE2-5750B63A80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07BA766-3523-4BA1-82A8-C01657530A70}" type="slidenum">
              <a:rPr lang="en-US" altLang="en-US" smtClean="0"/>
              <a:pPr>
                <a:spcBef>
                  <a:spcPct val="0"/>
                </a:spcBef>
              </a:pPr>
              <a:t>66</a:t>
            </a:fld>
            <a:endParaRPr lang="en-US" altLang="en-US"/>
          </a:p>
        </p:txBody>
      </p:sp>
      <p:sp>
        <p:nvSpPr>
          <p:cNvPr id="145411" name="Rectangle 2">
            <a:extLst>
              <a:ext uri="{FF2B5EF4-FFF2-40B4-BE49-F238E27FC236}">
                <a16:creationId xmlns:a16="http://schemas.microsoft.com/office/drawing/2014/main" xmlns="" id="{B99FFCE2-DF8E-43AF-B5EE-ACD862168F74}"/>
              </a:ext>
            </a:extLst>
          </p:cNvPr>
          <p:cNvSpPr>
            <a:spLocks noGrp="1" noRot="1" noChangeAspect="1" noChangeArrowheads="1" noTextEdit="1"/>
          </p:cNvSpPr>
          <p:nvPr>
            <p:ph type="sldImg"/>
          </p:nvPr>
        </p:nvSpPr>
        <p:spPr>
          <a:ln/>
        </p:spPr>
      </p:sp>
      <p:sp>
        <p:nvSpPr>
          <p:cNvPr id="145412" name="Notes Placeholder 1">
            <a:extLst>
              <a:ext uri="{FF2B5EF4-FFF2-40B4-BE49-F238E27FC236}">
                <a16:creationId xmlns:a16="http://schemas.microsoft.com/office/drawing/2014/main" xmlns="" id="{D47017A8-706F-4FD3-B657-9C94E2D16E5B}"/>
              </a:ext>
            </a:extLst>
          </p:cNvPr>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endParaRPr lang="en-US" altLang="en-US"/>
          </a:p>
        </p:txBody>
      </p:sp>
    </p:spTree>
    <p:extLst>
      <p:ext uri="{BB962C8B-B14F-4D97-AF65-F5344CB8AC3E}">
        <p14:creationId xmlns:p14="http://schemas.microsoft.com/office/powerpoint/2010/main" val="53019484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a:extLst>
              <a:ext uri="{FF2B5EF4-FFF2-40B4-BE49-F238E27FC236}">
                <a16:creationId xmlns:a16="http://schemas.microsoft.com/office/drawing/2014/main" xmlns="" id="{D4471B0C-BD83-42C8-A18D-A9B4645393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76FD878-4268-4D1A-8329-935E03850736}" type="slidenum">
              <a:rPr lang="en-US" altLang="en-US" smtClean="0"/>
              <a:pPr>
                <a:spcBef>
                  <a:spcPct val="0"/>
                </a:spcBef>
              </a:pPr>
              <a:t>67</a:t>
            </a:fld>
            <a:endParaRPr lang="en-US" altLang="en-US"/>
          </a:p>
        </p:txBody>
      </p:sp>
      <p:sp>
        <p:nvSpPr>
          <p:cNvPr id="147459" name="Rectangle 2">
            <a:extLst>
              <a:ext uri="{FF2B5EF4-FFF2-40B4-BE49-F238E27FC236}">
                <a16:creationId xmlns:a16="http://schemas.microsoft.com/office/drawing/2014/main" xmlns="" id="{EAB7E120-D81A-4F20-AEE8-3E23B66E2A04}"/>
              </a:ext>
            </a:extLst>
          </p:cNvPr>
          <p:cNvSpPr>
            <a:spLocks noGrp="1" noRot="1" noChangeAspect="1" noChangeArrowheads="1" noTextEdit="1"/>
          </p:cNvSpPr>
          <p:nvPr>
            <p:ph type="sldImg"/>
          </p:nvPr>
        </p:nvSpPr>
        <p:spPr>
          <a:ln/>
        </p:spPr>
      </p:sp>
      <p:sp>
        <p:nvSpPr>
          <p:cNvPr id="147460" name="Notes Placeholder 1">
            <a:extLst>
              <a:ext uri="{FF2B5EF4-FFF2-40B4-BE49-F238E27FC236}">
                <a16:creationId xmlns:a16="http://schemas.microsoft.com/office/drawing/2014/main" xmlns="" id="{23C2C478-B9ED-4398-8B2C-D9DDCDD4C58A}"/>
              </a:ext>
            </a:extLst>
          </p:cNvPr>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endParaRPr lang="en-US" altLang="en-US"/>
          </a:p>
        </p:txBody>
      </p:sp>
    </p:spTree>
    <p:extLst>
      <p:ext uri="{BB962C8B-B14F-4D97-AF65-F5344CB8AC3E}">
        <p14:creationId xmlns:p14="http://schemas.microsoft.com/office/powerpoint/2010/main" val="3896591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xmlns="" id="{45B6F1DF-4E5A-44A1-A2D0-3E25A1C4C7B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E6BEAF9-A0F9-46AB-A404-11A7B1472EC4}" type="slidenum">
              <a:rPr lang="en-US" altLang="en-US" smtClean="0"/>
              <a:pPr>
                <a:spcBef>
                  <a:spcPct val="0"/>
                </a:spcBef>
              </a:pPr>
              <a:t>7</a:t>
            </a:fld>
            <a:endParaRPr lang="en-US" altLang="en-US"/>
          </a:p>
        </p:txBody>
      </p:sp>
      <p:sp>
        <p:nvSpPr>
          <p:cNvPr id="26627" name="Rectangle 2">
            <a:extLst>
              <a:ext uri="{FF2B5EF4-FFF2-40B4-BE49-F238E27FC236}">
                <a16:creationId xmlns:a16="http://schemas.microsoft.com/office/drawing/2014/main" xmlns="" id="{2783B4DD-5B87-4471-9AE7-3FAA49D835D1}"/>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xmlns="" id="{CB98E33E-B6DA-4152-BC52-ACB42C4AC5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137061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xmlns="" id="{52AA8C87-DD01-497F-8E6E-AEB2C96FBD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BA4573B-58C0-4429-AF88-248796F66FCA}" type="slidenum">
              <a:rPr lang="en-US" altLang="en-US" smtClean="0"/>
              <a:pPr>
                <a:spcBef>
                  <a:spcPct val="0"/>
                </a:spcBef>
              </a:pPr>
              <a:t>8</a:t>
            </a:fld>
            <a:endParaRPr lang="en-US" altLang="en-US"/>
          </a:p>
        </p:txBody>
      </p:sp>
      <p:sp>
        <p:nvSpPr>
          <p:cNvPr id="28675" name="Rectangle 2">
            <a:extLst>
              <a:ext uri="{FF2B5EF4-FFF2-40B4-BE49-F238E27FC236}">
                <a16:creationId xmlns:a16="http://schemas.microsoft.com/office/drawing/2014/main" xmlns="" id="{80BA9096-72CA-4F4C-912E-A8D8E5C87673}"/>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xmlns="" id="{DD9E993F-59DB-4009-B4BD-6038CCC8A7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306569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xmlns="" id="{6DE6252F-F840-40DC-AA99-0FEDDF2A1F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EAF7814-2917-4759-9293-A8D73C243B13}" type="slidenum">
              <a:rPr lang="en-US" altLang="en-US" smtClean="0"/>
              <a:pPr>
                <a:spcBef>
                  <a:spcPct val="0"/>
                </a:spcBef>
              </a:pPr>
              <a:t>9</a:t>
            </a:fld>
            <a:endParaRPr lang="en-US" altLang="en-US"/>
          </a:p>
        </p:txBody>
      </p:sp>
      <p:sp>
        <p:nvSpPr>
          <p:cNvPr id="30723" name="Rectangle 2">
            <a:extLst>
              <a:ext uri="{FF2B5EF4-FFF2-40B4-BE49-F238E27FC236}">
                <a16:creationId xmlns:a16="http://schemas.microsoft.com/office/drawing/2014/main" xmlns="" id="{19FE0A8A-3026-43DF-BE7C-D6908252E246}"/>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xmlns="" id="{5BEE8441-9E20-4699-9255-4BC73CF9F9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448037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60363" y="15843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5"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rgbClr val="00AE82"/>
                </a:solidFill>
              </a:defRPr>
            </a:lvl1pPr>
          </a:lstStyle>
          <a:p>
            <a:pPr lvl="0"/>
            <a:r>
              <a:rPr lang="en-US" altLang="en-US" dirty="0"/>
              <a:t>Click to edit Master title</a:t>
            </a:r>
          </a:p>
        </p:txBody>
      </p:sp>
    </p:spTree>
    <p:extLst>
      <p:ext uri="{BB962C8B-B14F-4D97-AF65-F5344CB8AC3E}">
        <p14:creationId xmlns:p14="http://schemas.microsoft.com/office/powerpoint/2010/main" val="278826462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p:tmplLst>
          <p:tmpl lvl="1">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0692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4998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7502297"/>
      </p:ext>
    </p:extLst>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60363" y="1584325"/>
            <a:ext cx="421163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6"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rgbClr val="00AE82"/>
                </a:solidFill>
              </a:defRPr>
            </a:lvl1pPr>
          </a:lstStyle>
          <a:p>
            <a:pPr lvl="0"/>
            <a:r>
              <a:rPr lang="en-US" altLang="en-US" dirty="0"/>
              <a:t>Click to edit Master title</a:t>
            </a:r>
          </a:p>
        </p:txBody>
      </p:sp>
    </p:spTree>
    <p:extLst>
      <p:ext uri="{BB962C8B-B14F-4D97-AF65-F5344CB8AC3E}">
        <p14:creationId xmlns:p14="http://schemas.microsoft.com/office/powerpoint/2010/main" val="83891296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p:tmplLst>
          <p:tmpl lvl="1">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8221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60363" y="15843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5"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rgbClr val="00AE82"/>
                </a:solidFill>
              </a:defRPr>
            </a:lvl1pPr>
          </a:lstStyle>
          <a:p>
            <a:pPr lvl="0"/>
            <a:r>
              <a:rPr lang="en-US" altLang="en-US" dirty="0"/>
              <a:t>Click to edit Master title</a:t>
            </a:r>
          </a:p>
        </p:txBody>
      </p:sp>
    </p:spTree>
    <p:extLst>
      <p:ext uri="{BB962C8B-B14F-4D97-AF65-F5344CB8AC3E}">
        <p14:creationId xmlns:p14="http://schemas.microsoft.com/office/powerpoint/2010/main" val="399986850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p:tmplLst>
          <p:tmpl lvl="1">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60363" y="1584325"/>
            <a:ext cx="421163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6"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rgbClr val="00AE82"/>
                </a:solidFill>
              </a:defRPr>
            </a:lvl1pPr>
          </a:lstStyle>
          <a:p>
            <a:pPr lvl="0"/>
            <a:r>
              <a:rPr lang="en-US" altLang="en-US" dirty="0"/>
              <a:t>Click to edit Master title</a:t>
            </a:r>
          </a:p>
        </p:txBody>
      </p:sp>
    </p:spTree>
    <p:extLst>
      <p:ext uri="{BB962C8B-B14F-4D97-AF65-F5344CB8AC3E}">
        <p14:creationId xmlns:p14="http://schemas.microsoft.com/office/powerpoint/2010/main" val="222929847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p:tmplLst>
          <p:tmpl lvl="1">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89869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1801516"/>
      </p:ext>
    </p:extLst>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949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1515408"/>
      </p:ext>
    </p:extLst>
  </p:cSld>
  <p:clrMapOvr>
    <a:masterClrMapping/>
  </p:clrMapOvr>
  <p:transition spd="med">
    <p:zo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0.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0707" name="Rectangle 3"/>
          <p:cNvSpPr>
            <a:spLocks noGrp="1" noChangeArrowheads="1"/>
          </p:cNvSpPr>
          <p:nvPr>
            <p:ph type="body" idx="1"/>
          </p:nvPr>
        </p:nvSpPr>
        <p:spPr bwMode="auto">
          <a:xfrm>
            <a:off x="360363" y="15843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2052"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a:t>
            </a:r>
          </a:p>
        </p:txBody>
      </p:sp>
      <p:pic>
        <p:nvPicPr>
          <p:cNvPr id="2053" name="Picture 7">
            <a:hlinkClick r:id="" action="ppaction://hlinkshowjump?jump=nextslide" tooltip="Click to expand the figure"/>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5"/>
          <p:cNvSpPr txBox="1">
            <a:spLocks noChangeArrowheads="1"/>
          </p:cNvSpPr>
          <p:nvPr userDrawn="1"/>
        </p:nvSpPr>
        <p:spPr bwMode="auto">
          <a:xfrm>
            <a:off x="3725863" y="6642100"/>
            <a:ext cx="1692275" cy="184150"/>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altLang="en-US" sz="600" dirty="0">
                <a:solidFill>
                  <a:srgbClr val="000000"/>
                </a:solidFill>
              </a:rPr>
              <a:t>© 2019 Pearson Education</a:t>
            </a:r>
          </a:p>
        </p:txBody>
      </p:sp>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60363" y="625792"/>
            <a:ext cx="822960" cy="491490"/>
          </a:xfrm>
          <a:prstGeom prst="rect">
            <a:avLst/>
          </a:prstGeom>
        </p:spPr>
      </p:pic>
    </p:spTree>
    <p:extLst>
      <p:ext uri="{BB962C8B-B14F-4D97-AF65-F5344CB8AC3E}">
        <p14:creationId xmlns:p14="http://schemas.microsoft.com/office/powerpoint/2010/main" val="3394220552"/>
      </p:ext>
    </p:extLst>
  </p:cSld>
  <p:clrMap bg1="lt1" tx1="dk1" bg2="lt2" tx2="dk2" accent1="accent1" accent2="accent2" accent3="accent3" accent4="accent4" accent5="accent5" accent6="accent6" hlink="hlink" folHlink="folHlink"/>
  <p:sldLayoutIdLst>
    <p:sldLayoutId id="2147484637" r:id="rId1"/>
    <p:sldLayoutId id="2147484638" r:id="rId2"/>
    <p:sldLayoutId id="2147484639" r:id="rId3"/>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0707">
                                            <p:txEl>
                                              <p:pRg st="0" end="0"/>
                                            </p:txEl>
                                          </p:spTgt>
                                        </p:tgtEl>
                                        <p:attrNameLst>
                                          <p:attrName>style.visibility</p:attrName>
                                        </p:attrNameLst>
                                      </p:cBhvr>
                                      <p:to>
                                        <p:strVal val="visible"/>
                                      </p:to>
                                    </p:set>
                                    <p:animEffect transition="in" filter="wipe(left)">
                                      <p:cBhvr>
                                        <p:cTn id="7" dur="1000"/>
                                        <p:tgtEl>
                                          <p:spTgt spid="2007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0707">
                                            <p:txEl>
                                              <p:pRg st="1" end="1"/>
                                            </p:txEl>
                                          </p:spTgt>
                                        </p:tgtEl>
                                        <p:attrNameLst>
                                          <p:attrName>style.visibility</p:attrName>
                                        </p:attrNameLst>
                                      </p:cBhvr>
                                      <p:to>
                                        <p:strVal val="visible"/>
                                      </p:to>
                                    </p:set>
                                    <p:animEffect transition="in" filter="wipe(left)">
                                      <p:cBhvr>
                                        <p:cTn id="12" dur="1000"/>
                                        <p:tgtEl>
                                          <p:spTgt spid="2007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bldLvl="3">
        <p:tmplLst>
          <p:tmpl lvl="1">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Lst>
      </p:bldP>
    </p:bldLst>
  </p:timing>
  <p:txStyles>
    <p:titleStyle>
      <a:lvl1pPr algn="l" rtl="0" eaLnBrk="0" fontAlgn="base" hangingPunct="0">
        <a:spcBef>
          <a:spcPct val="0"/>
        </a:spcBef>
        <a:spcAft>
          <a:spcPct val="0"/>
        </a:spcAft>
        <a:defRPr sz="3200" b="1">
          <a:solidFill>
            <a:srgbClr val="00AE82"/>
          </a:solidFill>
          <a:latin typeface="+mj-lt"/>
          <a:ea typeface="+mj-ea"/>
          <a:cs typeface="+mj-cs"/>
        </a:defRPr>
      </a:lvl1pPr>
      <a:lvl2pPr algn="l" rtl="0" eaLnBrk="0" fontAlgn="base" hangingPunct="0">
        <a:spcBef>
          <a:spcPct val="0"/>
        </a:spcBef>
        <a:spcAft>
          <a:spcPct val="0"/>
        </a:spcAft>
        <a:defRPr sz="3200" b="1">
          <a:solidFill>
            <a:srgbClr val="6054A1"/>
          </a:solidFill>
          <a:latin typeface="Arial" charset="0"/>
        </a:defRPr>
      </a:lvl2pPr>
      <a:lvl3pPr algn="l" rtl="0" eaLnBrk="0" fontAlgn="base" hangingPunct="0">
        <a:spcBef>
          <a:spcPct val="0"/>
        </a:spcBef>
        <a:spcAft>
          <a:spcPct val="0"/>
        </a:spcAft>
        <a:defRPr sz="3200" b="1">
          <a:solidFill>
            <a:srgbClr val="6054A1"/>
          </a:solidFill>
          <a:latin typeface="Arial" charset="0"/>
        </a:defRPr>
      </a:lvl3pPr>
      <a:lvl4pPr algn="l" rtl="0" eaLnBrk="0" fontAlgn="base" hangingPunct="0">
        <a:spcBef>
          <a:spcPct val="0"/>
        </a:spcBef>
        <a:spcAft>
          <a:spcPct val="0"/>
        </a:spcAft>
        <a:defRPr sz="3200" b="1">
          <a:solidFill>
            <a:srgbClr val="6054A1"/>
          </a:solidFill>
          <a:latin typeface="Arial" charset="0"/>
        </a:defRPr>
      </a:lvl4pPr>
      <a:lvl5pPr algn="l" rtl="0" eaLnBrk="0" fontAlgn="base" hangingPunct="0">
        <a:spcBef>
          <a:spcPct val="0"/>
        </a:spcBef>
        <a:spcAft>
          <a:spcPct val="0"/>
        </a:spcAft>
        <a:defRPr sz="3200" b="1">
          <a:solidFill>
            <a:srgbClr val="6054A1"/>
          </a:solidFill>
          <a:latin typeface="Arial" charset="0"/>
        </a:defRPr>
      </a:lvl5pPr>
      <a:lvl6pPr marL="457200" algn="l" rtl="0" fontAlgn="base">
        <a:spcBef>
          <a:spcPct val="0"/>
        </a:spcBef>
        <a:spcAft>
          <a:spcPct val="0"/>
        </a:spcAft>
        <a:defRPr sz="3200" b="1">
          <a:solidFill>
            <a:srgbClr val="126723"/>
          </a:solidFill>
          <a:latin typeface="Arial" charset="0"/>
        </a:defRPr>
      </a:lvl6pPr>
      <a:lvl7pPr marL="914400" algn="l" rtl="0" fontAlgn="base">
        <a:spcBef>
          <a:spcPct val="0"/>
        </a:spcBef>
        <a:spcAft>
          <a:spcPct val="0"/>
        </a:spcAft>
        <a:defRPr sz="3200" b="1">
          <a:solidFill>
            <a:srgbClr val="126723"/>
          </a:solidFill>
          <a:latin typeface="Arial" charset="0"/>
        </a:defRPr>
      </a:lvl7pPr>
      <a:lvl8pPr marL="1371600" algn="l" rtl="0" fontAlgn="base">
        <a:spcBef>
          <a:spcPct val="0"/>
        </a:spcBef>
        <a:spcAft>
          <a:spcPct val="0"/>
        </a:spcAft>
        <a:defRPr sz="3200" b="1">
          <a:solidFill>
            <a:srgbClr val="126723"/>
          </a:solidFill>
          <a:latin typeface="Arial" charset="0"/>
        </a:defRPr>
      </a:lvl8pPr>
      <a:lvl9pPr marL="1828800" algn="l" rtl="0" fontAlgn="base">
        <a:spcBef>
          <a:spcPct val="0"/>
        </a:spcBef>
        <a:spcAft>
          <a:spcPct val="0"/>
        </a:spcAft>
        <a:defRPr sz="3200" b="1">
          <a:solidFill>
            <a:srgbClr val="126723"/>
          </a:solidFill>
          <a:latin typeface="Arial" charset="0"/>
        </a:defRPr>
      </a:lvl9pPr>
    </p:titleStyle>
    <p:bodyStyle>
      <a:lvl1pPr marL="108000" algn="l" rtl="0" eaLnBrk="0" fontAlgn="base" hangingPunct="0">
        <a:spcBef>
          <a:spcPts val="600"/>
        </a:spcBef>
        <a:spcAft>
          <a:spcPts val="600"/>
        </a:spcAft>
        <a:defRPr sz="2400" b="1">
          <a:solidFill>
            <a:srgbClr val="1A71B7"/>
          </a:solidFill>
          <a:latin typeface="+mn-lt"/>
          <a:ea typeface="+mn-ea"/>
          <a:cs typeface="+mn-cs"/>
        </a:defRPr>
      </a:lvl1pPr>
      <a:lvl2pPr marL="108000" algn="l" rtl="0" eaLnBrk="0" fontAlgn="base" hangingPunct="0">
        <a:spcBef>
          <a:spcPts val="600"/>
        </a:spcBef>
        <a:spcAft>
          <a:spcPts val="600"/>
        </a:spcAft>
        <a:buClr>
          <a:srgbClr val="FF0000"/>
        </a:buClr>
        <a:buFont typeface="Wingdings" panose="05000000000000000000" pitchFamily="2" charset="2"/>
        <a:defRPr sz="2400">
          <a:solidFill>
            <a:schemeClr val="tx1"/>
          </a:solidFill>
          <a:latin typeface="+mn-lt"/>
        </a:defRPr>
      </a:lvl2pPr>
      <a:lvl3pPr marL="347663" indent="566738" algn="l" rtl="0" eaLnBrk="0" fontAlgn="base" hangingPunct="0">
        <a:spcBef>
          <a:spcPct val="20000"/>
        </a:spcBef>
        <a:spcAft>
          <a:spcPct val="0"/>
        </a:spcAft>
        <a:buChar char="•"/>
        <a:defRPr sz="2000">
          <a:solidFill>
            <a:schemeClr val="tx1"/>
          </a:solidFill>
          <a:latin typeface="+mn-lt"/>
        </a:defRPr>
      </a:lvl3pPr>
      <a:lvl4pPr marL="571500" indent="800100" algn="l" rtl="0" eaLnBrk="0" fontAlgn="base" hangingPunct="0">
        <a:spcBef>
          <a:spcPct val="20000"/>
        </a:spcBef>
        <a:spcAft>
          <a:spcPct val="0"/>
        </a:spcAft>
        <a:buChar char="–"/>
        <a:defRPr sz="2000">
          <a:solidFill>
            <a:schemeClr val="tx1"/>
          </a:solidFill>
          <a:latin typeface="Gill Sans MT" pitchFamily="34" charset="0"/>
        </a:defRPr>
      </a:lvl4pPr>
      <a:lvl5pPr marL="742950" indent="1085850" algn="l" rtl="0" eaLnBrk="0" fontAlgn="base" hangingPunct="0">
        <a:spcBef>
          <a:spcPct val="20000"/>
        </a:spcBef>
        <a:spcAft>
          <a:spcPct val="0"/>
        </a:spcAft>
        <a:buChar char="»"/>
        <a:defRPr sz="2000">
          <a:solidFill>
            <a:schemeClr val="tx1"/>
          </a:solidFill>
          <a:latin typeface="Gill Sans MT" pitchFamily="34" charset="0"/>
        </a:defRPr>
      </a:lvl5pPr>
      <a:lvl6pPr marL="1200150" algn="l" rtl="0" fontAlgn="base">
        <a:spcBef>
          <a:spcPct val="20000"/>
        </a:spcBef>
        <a:spcAft>
          <a:spcPct val="0"/>
        </a:spcAft>
        <a:buChar char="»"/>
        <a:defRPr sz="2000">
          <a:solidFill>
            <a:schemeClr val="tx1"/>
          </a:solidFill>
          <a:latin typeface="Gill Sans MT" pitchFamily="34" charset="0"/>
        </a:defRPr>
      </a:lvl6pPr>
      <a:lvl7pPr marL="1657350" algn="l" rtl="0" fontAlgn="base">
        <a:spcBef>
          <a:spcPct val="20000"/>
        </a:spcBef>
        <a:spcAft>
          <a:spcPct val="0"/>
        </a:spcAft>
        <a:buChar char="»"/>
        <a:defRPr sz="2000">
          <a:solidFill>
            <a:schemeClr val="tx1"/>
          </a:solidFill>
          <a:latin typeface="Gill Sans MT" pitchFamily="34" charset="0"/>
        </a:defRPr>
      </a:lvl7pPr>
      <a:lvl8pPr marL="2114550" algn="l" rtl="0" fontAlgn="base">
        <a:spcBef>
          <a:spcPct val="20000"/>
        </a:spcBef>
        <a:spcAft>
          <a:spcPct val="0"/>
        </a:spcAft>
        <a:buChar char="»"/>
        <a:defRPr sz="2000">
          <a:solidFill>
            <a:schemeClr val="tx1"/>
          </a:solidFill>
          <a:latin typeface="Gill Sans MT" pitchFamily="34" charset="0"/>
        </a:defRPr>
      </a:lvl8pPr>
      <a:lvl9pPr marL="2571750" algn="l" rtl="0" fontAlgn="base">
        <a:spcBef>
          <a:spcPct val="20000"/>
        </a:spcBef>
        <a:spcAft>
          <a:spcPct val="0"/>
        </a:spcAft>
        <a:buChar char="»"/>
        <a:defRPr sz="2000">
          <a:solidFill>
            <a:schemeClr val="tx1"/>
          </a:solidFill>
          <a:latin typeface="Gill Sans MT"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0707" name="Rectangle 3"/>
          <p:cNvSpPr>
            <a:spLocks noGrp="1" noChangeArrowheads="1"/>
          </p:cNvSpPr>
          <p:nvPr>
            <p:ph type="body" idx="1"/>
          </p:nvPr>
        </p:nvSpPr>
        <p:spPr bwMode="auto">
          <a:xfrm>
            <a:off x="360363" y="15843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3076"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a:t>
            </a:r>
          </a:p>
        </p:txBody>
      </p:sp>
      <p:sp>
        <p:nvSpPr>
          <p:cNvPr id="6" name="Text Box 15"/>
          <p:cNvSpPr txBox="1">
            <a:spLocks noChangeArrowheads="1"/>
          </p:cNvSpPr>
          <p:nvPr userDrawn="1"/>
        </p:nvSpPr>
        <p:spPr bwMode="auto">
          <a:xfrm>
            <a:off x="3725863" y="6642100"/>
            <a:ext cx="1692275" cy="184150"/>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altLang="en-US" sz="600" dirty="0">
                <a:solidFill>
                  <a:srgbClr val="000000"/>
                </a:solidFill>
              </a:rPr>
              <a:t>© 2019 Pearson Education</a:t>
            </a:r>
          </a:p>
        </p:txBody>
      </p:sp>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363" y="625792"/>
            <a:ext cx="822960" cy="491490"/>
          </a:xfrm>
          <a:prstGeom prst="rect">
            <a:avLst/>
          </a:prstGeom>
        </p:spPr>
      </p:pic>
    </p:spTree>
    <p:extLst>
      <p:ext uri="{BB962C8B-B14F-4D97-AF65-F5344CB8AC3E}">
        <p14:creationId xmlns:p14="http://schemas.microsoft.com/office/powerpoint/2010/main" val="36872229"/>
      </p:ext>
    </p:extLst>
  </p:cSld>
  <p:clrMap bg1="lt1" tx1="dk1" bg2="lt2" tx2="dk2" accent1="accent1" accent2="accent2" accent3="accent3" accent4="accent4" accent5="accent5" accent6="accent6" hlink="hlink" folHlink="folHlink"/>
  <p:sldLayoutIdLst>
    <p:sldLayoutId id="2147484634" r:id="rId1"/>
    <p:sldLayoutId id="2147484635" r:id="rId2"/>
    <p:sldLayoutId id="2147484640" r:id="rId3"/>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0707">
                                            <p:txEl>
                                              <p:pRg st="0" end="0"/>
                                            </p:txEl>
                                          </p:spTgt>
                                        </p:tgtEl>
                                        <p:attrNameLst>
                                          <p:attrName>style.visibility</p:attrName>
                                        </p:attrNameLst>
                                      </p:cBhvr>
                                      <p:to>
                                        <p:strVal val="visible"/>
                                      </p:to>
                                    </p:set>
                                    <p:animEffect transition="in" filter="wipe(left)">
                                      <p:cBhvr>
                                        <p:cTn id="7" dur="1000"/>
                                        <p:tgtEl>
                                          <p:spTgt spid="2007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0707">
                                            <p:txEl>
                                              <p:pRg st="1" end="1"/>
                                            </p:txEl>
                                          </p:spTgt>
                                        </p:tgtEl>
                                        <p:attrNameLst>
                                          <p:attrName>style.visibility</p:attrName>
                                        </p:attrNameLst>
                                      </p:cBhvr>
                                      <p:to>
                                        <p:strVal val="visible"/>
                                      </p:to>
                                    </p:set>
                                    <p:animEffect transition="in" filter="wipe(left)">
                                      <p:cBhvr>
                                        <p:cTn id="12" dur="1000"/>
                                        <p:tgtEl>
                                          <p:spTgt spid="2007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bldLvl="3">
        <p:tmplLst>
          <p:tmpl lvl="1">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Lst>
      </p:bldP>
    </p:bldLst>
  </p:timing>
  <p:txStyles>
    <p:titleStyle>
      <a:lvl1pPr algn="l" rtl="0" eaLnBrk="0" fontAlgn="base" hangingPunct="0">
        <a:spcBef>
          <a:spcPct val="0"/>
        </a:spcBef>
        <a:spcAft>
          <a:spcPct val="0"/>
        </a:spcAft>
        <a:defRPr sz="3200" b="1">
          <a:solidFill>
            <a:srgbClr val="00AE82"/>
          </a:solidFill>
          <a:latin typeface="+mj-lt"/>
          <a:ea typeface="+mj-ea"/>
          <a:cs typeface="+mj-cs"/>
        </a:defRPr>
      </a:lvl1pPr>
      <a:lvl2pPr algn="l" rtl="0" eaLnBrk="0" fontAlgn="base" hangingPunct="0">
        <a:spcBef>
          <a:spcPct val="0"/>
        </a:spcBef>
        <a:spcAft>
          <a:spcPct val="0"/>
        </a:spcAft>
        <a:defRPr sz="3200" b="1">
          <a:solidFill>
            <a:srgbClr val="6054A1"/>
          </a:solidFill>
          <a:latin typeface="Arial" charset="0"/>
        </a:defRPr>
      </a:lvl2pPr>
      <a:lvl3pPr algn="l" rtl="0" eaLnBrk="0" fontAlgn="base" hangingPunct="0">
        <a:spcBef>
          <a:spcPct val="0"/>
        </a:spcBef>
        <a:spcAft>
          <a:spcPct val="0"/>
        </a:spcAft>
        <a:defRPr sz="3200" b="1">
          <a:solidFill>
            <a:srgbClr val="6054A1"/>
          </a:solidFill>
          <a:latin typeface="Arial" charset="0"/>
        </a:defRPr>
      </a:lvl3pPr>
      <a:lvl4pPr algn="l" rtl="0" eaLnBrk="0" fontAlgn="base" hangingPunct="0">
        <a:spcBef>
          <a:spcPct val="0"/>
        </a:spcBef>
        <a:spcAft>
          <a:spcPct val="0"/>
        </a:spcAft>
        <a:defRPr sz="3200" b="1">
          <a:solidFill>
            <a:srgbClr val="6054A1"/>
          </a:solidFill>
          <a:latin typeface="Arial" charset="0"/>
        </a:defRPr>
      </a:lvl4pPr>
      <a:lvl5pPr algn="l" rtl="0" eaLnBrk="0" fontAlgn="base" hangingPunct="0">
        <a:spcBef>
          <a:spcPct val="0"/>
        </a:spcBef>
        <a:spcAft>
          <a:spcPct val="0"/>
        </a:spcAft>
        <a:defRPr sz="3200" b="1">
          <a:solidFill>
            <a:srgbClr val="6054A1"/>
          </a:solidFill>
          <a:latin typeface="Arial" charset="0"/>
        </a:defRPr>
      </a:lvl5pPr>
      <a:lvl6pPr marL="457200" algn="l" rtl="0" fontAlgn="base">
        <a:spcBef>
          <a:spcPct val="0"/>
        </a:spcBef>
        <a:spcAft>
          <a:spcPct val="0"/>
        </a:spcAft>
        <a:defRPr sz="3200" b="1">
          <a:solidFill>
            <a:srgbClr val="126723"/>
          </a:solidFill>
          <a:latin typeface="Arial" charset="0"/>
        </a:defRPr>
      </a:lvl6pPr>
      <a:lvl7pPr marL="914400" algn="l" rtl="0" fontAlgn="base">
        <a:spcBef>
          <a:spcPct val="0"/>
        </a:spcBef>
        <a:spcAft>
          <a:spcPct val="0"/>
        </a:spcAft>
        <a:defRPr sz="3200" b="1">
          <a:solidFill>
            <a:srgbClr val="126723"/>
          </a:solidFill>
          <a:latin typeface="Arial" charset="0"/>
        </a:defRPr>
      </a:lvl7pPr>
      <a:lvl8pPr marL="1371600" algn="l" rtl="0" fontAlgn="base">
        <a:spcBef>
          <a:spcPct val="0"/>
        </a:spcBef>
        <a:spcAft>
          <a:spcPct val="0"/>
        </a:spcAft>
        <a:defRPr sz="3200" b="1">
          <a:solidFill>
            <a:srgbClr val="126723"/>
          </a:solidFill>
          <a:latin typeface="Arial" charset="0"/>
        </a:defRPr>
      </a:lvl8pPr>
      <a:lvl9pPr marL="1828800" algn="l" rtl="0" fontAlgn="base">
        <a:spcBef>
          <a:spcPct val="0"/>
        </a:spcBef>
        <a:spcAft>
          <a:spcPct val="0"/>
        </a:spcAft>
        <a:defRPr sz="3200" b="1">
          <a:solidFill>
            <a:srgbClr val="126723"/>
          </a:solidFill>
          <a:latin typeface="Arial" charset="0"/>
        </a:defRPr>
      </a:lvl9pPr>
    </p:titleStyle>
    <p:bodyStyle>
      <a:lvl1pPr marL="108000" algn="l" rtl="0" eaLnBrk="0" fontAlgn="base" hangingPunct="0">
        <a:spcBef>
          <a:spcPts val="600"/>
        </a:spcBef>
        <a:spcAft>
          <a:spcPts val="600"/>
        </a:spcAft>
        <a:defRPr sz="2400" b="1">
          <a:solidFill>
            <a:srgbClr val="1A71B7"/>
          </a:solidFill>
          <a:latin typeface="+mn-lt"/>
          <a:ea typeface="+mn-ea"/>
          <a:cs typeface="+mn-cs"/>
        </a:defRPr>
      </a:lvl1pPr>
      <a:lvl2pPr marL="108000" algn="l" rtl="0" eaLnBrk="0" fontAlgn="base" hangingPunct="0">
        <a:spcBef>
          <a:spcPts val="600"/>
        </a:spcBef>
        <a:spcAft>
          <a:spcPts val="600"/>
        </a:spcAft>
        <a:buClr>
          <a:srgbClr val="FF0000"/>
        </a:buClr>
        <a:buFont typeface="Wingdings" panose="05000000000000000000" pitchFamily="2" charset="2"/>
        <a:defRPr sz="2400">
          <a:solidFill>
            <a:schemeClr val="tx1"/>
          </a:solidFill>
          <a:latin typeface="+mn-lt"/>
        </a:defRPr>
      </a:lvl2pPr>
      <a:lvl3pPr marL="347663" indent="566738" algn="l" rtl="0" eaLnBrk="0" fontAlgn="base" hangingPunct="0">
        <a:spcBef>
          <a:spcPct val="20000"/>
        </a:spcBef>
        <a:spcAft>
          <a:spcPct val="0"/>
        </a:spcAft>
        <a:buChar char="•"/>
        <a:defRPr sz="2000">
          <a:solidFill>
            <a:schemeClr val="tx1"/>
          </a:solidFill>
          <a:latin typeface="+mn-lt"/>
        </a:defRPr>
      </a:lvl3pPr>
      <a:lvl4pPr marL="571500" indent="800100" algn="l" rtl="0" eaLnBrk="0" fontAlgn="base" hangingPunct="0">
        <a:spcBef>
          <a:spcPct val="20000"/>
        </a:spcBef>
        <a:spcAft>
          <a:spcPct val="0"/>
        </a:spcAft>
        <a:buChar char="–"/>
        <a:defRPr sz="2000">
          <a:solidFill>
            <a:schemeClr val="tx1"/>
          </a:solidFill>
          <a:latin typeface="Gill Sans MT" pitchFamily="34" charset="0"/>
        </a:defRPr>
      </a:lvl4pPr>
      <a:lvl5pPr marL="742950" indent="1085850" algn="l" rtl="0" eaLnBrk="0" fontAlgn="base" hangingPunct="0">
        <a:spcBef>
          <a:spcPct val="20000"/>
        </a:spcBef>
        <a:spcAft>
          <a:spcPct val="0"/>
        </a:spcAft>
        <a:buChar char="»"/>
        <a:defRPr sz="2000">
          <a:solidFill>
            <a:schemeClr val="tx1"/>
          </a:solidFill>
          <a:latin typeface="Gill Sans MT" pitchFamily="34" charset="0"/>
        </a:defRPr>
      </a:lvl5pPr>
      <a:lvl6pPr marL="1200150" algn="l" rtl="0" fontAlgn="base">
        <a:spcBef>
          <a:spcPct val="20000"/>
        </a:spcBef>
        <a:spcAft>
          <a:spcPct val="0"/>
        </a:spcAft>
        <a:buChar char="»"/>
        <a:defRPr sz="2000">
          <a:solidFill>
            <a:schemeClr val="tx1"/>
          </a:solidFill>
          <a:latin typeface="Gill Sans MT" pitchFamily="34" charset="0"/>
        </a:defRPr>
      </a:lvl6pPr>
      <a:lvl7pPr marL="1657350" algn="l" rtl="0" fontAlgn="base">
        <a:spcBef>
          <a:spcPct val="20000"/>
        </a:spcBef>
        <a:spcAft>
          <a:spcPct val="0"/>
        </a:spcAft>
        <a:buChar char="»"/>
        <a:defRPr sz="2000">
          <a:solidFill>
            <a:schemeClr val="tx1"/>
          </a:solidFill>
          <a:latin typeface="Gill Sans MT" pitchFamily="34" charset="0"/>
        </a:defRPr>
      </a:lvl7pPr>
      <a:lvl8pPr marL="2114550" algn="l" rtl="0" fontAlgn="base">
        <a:spcBef>
          <a:spcPct val="20000"/>
        </a:spcBef>
        <a:spcAft>
          <a:spcPct val="0"/>
        </a:spcAft>
        <a:buChar char="»"/>
        <a:defRPr sz="2000">
          <a:solidFill>
            <a:schemeClr val="tx1"/>
          </a:solidFill>
          <a:latin typeface="Gill Sans MT" pitchFamily="34" charset="0"/>
        </a:defRPr>
      </a:lvl8pPr>
      <a:lvl9pPr marL="2571750" algn="l" rtl="0" fontAlgn="base">
        <a:spcBef>
          <a:spcPct val="20000"/>
        </a:spcBef>
        <a:spcAft>
          <a:spcPct val="0"/>
        </a:spcAft>
        <a:buChar char="»"/>
        <a:defRPr sz="2000">
          <a:solidFill>
            <a:schemeClr val="tx1"/>
          </a:solidFill>
          <a:latin typeface="Gill Sans MT"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3">
            <a:hlinkClick r:id="" action="ppaction://hlinkshowjump?jump=previousslide" tooltip="Click to return to previous slide"/>
            <a:extLst>
              <a:ext uri="{FF2B5EF4-FFF2-40B4-BE49-F238E27FC236}">
                <a16:creationId xmlns:a16="http://schemas.microsoft.com/office/drawing/2014/main" xmlns="" id="{D0A25CCF-9BCC-4FD2-AB92-262F1065A02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5">
            <a:extLst>
              <a:ext uri="{FF2B5EF4-FFF2-40B4-BE49-F238E27FC236}">
                <a16:creationId xmlns:a16="http://schemas.microsoft.com/office/drawing/2014/main" xmlns="" id="{E495CEA9-9F8D-4C4F-B3AC-73FF5C15A1A9}"/>
              </a:ext>
            </a:extLst>
          </p:cNvPr>
          <p:cNvSpPr txBox="1">
            <a:spLocks noChangeArrowheads="1"/>
          </p:cNvSpPr>
          <p:nvPr userDrawn="1"/>
        </p:nvSpPr>
        <p:spPr bwMode="auto">
          <a:xfrm>
            <a:off x="3725863" y="6642100"/>
            <a:ext cx="1692275" cy="184150"/>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altLang="en-US" sz="600" dirty="0">
                <a:solidFill>
                  <a:srgbClr val="000000"/>
                </a:solidFill>
              </a:rPr>
              <a:t>© 2019 Pearson Education</a:t>
            </a:r>
          </a:p>
        </p:txBody>
      </p:sp>
    </p:spTree>
  </p:cSld>
  <p:clrMap bg1="lt1" tx1="dk1" bg2="lt2" tx2="dk2" accent1="accent1" accent2="accent2" accent3="accent3" accent4="accent4" accent5="accent5" accent6="accent6" hlink="hlink" folHlink="folHlink"/>
  <p:sldLayoutIdLst>
    <p:sldLayoutId id="2147484589" r:id="rId1"/>
  </p:sldLayoutIdLst>
  <p:transition spd="med">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627" r:id="rId1"/>
    <p:sldLayoutId id="2147484632"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Box 15">
            <a:extLst>
              <a:ext uri="{FF2B5EF4-FFF2-40B4-BE49-F238E27FC236}">
                <a16:creationId xmlns:a16="http://schemas.microsoft.com/office/drawing/2014/main" xmlns="" id="{EF32706D-C905-4003-998F-7BBC0F31A330}"/>
              </a:ext>
            </a:extLst>
          </p:cNvPr>
          <p:cNvSpPr txBox="1">
            <a:spLocks noChangeArrowheads="1"/>
          </p:cNvSpPr>
          <p:nvPr userDrawn="1"/>
        </p:nvSpPr>
        <p:spPr bwMode="auto">
          <a:xfrm>
            <a:off x="3725863" y="6642100"/>
            <a:ext cx="1692275" cy="184150"/>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altLang="en-US" sz="600" dirty="0">
                <a:solidFill>
                  <a:srgbClr val="000000"/>
                </a:solidFill>
              </a:rPr>
              <a:t>© 2019 Pearson Education</a:t>
            </a:r>
          </a:p>
        </p:txBody>
      </p:sp>
    </p:spTree>
  </p:cSld>
  <p:clrMap bg1="lt1" tx1="dk1" bg2="lt2" tx2="dk2" accent1="accent1" accent2="accent2" accent3="accent3" accent4="accent4" accent5="accent5" accent6="accent6" hlink="hlink" folHlink="folHlink"/>
  <p:sldLayoutIdLst>
    <p:sldLayoutId id="2147484629" r:id="rId1"/>
  </p:sldLayoutIdLst>
  <p:txStyles>
    <p:titleStyle>
      <a:lvl1pPr algn="l" rtl="0" eaLnBrk="0" fontAlgn="base" hangingPunct="0">
        <a:spcBef>
          <a:spcPct val="0"/>
        </a:spcBef>
        <a:spcAft>
          <a:spcPct val="0"/>
        </a:spcAft>
        <a:defRPr sz="2400" b="1">
          <a:solidFill>
            <a:srgbClr val="600033"/>
          </a:solidFill>
          <a:latin typeface="+mj-lt"/>
          <a:ea typeface="+mj-ea"/>
          <a:cs typeface="+mj-cs"/>
        </a:defRPr>
      </a:lvl1pPr>
      <a:lvl2pPr algn="l" rtl="0" eaLnBrk="0" fontAlgn="base" hangingPunct="0">
        <a:spcBef>
          <a:spcPct val="0"/>
        </a:spcBef>
        <a:spcAft>
          <a:spcPct val="0"/>
        </a:spcAft>
        <a:defRPr sz="2400" b="1">
          <a:solidFill>
            <a:srgbClr val="600033"/>
          </a:solidFill>
          <a:latin typeface="Arial" charset="0"/>
        </a:defRPr>
      </a:lvl2pPr>
      <a:lvl3pPr algn="l" rtl="0" eaLnBrk="0" fontAlgn="base" hangingPunct="0">
        <a:spcBef>
          <a:spcPct val="0"/>
        </a:spcBef>
        <a:spcAft>
          <a:spcPct val="0"/>
        </a:spcAft>
        <a:defRPr sz="2400" b="1">
          <a:solidFill>
            <a:srgbClr val="600033"/>
          </a:solidFill>
          <a:latin typeface="Arial" charset="0"/>
        </a:defRPr>
      </a:lvl3pPr>
      <a:lvl4pPr algn="l" rtl="0" eaLnBrk="0" fontAlgn="base" hangingPunct="0">
        <a:spcBef>
          <a:spcPct val="0"/>
        </a:spcBef>
        <a:spcAft>
          <a:spcPct val="0"/>
        </a:spcAft>
        <a:defRPr sz="2400" b="1">
          <a:solidFill>
            <a:srgbClr val="600033"/>
          </a:solidFill>
          <a:latin typeface="Arial" charset="0"/>
        </a:defRPr>
      </a:lvl4pPr>
      <a:lvl5pPr algn="l" rtl="0" eaLnBrk="0" fontAlgn="base" hangingPunct="0">
        <a:spcBef>
          <a:spcPct val="0"/>
        </a:spcBef>
        <a:spcAft>
          <a:spcPct val="0"/>
        </a:spcAft>
        <a:defRPr sz="2400" b="1">
          <a:solidFill>
            <a:srgbClr val="600033"/>
          </a:solidFill>
          <a:latin typeface="Arial" charset="0"/>
        </a:defRPr>
      </a:lvl5pPr>
      <a:lvl6pPr marL="457200" algn="l" rtl="0" fontAlgn="base">
        <a:spcBef>
          <a:spcPct val="0"/>
        </a:spcBef>
        <a:spcAft>
          <a:spcPct val="0"/>
        </a:spcAft>
        <a:defRPr sz="2400" b="1">
          <a:solidFill>
            <a:srgbClr val="600033"/>
          </a:solidFill>
          <a:latin typeface="Arial" charset="0"/>
        </a:defRPr>
      </a:lvl6pPr>
      <a:lvl7pPr marL="914400" algn="l" rtl="0" fontAlgn="base">
        <a:spcBef>
          <a:spcPct val="0"/>
        </a:spcBef>
        <a:spcAft>
          <a:spcPct val="0"/>
        </a:spcAft>
        <a:defRPr sz="2400" b="1">
          <a:solidFill>
            <a:srgbClr val="600033"/>
          </a:solidFill>
          <a:latin typeface="Arial" charset="0"/>
        </a:defRPr>
      </a:lvl7pPr>
      <a:lvl8pPr marL="1371600" algn="l" rtl="0" fontAlgn="base">
        <a:spcBef>
          <a:spcPct val="0"/>
        </a:spcBef>
        <a:spcAft>
          <a:spcPct val="0"/>
        </a:spcAft>
        <a:defRPr sz="2400" b="1">
          <a:solidFill>
            <a:srgbClr val="600033"/>
          </a:solidFill>
          <a:latin typeface="Arial" charset="0"/>
        </a:defRPr>
      </a:lvl8pPr>
      <a:lvl9pPr marL="1828800" algn="l" rtl="0" fontAlgn="base">
        <a:spcBef>
          <a:spcPct val="0"/>
        </a:spcBef>
        <a:spcAft>
          <a:spcPct val="0"/>
        </a:spcAft>
        <a:defRPr sz="2400" b="1">
          <a:solidFill>
            <a:srgbClr val="600033"/>
          </a:solidFill>
          <a:latin typeface="Arial" charset="0"/>
        </a:defRPr>
      </a:lvl9pPr>
    </p:titleStyle>
    <p:bodyStyle>
      <a:lvl1pPr marL="342900" indent="-342900" algn="l" rtl="0" eaLnBrk="0" fontAlgn="base" hangingPunct="0">
        <a:spcBef>
          <a:spcPct val="20000"/>
        </a:spcBef>
        <a:spcAft>
          <a:spcPct val="0"/>
        </a:spcAft>
        <a:defRPr sz="2400" b="1">
          <a:solidFill>
            <a:srgbClr val="600033"/>
          </a:solidFill>
          <a:latin typeface="+mn-lt"/>
          <a:ea typeface="+mn-ea"/>
          <a:cs typeface="+mn-cs"/>
        </a:defRPr>
      </a:lvl1pPr>
      <a:lvl2pPr marL="828675" indent="-285750" algn="l" rtl="0" eaLnBrk="0" fontAlgn="base" hangingPunct="0">
        <a:spcBef>
          <a:spcPct val="20000"/>
        </a:spcBef>
        <a:spcAft>
          <a:spcPct val="0"/>
        </a:spcAft>
        <a:buChar char="–"/>
        <a:defRPr sz="2800">
          <a:solidFill>
            <a:schemeClr val="tx1"/>
          </a:solidFill>
          <a:latin typeface="+mn-lt"/>
        </a:defRPr>
      </a:lvl2pPr>
      <a:lvl3pPr marL="1236663" indent="-228600" algn="l" rtl="0" eaLnBrk="0" fontAlgn="base" hangingPunct="0">
        <a:spcBef>
          <a:spcPct val="20000"/>
        </a:spcBef>
        <a:spcAft>
          <a:spcPct val="0"/>
        </a:spcAft>
        <a:buClr>
          <a:srgbClr val="FF4C0B"/>
        </a:buClr>
        <a:buFont typeface="Webdings" panose="05030102010509060703" pitchFamily="18" charset="2"/>
        <a:buChar char="4"/>
        <a:defRPr sz="2400">
          <a:solidFill>
            <a:schemeClr val="tx1"/>
          </a:solidFill>
          <a:latin typeface="+mn-lt"/>
        </a:defRPr>
      </a:lvl3pPr>
      <a:lvl4pPr marL="164465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942382"/>
      </p:ext>
    </p:extLst>
  </p:cSld>
  <p:clrMap bg1="lt1" tx1="dk1" bg2="lt2" tx2="dk2" accent1="accent1" accent2="accent2" accent3="accent3" accent4="accent4" accent5="accent5" accent6="accent6" hlink="hlink" folHlink="folHlink"/>
  <p:sldLayoutIdLst>
    <p:sldLayoutId id="2147484642" r:id="rId1"/>
    <p:sldLayoutId id="2147484643"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15.gif"/><Relationship Id="rId7" Type="http://schemas.openxmlformats.org/officeDocument/2006/relationships/image" Target="../media/image19.gif"/><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8.gif"/><Relationship Id="rId5" Type="http://schemas.openxmlformats.org/officeDocument/2006/relationships/image" Target="../media/image17.gif"/><Relationship Id="rId4" Type="http://schemas.openxmlformats.org/officeDocument/2006/relationships/image" Target="../media/image16.gif"/><Relationship Id="rId9"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5.gif"/><Relationship Id="rId7" Type="http://schemas.openxmlformats.org/officeDocument/2006/relationships/image" Target="../media/image19.gi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8.gif"/><Relationship Id="rId5" Type="http://schemas.openxmlformats.org/officeDocument/2006/relationships/image" Target="../media/image17.gif"/><Relationship Id="rId4" Type="http://schemas.openxmlformats.org/officeDocument/2006/relationships/image" Target="../media/image16.gif"/></Relationships>
</file>

<file path=ppt/slides/_rels/slide15.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20.gif"/><Relationship Id="rId7" Type="http://schemas.openxmlformats.org/officeDocument/2006/relationships/image" Target="../media/image24.gif"/><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3.gif"/><Relationship Id="rId5" Type="http://schemas.openxmlformats.org/officeDocument/2006/relationships/image" Target="../media/image22.gif"/><Relationship Id="rId4" Type="http://schemas.openxmlformats.org/officeDocument/2006/relationships/image" Target="../media/image21.gif"/><Relationship Id="rId9"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20.gif"/><Relationship Id="rId7" Type="http://schemas.openxmlformats.org/officeDocument/2006/relationships/image" Target="../media/image24.gi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3.gif"/><Relationship Id="rId5" Type="http://schemas.openxmlformats.org/officeDocument/2006/relationships/image" Target="../media/image22.gif"/><Relationship Id="rId4" Type="http://schemas.openxmlformats.org/officeDocument/2006/relationships/image" Target="../media/image21.gif"/></Relationships>
</file>

<file path=ppt/slides/_rels/slide17.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25.gif"/><Relationship Id="rId7" Type="http://schemas.openxmlformats.org/officeDocument/2006/relationships/slide" Target="slide18.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28.gif"/><Relationship Id="rId5" Type="http://schemas.openxmlformats.org/officeDocument/2006/relationships/image" Target="../media/image27.gif"/><Relationship Id="rId4" Type="http://schemas.openxmlformats.org/officeDocument/2006/relationships/image" Target="../media/image26.gif"/></Relationships>
</file>

<file path=ppt/slides/_rels/slide18.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8.gif"/><Relationship Id="rId5" Type="http://schemas.openxmlformats.org/officeDocument/2006/relationships/image" Target="../media/image27.gif"/><Relationship Id="rId4" Type="http://schemas.openxmlformats.org/officeDocument/2006/relationships/image" Target="../media/image26.gif"/></Relationships>
</file>

<file path=ppt/slides/_rels/slide19.xml.rels><?xml version="1.0" encoding="UTF-8" standalone="yes"?>
<Relationships xmlns="http://schemas.openxmlformats.org/package/2006/relationships"><Relationship Id="rId3" Type="http://schemas.openxmlformats.org/officeDocument/2006/relationships/image" Target="../media/image29.gif"/><Relationship Id="rId7"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slide" Target="slide20.xml"/><Relationship Id="rId5" Type="http://schemas.openxmlformats.org/officeDocument/2006/relationships/image" Target="../media/image31.gif"/><Relationship Id="rId4" Type="http://schemas.openxmlformats.org/officeDocument/2006/relationships/image" Target="../media/image30.gi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1.bin"/><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1.gif"/><Relationship Id="rId4" Type="http://schemas.openxmlformats.org/officeDocument/2006/relationships/image" Target="../media/image30.gi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slide" Target="slide24.xml"/></Relationships>
</file>

<file path=ppt/slides/_rels/slide2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8.gif"/><Relationship Id="rId7"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slide" Target="slide28.xml"/><Relationship Id="rId5" Type="http://schemas.openxmlformats.org/officeDocument/2006/relationships/image" Target="../media/image40.gif"/><Relationship Id="rId4" Type="http://schemas.openxmlformats.org/officeDocument/2006/relationships/image" Target="../media/image39.gif"/></Relationships>
</file>

<file path=ppt/slides/_rels/slide28.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40.gif"/><Relationship Id="rId4" Type="http://schemas.openxmlformats.org/officeDocument/2006/relationships/image" Target="../media/image39.gi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1.jpeg"/><Relationship Id="rId4" Type="http://schemas.openxmlformats.org/officeDocument/2006/relationships/image" Target="../media/image42.png"/><Relationship Id="rId9" Type="http://schemas.openxmlformats.org/officeDocument/2006/relationships/slide" Target="slide32.xml"/></Relationships>
</file>

<file path=ppt/slides/_rels/slide3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47.png"/><Relationship Id="rId7" Type="http://schemas.openxmlformats.org/officeDocument/2006/relationships/slide" Target="slide34.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42.xml"/><Relationship Id="rId1" Type="http://schemas.openxmlformats.org/officeDocument/2006/relationships/slideLayout" Target="../slideLayouts/slideLayout5.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 Id="rId9" Type="http://schemas.openxmlformats.org/officeDocument/2006/relationships/image" Target="../media/image1.jpeg"/></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58.gi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7.gif"/><Relationship Id="rId7" Type="http://schemas.openxmlformats.org/officeDocument/2006/relationships/image" Target="../media/image11.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gif"/><Relationship Id="rId11" Type="http://schemas.openxmlformats.org/officeDocument/2006/relationships/image" Target="../media/image1.jpeg"/><Relationship Id="rId5" Type="http://schemas.openxmlformats.org/officeDocument/2006/relationships/image" Target="../media/image9.gif"/><Relationship Id="rId10" Type="http://schemas.openxmlformats.org/officeDocument/2006/relationships/slide" Target="slide6.xml"/><Relationship Id="rId4" Type="http://schemas.openxmlformats.org/officeDocument/2006/relationships/image" Target="../media/image8.gif"/><Relationship Id="rId9" Type="http://schemas.openxmlformats.org/officeDocument/2006/relationships/image" Target="../media/image13.gi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59.gif"/><Relationship Id="rId7" Type="http://schemas.openxmlformats.org/officeDocument/2006/relationships/image" Target="../media/image1.jpeg"/><Relationship Id="rId2" Type="http://schemas.openxmlformats.org/officeDocument/2006/relationships/notesSlide" Target="../notesSlides/notesSlide52.xml"/><Relationship Id="rId1" Type="http://schemas.openxmlformats.org/officeDocument/2006/relationships/slideLayout" Target="../slideLayouts/slideLayout5.xml"/><Relationship Id="rId6" Type="http://schemas.openxmlformats.org/officeDocument/2006/relationships/slide" Target="slide53.xml"/><Relationship Id="rId5" Type="http://schemas.openxmlformats.org/officeDocument/2006/relationships/image" Target="../media/image61.gif"/><Relationship Id="rId4" Type="http://schemas.openxmlformats.org/officeDocument/2006/relationships/image" Target="../media/image60.gif"/></Relationships>
</file>

<file path=ppt/slides/_rels/slide53.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image" Target="../media/image61.gif"/><Relationship Id="rId4" Type="http://schemas.openxmlformats.org/officeDocument/2006/relationships/image" Target="../media/image60.gif"/></Relationships>
</file>

<file path=ppt/slides/_rels/slide54.xml.rels><?xml version="1.0" encoding="UTF-8" standalone="yes"?>
<Relationships xmlns="http://schemas.openxmlformats.org/package/2006/relationships"><Relationship Id="rId8" Type="http://schemas.openxmlformats.org/officeDocument/2006/relationships/image" Target="../media/image67.gif"/><Relationship Id="rId3" Type="http://schemas.openxmlformats.org/officeDocument/2006/relationships/image" Target="../media/image62.gif"/><Relationship Id="rId7" Type="http://schemas.openxmlformats.org/officeDocument/2006/relationships/image" Target="../media/image66.gif"/><Relationship Id="rId2" Type="http://schemas.openxmlformats.org/officeDocument/2006/relationships/notesSlide" Target="../notesSlides/notesSlide54.xml"/><Relationship Id="rId1" Type="http://schemas.openxmlformats.org/officeDocument/2006/relationships/slideLayout" Target="../slideLayouts/slideLayout5.xml"/><Relationship Id="rId6" Type="http://schemas.openxmlformats.org/officeDocument/2006/relationships/image" Target="../media/image65.gif"/><Relationship Id="rId5" Type="http://schemas.openxmlformats.org/officeDocument/2006/relationships/image" Target="../media/image64.gif"/><Relationship Id="rId10" Type="http://schemas.openxmlformats.org/officeDocument/2006/relationships/image" Target="../media/image1.jpeg"/><Relationship Id="rId4" Type="http://schemas.openxmlformats.org/officeDocument/2006/relationships/image" Target="../media/image63.gif"/><Relationship Id="rId9" Type="http://schemas.openxmlformats.org/officeDocument/2006/relationships/slide" Target="slide55.xml"/></Relationships>
</file>

<file path=ppt/slides/_rels/slide55.xml.rels><?xml version="1.0" encoding="UTF-8" standalone="yes"?>
<Relationships xmlns="http://schemas.openxmlformats.org/package/2006/relationships"><Relationship Id="rId8" Type="http://schemas.openxmlformats.org/officeDocument/2006/relationships/image" Target="../media/image67.gif"/><Relationship Id="rId3" Type="http://schemas.openxmlformats.org/officeDocument/2006/relationships/image" Target="../media/image62.gif"/><Relationship Id="rId7" Type="http://schemas.openxmlformats.org/officeDocument/2006/relationships/image" Target="../media/image66.gif"/><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image" Target="../media/image65.gif"/><Relationship Id="rId5" Type="http://schemas.openxmlformats.org/officeDocument/2006/relationships/image" Target="../media/image64.gif"/><Relationship Id="rId4" Type="http://schemas.openxmlformats.org/officeDocument/2006/relationships/image" Target="../media/image63.gif"/></Relationships>
</file>

<file path=ppt/slides/_rels/slide56.xml.rels><?xml version="1.0" encoding="UTF-8" standalone="yes"?>
<Relationships xmlns="http://schemas.openxmlformats.org/package/2006/relationships"><Relationship Id="rId3" Type="http://schemas.openxmlformats.org/officeDocument/2006/relationships/image" Target="../media/image68.gif"/><Relationship Id="rId2" Type="http://schemas.openxmlformats.org/officeDocument/2006/relationships/notesSlide" Target="../notesSlides/notesSlide56.xml"/><Relationship Id="rId1" Type="http://schemas.openxmlformats.org/officeDocument/2006/relationships/slideLayout" Target="../slideLayouts/slideLayout5.xml"/><Relationship Id="rId6" Type="http://schemas.openxmlformats.org/officeDocument/2006/relationships/image" Target="../media/image1.jpeg"/><Relationship Id="rId5" Type="http://schemas.openxmlformats.org/officeDocument/2006/relationships/slide" Target="slide57.xml"/><Relationship Id="rId4" Type="http://schemas.openxmlformats.org/officeDocument/2006/relationships/image" Target="../media/image69.gif"/></Relationships>
</file>

<file path=ppt/slides/_rels/slide57.xml.rels><?xml version="1.0" encoding="UTF-8" standalone="yes"?>
<Relationships xmlns="http://schemas.openxmlformats.org/package/2006/relationships"><Relationship Id="rId3" Type="http://schemas.openxmlformats.org/officeDocument/2006/relationships/image" Target="../media/image68.gif"/><Relationship Id="rId2" Type="http://schemas.openxmlformats.org/officeDocument/2006/relationships/notesSlide" Target="../notesSlides/notesSlide57.xml"/><Relationship Id="rId1" Type="http://schemas.openxmlformats.org/officeDocument/2006/relationships/slideLayout" Target="../slideLayouts/slideLayout7.xml"/><Relationship Id="rId6" Type="http://schemas.openxmlformats.org/officeDocument/2006/relationships/image" Target="../media/image71.gif"/><Relationship Id="rId5" Type="http://schemas.openxmlformats.org/officeDocument/2006/relationships/image" Target="../media/image70.gif"/><Relationship Id="rId4" Type="http://schemas.openxmlformats.org/officeDocument/2006/relationships/image" Target="../media/image69.gif"/></Relationships>
</file>

<file path=ppt/slides/_rels/slide58.xml.rels><?xml version="1.0" encoding="UTF-8" standalone="yes"?>
<Relationships xmlns="http://schemas.openxmlformats.org/package/2006/relationships"><Relationship Id="rId3" Type="http://schemas.openxmlformats.org/officeDocument/2006/relationships/image" Target="../media/image68.gif"/><Relationship Id="rId2" Type="http://schemas.openxmlformats.org/officeDocument/2006/relationships/notesSlide" Target="../notesSlides/notesSlide58.xml"/><Relationship Id="rId1" Type="http://schemas.openxmlformats.org/officeDocument/2006/relationships/slideLayout" Target="../slideLayouts/slideLayout5.xml"/><Relationship Id="rId6" Type="http://schemas.openxmlformats.org/officeDocument/2006/relationships/image" Target="../media/image71.gif"/><Relationship Id="rId5" Type="http://schemas.openxmlformats.org/officeDocument/2006/relationships/image" Target="../media/image70.gif"/><Relationship Id="rId4" Type="http://schemas.openxmlformats.org/officeDocument/2006/relationships/image" Target="../media/image69.gif"/></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7.gif"/><Relationship Id="rId7" Type="http://schemas.openxmlformats.org/officeDocument/2006/relationships/image" Target="../media/image11.gi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gif"/><Relationship Id="rId5" Type="http://schemas.openxmlformats.org/officeDocument/2006/relationships/image" Target="../media/image9.gif"/><Relationship Id="rId4" Type="http://schemas.openxmlformats.org/officeDocument/2006/relationships/image" Target="../media/image8.gif"/><Relationship Id="rId9" Type="http://schemas.openxmlformats.org/officeDocument/2006/relationships/image" Target="../media/image13.gif"/></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72.gif"/><Relationship Id="rId7" Type="http://schemas.openxmlformats.org/officeDocument/2006/relationships/slide" Target="slide64.xml"/><Relationship Id="rId2" Type="http://schemas.openxmlformats.org/officeDocument/2006/relationships/notesSlide" Target="../notesSlides/notesSlide63.xml"/><Relationship Id="rId1" Type="http://schemas.openxmlformats.org/officeDocument/2006/relationships/slideLayout" Target="../slideLayouts/slideLayout5.xml"/><Relationship Id="rId6" Type="http://schemas.openxmlformats.org/officeDocument/2006/relationships/image" Target="../media/image75.gif"/><Relationship Id="rId5" Type="http://schemas.openxmlformats.org/officeDocument/2006/relationships/image" Target="../media/image74.gif"/><Relationship Id="rId4" Type="http://schemas.openxmlformats.org/officeDocument/2006/relationships/image" Target="../media/image73.gif"/></Relationships>
</file>

<file path=ppt/slides/_rels/slide64.xml.rels><?xml version="1.0" encoding="UTF-8" standalone="yes"?>
<Relationships xmlns="http://schemas.openxmlformats.org/package/2006/relationships"><Relationship Id="rId3" Type="http://schemas.openxmlformats.org/officeDocument/2006/relationships/image" Target="../media/image72.gif"/><Relationship Id="rId2" Type="http://schemas.openxmlformats.org/officeDocument/2006/relationships/notesSlide" Target="../notesSlides/notesSlide64.xml"/><Relationship Id="rId1" Type="http://schemas.openxmlformats.org/officeDocument/2006/relationships/slideLayout" Target="../slideLayouts/slideLayout7.xml"/><Relationship Id="rId6" Type="http://schemas.openxmlformats.org/officeDocument/2006/relationships/image" Target="../media/image75.gif"/><Relationship Id="rId5" Type="http://schemas.openxmlformats.org/officeDocument/2006/relationships/image" Target="../media/image74.gif"/><Relationship Id="rId4" Type="http://schemas.openxmlformats.org/officeDocument/2006/relationships/image" Target="../media/image73.gif"/></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11C092D-F80F-4E99-A053-8633E102E7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08"/>
            <a:ext cx="9144000" cy="6852383"/>
          </a:xfrm>
          <a:prstGeom prst="rect">
            <a:avLst/>
          </a:prstGeom>
        </p:spPr>
      </p:pic>
    </p:spTree>
    <p:extLst>
      <p:ext uri="{BB962C8B-B14F-4D97-AF65-F5344CB8AC3E}">
        <p14:creationId xmlns:p14="http://schemas.microsoft.com/office/powerpoint/2010/main" val="2683737725"/>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7795" name="Rectangle 3">
            <a:extLst>
              <a:ext uri="{FF2B5EF4-FFF2-40B4-BE49-F238E27FC236}">
                <a16:creationId xmlns:a16="http://schemas.microsoft.com/office/drawing/2014/main" xmlns="" id="{383C7786-BCF9-4322-AF98-88E75B4D3EDF}"/>
              </a:ext>
            </a:extLst>
          </p:cNvPr>
          <p:cNvSpPr>
            <a:spLocks noGrp="1" noChangeArrowheads="1"/>
          </p:cNvSpPr>
          <p:nvPr>
            <p:ph idx="1"/>
          </p:nvPr>
        </p:nvSpPr>
        <p:spPr/>
        <p:txBody>
          <a:bodyPr/>
          <a:lstStyle/>
          <a:p>
            <a:pPr marL="107950" lvl="1" eaLnBrk="1" hangingPunct="1"/>
            <a:r>
              <a:rPr lang="en-CA" b="1" dirty="0">
                <a:solidFill>
                  <a:srgbClr val="7030A0"/>
                </a:solidFill>
              </a:rPr>
              <a:t>Surplus or Deficit</a:t>
            </a:r>
          </a:p>
          <a:p>
            <a:pPr marL="107950" lvl="1" eaLnBrk="1" hangingPunct="1"/>
            <a:r>
              <a:rPr lang="en-CA" dirty="0"/>
              <a:t>The federal government’s budget balance equals receipts minus outlays.</a:t>
            </a:r>
          </a:p>
          <a:p>
            <a:pPr marL="107950" lvl="1" eaLnBrk="1" hangingPunct="1"/>
            <a:r>
              <a:rPr lang="en-CA" dirty="0"/>
              <a:t>If receipts exceed outlays, the government has a </a:t>
            </a:r>
            <a:br>
              <a:rPr lang="en-CA" dirty="0"/>
            </a:br>
            <a:r>
              <a:rPr lang="en-CA" b="1" dirty="0"/>
              <a:t>budget surplus</a:t>
            </a:r>
            <a:r>
              <a:rPr lang="en-CA" dirty="0"/>
              <a:t>.</a:t>
            </a:r>
          </a:p>
          <a:p>
            <a:pPr marL="107950" lvl="1" eaLnBrk="1" hangingPunct="1"/>
            <a:r>
              <a:rPr lang="en-CA" dirty="0"/>
              <a:t>If outlays exceed receipts, the government has a </a:t>
            </a:r>
            <a:br>
              <a:rPr lang="en-CA" dirty="0"/>
            </a:br>
            <a:r>
              <a:rPr lang="en-CA" b="1" dirty="0"/>
              <a:t>budget deficit</a:t>
            </a:r>
            <a:r>
              <a:rPr lang="en-CA" dirty="0"/>
              <a:t>.</a:t>
            </a:r>
          </a:p>
          <a:p>
            <a:pPr marL="107950" lvl="1" eaLnBrk="1" hangingPunct="1"/>
            <a:r>
              <a:rPr lang="en-CA" dirty="0"/>
              <a:t>If receipts equal outlays, the government has a </a:t>
            </a:r>
            <a:br>
              <a:rPr lang="en-CA" dirty="0"/>
            </a:br>
            <a:r>
              <a:rPr lang="en-CA" b="1" dirty="0"/>
              <a:t>balanced budget</a:t>
            </a:r>
            <a:r>
              <a:rPr lang="en-CA" dirty="0"/>
              <a:t>.</a:t>
            </a:r>
          </a:p>
          <a:p>
            <a:pPr marL="107950" lvl="1" eaLnBrk="1" hangingPunct="1"/>
            <a:r>
              <a:rPr lang="en-CA" dirty="0"/>
              <a:t>The projected budget deficit in fiscal 2018 is $440 billion.</a:t>
            </a:r>
          </a:p>
        </p:txBody>
      </p:sp>
      <p:sp>
        <p:nvSpPr>
          <p:cNvPr id="31746" name="Rectangle 5">
            <a:extLst>
              <a:ext uri="{FF2B5EF4-FFF2-40B4-BE49-F238E27FC236}">
                <a16:creationId xmlns:a16="http://schemas.microsoft.com/office/drawing/2014/main" xmlns="" id="{3711303E-6C64-46CB-8E2B-8B65C5A47DAF}"/>
              </a:ext>
            </a:extLst>
          </p:cNvPr>
          <p:cNvSpPr>
            <a:spLocks noGrp="1" noChangeArrowheads="1"/>
          </p:cNvSpPr>
          <p:nvPr>
            <p:ph type="title"/>
          </p:nvPr>
        </p:nvSpPr>
        <p:spPr>
          <a:noFill/>
        </p:spPr>
        <p:txBody>
          <a:bodyPr/>
          <a:lstStyle/>
          <a:p>
            <a:pPr eaLnBrk="1" hangingPunct="1"/>
            <a:r>
              <a:rPr lang="en-CA" altLang="en-US" dirty="0"/>
              <a:t>The Federal Budget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7795">
                                            <p:txEl>
                                              <p:pRg st="1" end="1"/>
                                            </p:txEl>
                                          </p:spTgt>
                                        </p:tgtEl>
                                        <p:attrNameLst>
                                          <p:attrName>style.visibility</p:attrName>
                                        </p:attrNameLst>
                                      </p:cBhvr>
                                      <p:to>
                                        <p:strVal val="visible"/>
                                      </p:to>
                                    </p:set>
                                    <p:animEffect transition="in" filter="wipe(left)">
                                      <p:cBhvr>
                                        <p:cTn id="7" dur="1000"/>
                                        <p:tgtEl>
                                          <p:spTgt spid="41779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7795">
                                            <p:txEl>
                                              <p:pRg st="2" end="2"/>
                                            </p:txEl>
                                          </p:spTgt>
                                        </p:tgtEl>
                                        <p:attrNameLst>
                                          <p:attrName>style.visibility</p:attrName>
                                        </p:attrNameLst>
                                      </p:cBhvr>
                                      <p:to>
                                        <p:strVal val="visible"/>
                                      </p:to>
                                    </p:set>
                                    <p:animEffect transition="in" filter="wipe(left)">
                                      <p:cBhvr>
                                        <p:cTn id="12" dur="1000"/>
                                        <p:tgtEl>
                                          <p:spTgt spid="41779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7795">
                                            <p:txEl>
                                              <p:pRg st="3" end="3"/>
                                            </p:txEl>
                                          </p:spTgt>
                                        </p:tgtEl>
                                        <p:attrNameLst>
                                          <p:attrName>style.visibility</p:attrName>
                                        </p:attrNameLst>
                                      </p:cBhvr>
                                      <p:to>
                                        <p:strVal val="visible"/>
                                      </p:to>
                                    </p:set>
                                    <p:animEffect transition="in" filter="wipe(left)">
                                      <p:cBhvr>
                                        <p:cTn id="17" dur="1000"/>
                                        <p:tgtEl>
                                          <p:spTgt spid="41779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17795">
                                            <p:txEl>
                                              <p:pRg st="4" end="4"/>
                                            </p:txEl>
                                          </p:spTgt>
                                        </p:tgtEl>
                                        <p:attrNameLst>
                                          <p:attrName>style.visibility</p:attrName>
                                        </p:attrNameLst>
                                      </p:cBhvr>
                                      <p:to>
                                        <p:strVal val="visible"/>
                                      </p:to>
                                    </p:set>
                                    <p:animEffect transition="in" filter="wipe(left)">
                                      <p:cBhvr>
                                        <p:cTn id="22" dur="1000"/>
                                        <p:tgtEl>
                                          <p:spTgt spid="41779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17795">
                                            <p:txEl>
                                              <p:pRg st="5" end="5"/>
                                            </p:txEl>
                                          </p:spTgt>
                                        </p:tgtEl>
                                        <p:attrNameLst>
                                          <p:attrName>style.visibility</p:attrName>
                                        </p:attrNameLst>
                                      </p:cBhvr>
                                      <p:to>
                                        <p:strVal val="visible"/>
                                      </p:to>
                                    </p:set>
                                    <p:animEffect transition="in" filter="wipe(left)">
                                      <p:cBhvr>
                                        <p:cTn id="27" dur="1000"/>
                                        <p:tgtEl>
                                          <p:spTgt spid="4177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795" grpId="0" uiExpand="1" build="p" bldLvl="3"/>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5">
            <a:extLst>
              <a:ext uri="{FF2B5EF4-FFF2-40B4-BE49-F238E27FC236}">
                <a16:creationId xmlns:a16="http://schemas.microsoft.com/office/drawing/2014/main" xmlns="" id="{3711303E-6C64-46CB-8E2B-8B65C5A47DAF}"/>
              </a:ext>
            </a:extLst>
          </p:cNvPr>
          <p:cNvSpPr>
            <a:spLocks noGrp="1" noChangeArrowheads="1"/>
          </p:cNvSpPr>
          <p:nvPr>
            <p:ph type="title"/>
          </p:nvPr>
        </p:nvSpPr>
        <p:spPr>
          <a:noFill/>
        </p:spPr>
        <p:txBody>
          <a:bodyPr/>
          <a:lstStyle/>
          <a:p>
            <a:pPr eaLnBrk="1" hangingPunct="1"/>
            <a:r>
              <a:rPr lang="en-CA" altLang="en-US" dirty="0"/>
              <a:t>The Federal Budget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1476000"/>
            <a:ext cx="4428649" cy="5035868"/>
          </a:xfrm>
          <a:prstGeom prst="rect">
            <a:avLst/>
          </a:prstGeom>
        </p:spPr>
      </p:pic>
    </p:spTree>
    <p:extLst>
      <p:ext uri="{BB962C8B-B14F-4D97-AF65-F5344CB8AC3E}">
        <p14:creationId xmlns:p14="http://schemas.microsoft.com/office/powerpoint/2010/main" val="355833745"/>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8819" name="Rectangle 3">
            <a:extLst>
              <a:ext uri="{FF2B5EF4-FFF2-40B4-BE49-F238E27FC236}">
                <a16:creationId xmlns:a16="http://schemas.microsoft.com/office/drawing/2014/main" xmlns="" id="{AB8E26E6-510A-46EA-BA76-806F72D2E886}"/>
              </a:ext>
            </a:extLst>
          </p:cNvPr>
          <p:cNvSpPr>
            <a:spLocks noGrp="1" noChangeArrowheads="1"/>
          </p:cNvSpPr>
          <p:nvPr>
            <p:ph idx="1"/>
          </p:nvPr>
        </p:nvSpPr>
        <p:spPr/>
        <p:txBody>
          <a:bodyPr/>
          <a:lstStyle/>
          <a:p>
            <a:pPr marL="107950" eaLnBrk="1" hangingPunct="1"/>
            <a:r>
              <a:rPr lang="en-CA" altLang="en-US" dirty="0"/>
              <a:t>The Budget in Historical Perspective</a:t>
            </a:r>
          </a:p>
          <a:p>
            <a:pPr marL="107950" lvl="1" eaLnBrk="1" hangingPunct="1"/>
            <a:r>
              <a:rPr lang="en-CA" dirty="0"/>
              <a:t>Figure 13.2 shows the government’s receipts, outlays, and budget balance as a percentage of GDP.</a:t>
            </a:r>
          </a:p>
          <a:p>
            <a:pPr marL="107950" lvl="1" eaLnBrk="1" hangingPunct="1"/>
            <a:r>
              <a:rPr lang="en-CA" dirty="0"/>
              <a:t>Except for four years around 2000, the budget has been in a persistent deficit.</a:t>
            </a:r>
          </a:p>
          <a:p>
            <a:pPr marL="107950" lvl="1" eaLnBrk="1" hangingPunct="1"/>
            <a:r>
              <a:rPr lang="en-CA" dirty="0"/>
              <a:t>In 2008, the budget deficit was large and peaked at almost 10 percent of GDP and remained above 8 percent for the next two years. </a:t>
            </a:r>
          </a:p>
        </p:txBody>
      </p:sp>
      <p:sp>
        <p:nvSpPr>
          <p:cNvPr id="35842" name="Rectangle 5">
            <a:extLst>
              <a:ext uri="{FF2B5EF4-FFF2-40B4-BE49-F238E27FC236}">
                <a16:creationId xmlns:a16="http://schemas.microsoft.com/office/drawing/2014/main" xmlns="" id="{4F7D8814-3EE5-4737-AC7E-C719100F79F7}"/>
              </a:ext>
            </a:extLst>
          </p:cNvPr>
          <p:cNvSpPr>
            <a:spLocks noGrp="1" noChangeArrowheads="1"/>
          </p:cNvSpPr>
          <p:nvPr>
            <p:ph type="title"/>
          </p:nvPr>
        </p:nvSpPr>
        <p:spPr>
          <a:noFill/>
        </p:spPr>
        <p:txBody>
          <a:bodyPr/>
          <a:lstStyle/>
          <a:p>
            <a:pPr eaLnBrk="1" hangingPunct="1"/>
            <a:r>
              <a:rPr lang="en-CA" altLang="en-US"/>
              <a:t>The Federal Budget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8819">
                                            <p:txEl>
                                              <p:pRg st="1" end="1"/>
                                            </p:txEl>
                                          </p:spTgt>
                                        </p:tgtEl>
                                        <p:attrNameLst>
                                          <p:attrName>style.visibility</p:attrName>
                                        </p:attrNameLst>
                                      </p:cBhvr>
                                      <p:to>
                                        <p:strVal val="visible"/>
                                      </p:to>
                                    </p:set>
                                    <p:animEffect transition="in" filter="wipe(left)">
                                      <p:cBhvr>
                                        <p:cTn id="7" dur="1000"/>
                                        <p:tgtEl>
                                          <p:spTgt spid="41881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8819">
                                            <p:txEl>
                                              <p:pRg st="2" end="2"/>
                                            </p:txEl>
                                          </p:spTgt>
                                        </p:tgtEl>
                                        <p:attrNameLst>
                                          <p:attrName>style.visibility</p:attrName>
                                        </p:attrNameLst>
                                      </p:cBhvr>
                                      <p:to>
                                        <p:strVal val="visible"/>
                                      </p:to>
                                    </p:set>
                                    <p:animEffect transition="in" filter="wipe(left)">
                                      <p:cBhvr>
                                        <p:cTn id="12" dur="1000"/>
                                        <p:tgtEl>
                                          <p:spTgt spid="41881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8819">
                                            <p:txEl>
                                              <p:pRg st="3" end="3"/>
                                            </p:txEl>
                                          </p:spTgt>
                                        </p:tgtEl>
                                        <p:attrNameLst>
                                          <p:attrName>style.visibility</p:attrName>
                                        </p:attrNameLst>
                                      </p:cBhvr>
                                      <p:to>
                                        <p:strVal val="visible"/>
                                      </p:to>
                                    </p:set>
                                    <p:animEffect transition="in" filter="wipe(left)">
                                      <p:cBhvr>
                                        <p:cTn id="17" dur="1000"/>
                                        <p:tgtEl>
                                          <p:spTgt spid="4188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819" grpId="0" uiExpand="1" build="p" bldLvl="3"/>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1" name="Rectangle 3">
            <a:extLst>
              <a:ext uri="{FF2B5EF4-FFF2-40B4-BE49-F238E27FC236}">
                <a16:creationId xmlns:a16="http://schemas.microsoft.com/office/drawing/2014/main" xmlns="" id="{568E3A7B-C1CB-4766-BB96-F5021C2627FA}"/>
              </a:ext>
            </a:extLst>
          </p:cNvPr>
          <p:cNvSpPr>
            <a:spLocks noGrp="1" noChangeArrowheads="1"/>
          </p:cNvSpPr>
          <p:nvPr>
            <p:ph idx="1"/>
          </p:nvPr>
        </p:nvSpPr>
        <p:spPr/>
        <p:txBody>
          <a:bodyPr/>
          <a:lstStyle/>
          <a:p>
            <a:pPr marL="107950" lvl="1" eaLnBrk="1" hangingPunct="1"/>
            <a:r>
              <a:rPr lang="en-CA" dirty="0"/>
              <a:t>Figure 13.2 shows receipts, outlays, and the budget deficit when outlays exceed receipts and the budget surplus when receipts exceed outlays.</a:t>
            </a:r>
          </a:p>
        </p:txBody>
      </p:sp>
      <p:sp>
        <p:nvSpPr>
          <p:cNvPr id="37890" name="Rectangle 5">
            <a:extLst>
              <a:ext uri="{FF2B5EF4-FFF2-40B4-BE49-F238E27FC236}">
                <a16:creationId xmlns:a16="http://schemas.microsoft.com/office/drawing/2014/main" xmlns="" id="{C6973294-1064-4661-9EB3-9058C025A44E}"/>
              </a:ext>
            </a:extLst>
          </p:cNvPr>
          <p:cNvSpPr>
            <a:spLocks noGrp="1" noChangeArrowheads="1"/>
          </p:cNvSpPr>
          <p:nvPr>
            <p:ph type="title"/>
          </p:nvPr>
        </p:nvSpPr>
        <p:spPr>
          <a:noFill/>
        </p:spPr>
        <p:txBody>
          <a:bodyPr/>
          <a:lstStyle/>
          <a:p>
            <a:pPr eaLnBrk="1" hangingPunct="1"/>
            <a:r>
              <a:rPr lang="en-CA" altLang="en-US"/>
              <a:t>The Federal Budget</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2895601"/>
            <a:ext cx="5887403" cy="3700462"/>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2895601"/>
            <a:ext cx="5887403" cy="3700462"/>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0200" y="2895601"/>
            <a:ext cx="5887403" cy="3700462"/>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0200" y="2895601"/>
            <a:ext cx="5887403" cy="3700462"/>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00200" y="2895601"/>
            <a:ext cx="5887403" cy="3700462"/>
          </a:xfrm>
          <a:prstGeom prst="rect">
            <a:avLst/>
          </a:prstGeom>
        </p:spPr>
      </p:pic>
      <p:pic>
        <p:nvPicPr>
          <p:cNvPr id="18" name="Picture 7">
            <a:hlinkClick r:id="rId8" action="ppaction://hlinksldjump" tooltip="Click to expand the figure"/>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000" y="648000"/>
            <a:ext cx="8410575" cy="528637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000" y="648000"/>
            <a:ext cx="8410575" cy="5286375"/>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000" y="648000"/>
            <a:ext cx="8410575" cy="5286375"/>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0000" y="648000"/>
            <a:ext cx="8410575" cy="5286375"/>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0000" y="648000"/>
            <a:ext cx="8410575" cy="5286375"/>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43" name="Rectangle 3">
            <a:extLst>
              <a:ext uri="{FF2B5EF4-FFF2-40B4-BE49-F238E27FC236}">
                <a16:creationId xmlns:a16="http://schemas.microsoft.com/office/drawing/2014/main" xmlns="" id="{B3C9B367-6CDD-4353-AE31-4E2E3A269247}"/>
              </a:ext>
            </a:extLst>
          </p:cNvPr>
          <p:cNvSpPr>
            <a:spLocks noGrp="1" noChangeArrowheads="1"/>
          </p:cNvSpPr>
          <p:nvPr>
            <p:ph idx="1"/>
          </p:nvPr>
        </p:nvSpPr>
        <p:spPr/>
        <p:txBody>
          <a:bodyPr/>
          <a:lstStyle/>
          <a:p>
            <a:pPr marL="107950" lvl="1" eaLnBrk="1" hangingPunct="1"/>
            <a:r>
              <a:rPr lang="en-CA" b="1" dirty="0">
                <a:solidFill>
                  <a:srgbClr val="7030A0"/>
                </a:solidFill>
              </a:rPr>
              <a:t>Receipts</a:t>
            </a:r>
          </a:p>
          <a:p>
            <a:pPr marL="107950" lvl="1" eaLnBrk="1" hangingPunct="1"/>
            <a:r>
              <a:rPr lang="en-CA" dirty="0"/>
              <a:t>Figure 13.3(a) shows receipts as a percentage of GDP.</a:t>
            </a:r>
          </a:p>
        </p:txBody>
      </p:sp>
      <p:sp>
        <p:nvSpPr>
          <p:cNvPr id="41986" name="Rectangle 19">
            <a:extLst>
              <a:ext uri="{FF2B5EF4-FFF2-40B4-BE49-F238E27FC236}">
                <a16:creationId xmlns:a16="http://schemas.microsoft.com/office/drawing/2014/main" xmlns="" id="{6019E137-28A7-41DB-BD64-AB92A88142BF}"/>
              </a:ext>
            </a:extLst>
          </p:cNvPr>
          <p:cNvSpPr>
            <a:spLocks noGrp="1" noChangeArrowheads="1"/>
          </p:cNvSpPr>
          <p:nvPr>
            <p:ph type="title"/>
          </p:nvPr>
        </p:nvSpPr>
        <p:spPr>
          <a:noFill/>
        </p:spPr>
        <p:txBody>
          <a:bodyPr/>
          <a:lstStyle/>
          <a:p>
            <a:pPr eaLnBrk="1" hangingPunct="1"/>
            <a:r>
              <a:rPr lang="en-CA" altLang="en-US"/>
              <a:t>The Federal Budget</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6000" y="2880000"/>
            <a:ext cx="5880735" cy="355377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6000" y="2880000"/>
            <a:ext cx="5880735" cy="3553778"/>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6000" y="2880000"/>
            <a:ext cx="5880735" cy="3553778"/>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6000" y="2880000"/>
            <a:ext cx="5880735" cy="3553778"/>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56000" y="2880000"/>
            <a:ext cx="5880735" cy="3553778"/>
          </a:xfrm>
          <a:prstGeom prst="rect">
            <a:avLst/>
          </a:prstGeom>
        </p:spPr>
      </p:pic>
      <p:pic>
        <p:nvPicPr>
          <p:cNvPr id="18" name="Picture 7">
            <a:hlinkClick r:id="rId8" action="ppaction://hlinksldjump" tooltip="Click to expand the figure"/>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9843">
                                            <p:txEl>
                                              <p:pRg st="1" end="1"/>
                                            </p:txEl>
                                          </p:spTgt>
                                        </p:tgtEl>
                                        <p:attrNameLst>
                                          <p:attrName>style.visibility</p:attrName>
                                        </p:attrNameLst>
                                      </p:cBhvr>
                                      <p:to>
                                        <p:strVal val="visible"/>
                                      </p:to>
                                    </p:set>
                                    <p:animEffect transition="in" filter="wipe(left)">
                                      <p:cBhvr>
                                        <p:cTn id="7" dur="1000"/>
                                        <p:tgtEl>
                                          <p:spTgt spid="41984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43" grpId="0" build="p" bldLvl="3"/>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000" y="648000"/>
            <a:ext cx="8401050" cy="5076825"/>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000" y="648000"/>
            <a:ext cx="8401050" cy="5076825"/>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000" y="648000"/>
            <a:ext cx="8401050" cy="5076825"/>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0000" y="648000"/>
            <a:ext cx="8401050" cy="5076825"/>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0000" y="648000"/>
            <a:ext cx="8401050" cy="5076825"/>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9027" name="Rectangle 3">
            <a:extLst>
              <a:ext uri="{FF2B5EF4-FFF2-40B4-BE49-F238E27FC236}">
                <a16:creationId xmlns:a16="http://schemas.microsoft.com/office/drawing/2014/main" xmlns="" id="{9F482D09-30D2-4DEF-9AF2-F35D00C4BF3C}"/>
              </a:ext>
            </a:extLst>
          </p:cNvPr>
          <p:cNvSpPr>
            <a:spLocks noGrp="1" noChangeArrowheads="1"/>
          </p:cNvSpPr>
          <p:nvPr>
            <p:ph idx="1"/>
          </p:nvPr>
        </p:nvSpPr>
        <p:spPr/>
        <p:txBody>
          <a:bodyPr/>
          <a:lstStyle/>
          <a:p>
            <a:pPr marL="107950" lvl="1" eaLnBrk="1" hangingPunct="1"/>
            <a:r>
              <a:rPr lang="en-CA" b="1" dirty="0">
                <a:solidFill>
                  <a:srgbClr val="7030A0"/>
                </a:solidFill>
              </a:rPr>
              <a:t>Outlays</a:t>
            </a:r>
            <a:r>
              <a:rPr lang="en-CA" b="1" dirty="0">
                <a:solidFill>
                  <a:srgbClr val="C40075"/>
                </a:solidFill>
              </a:rPr>
              <a:t> </a:t>
            </a:r>
          </a:p>
          <a:p>
            <a:pPr marL="107950" lvl="1" eaLnBrk="1" hangingPunct="1"/>
            <a:r>
              <a:rPr lang="en-CA" dirty="0"/>
              <a:t>Figure 13.3(b) shows outlays as a percentage of GDP.</a:t>
            </a:r>
          </a:p>
        </p:txBody>
      </p:sp>
      <p:sp>
        <p:nvSpPr>
          <p:cNvPr id="46082" name="Rectangle 19">
            <a:extLst>
              <a:ext uri="{FF2B5EF4-FFF2-40B4-BE49-F238E27FC236}">
                <a16:creationId xmlns:a16="http://schemas.microsoft.com/office/drawing/2014/main" xmlns="" id="{15B74A7B-4B93-4E77-B811-30EB78769F62}"/>
              </a:ext>
            </a:extLst>
          </p:cNvPr>
          <p:cNvSpPr>
            <a:spLocks noGrp="1" noChangeArrowheads="1"/>
          </p:cNvSpPr>
          <p:nvPr>
            <p:ph type="title"/>
          </p:nvPr>
        </p:nvSpPr>
        <p:spPr>
          <a:noFill/>
        </p:spPr>
        <p:txBody>
          <a:bodyPr/>
          <a:lstStyle/>
          <a:p>
            <a:pPr eaLnBrk="1" hangingPunct="1"/>
            <a:r>
              <a:rPr lang="en-CA" altLang="en-US"/>
              <a:t>The Federal Budget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6000" y="2880000"/>
            <a:ext cx="5880735" cy="355377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6000" y="2880000"/>
            <a:ext cx="5880735" cy="355377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6000" y="2880000"/>
            <a:ext cx="5880735" cy="3553778"/>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6000" y="2880000"/>
            <a:ext cx="5880735" cy="3553778"/>
          </a:xfrm>
          <a:prstGeom prst="rect">
            <a:avLst/>
          </a:prstGeom>
        </p:spPr>
      </p:pic>
      <p:pic>
        <p:nvPicPr>
          <p:cNvPr id="12" name="Picture 7">
            <a:hlinkClick r:id="rId7" action="ppaction://hlinksldjump" tooltip="Click to expand the figure"/>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69027">
                                            <p:txEl>
                                              <p:pRg st="1" end="1"/>
                                            </p:txEl>
                                          </p:spTgt>
                                        </p:tgtEl>
                                        <p:attrNameLst>
                                          <p:attrName>style.visibility</p:attrName>
                                        </p:attrNameLst>
                                      </p:cBhvr>
                                      <p:to>
                                        <p:strVal val="visible"/>
                                      </p:to>
                                    </p:set>
                                    <p:animEffect transition="in" filter="wipe(left)">
                                      <p:cBhvr>
                                        <p:cTn id="7" dur="1000"/>
                                        <p:tgtEl>
                                          <p:spTgt spid="76902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9027" grpId="0" build="p" bldLvl="3"/>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000" y="648000"/>
            <a:ext cx="8401050" cy="507682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000" y="648000"/>
            <a:ext cx="8401050" cy="5076825"/>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000" y="648000"/>
            <a:ext cx="8401050" cy="5076825"/>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0000" y="648000"/>
            <a:ext cx="8401050" cy="5076825"/>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7A168741-78FF-4861-A27F-F29E792DB1F0}"/>
              </a:ext>
            </a:extLst>
          </p:cNvPr>
          <p:cNvSpPr>
            <a:spLocks noGrp="1"/>
          </p:cNvSpPr>
          <p:nvPr>
            <p:ph idx="1"/>
          </p:nvPr>
        </p:nvSpPr>
        <p:spPr>
          <a:xfrm>
            <a:off x="360363" y="1584325"/>
            <a:ext cx="4059237" cy="4664075"/>
          </a:xfrm>
        </p:spPr>
        <p:txBody>
          <a:bodyPr/>
          <a:lstStyle/>
          <a:p>
            <a:pPr marL="107950" lvl="1" eaLnBrk="1" hangingPunct="1"/>
            <a:r>
              <a:rPr lang="en-CA" altLang="en-US" b="1" dirty="0">
                <a:solidFill>
                  <a:srgbClr val="1A71B7"/>
                </a:solidFill>
              </a:rPr>
              <a:t>Budget Balance and Debt</a:t>
            </a:r>
          </a:p>
          <a:p>
            <a:pPr marL="107950" lvl="1" eaLnBrk="1" hangingPunct="1"/>
            <a:r>
              <a:rPr lang="en-CA" altLang="en-US" b="1" dirty="0"/>
              <a:t>Government debt</a:t>
            </a:r>
            <a:r>
              <a:rPr lang="en-CA" altLang="en-US" dirty="0"/>
              <a:t> is the total amount that the government has borrowed. </a:t>
            </a:r>
          </a:p>
          <a:p>
            <a:pPr marL="107950" lvl="1" eaLnBrk="1" hangingPunct="1"/>
            <a:r>
              <a:rPr lang="en-CA" altLang="en-US" dirty="0"/>
              <a:t>It is the sum of past deficits minus past surpluses.</a:t>
            </a:r>
          </a:p>
          <a:p>
            <a:pPr marL="107950" lvl="1" eaLnBrk="1" hangingPunct="1"/>
            <a:r>
              <a:rPr lang="en-CA" altLang="en-US" dirty="0"/>
              <a:t>Figure 13.4 shows the federal government’s gross debt ...</a:t>
            </a:r>
          </a:p>
          <a:p>
            <a:pPr marL="107950" lvl="1" eaLnBrk="1" hangingPunct="1"/>
            <a:r>
              <a:rPr lang="en-CA" altLang="en-US" dirty="0"/>
              <a:t>and net debt.</a:t>
            </a:r>
            <a:endParaRPr lang="en-CA" altLang="en-US" b="1" dirty="0">
              <a:solidFill>
                <a:srgbClr val="126723"/>
              </a:solidFill>
            </a:endParaRPr>
          </a:p>
        </p:txBody>
      </p:sp>
      <p:sp>
        <p:nvSpPr>
          <p:cNvPr id="50179" name="Rectangle 14">
            <a:extLst>
              <a:ext uri="{FF2B5EF4-FFF2-40B4-BE49-F238E27FC236}">
                <a16:creationId xmlns:a16="http://schemas.microsoft.com/office/drawing/2014/main" xmlns="" id="{FEF7442C-3006-4128-A705-0A7F2C81915E}"/>
              </a:ext>
            </a:extLst>
          </p:cNvPr>
          <p:cNvSpPr>
            <a:spLocks noGrp="1" noChangeArrowheads="1"/>
          </p:cNvSpPr>
          <p:nvPr>
            <p:ph type="title"/>
          </p:nvPr>
        </p:nvSpPr>
        <p:spPr>
          <a:noFill/>
          <a:ln/>
        </p:spPr>
        <p:txBody>
          <a:bodyPr/>
          <a:lstStyle/>
          <a:p>
            <a:pPr eaLnBrk="1" hangingPunct="1"/>
            <a:r>
              <a:rPr lang="en-CA" altLang="en-US"/>
              <a:t>The Federal Budget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7" y="1656000"/>
            <a:ext cx="4274820" cy="416052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7" y="1656000"/>
            <a:ext cx="4274820" cy="416052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7" y="1656000"/>
            <a:ext cx="4274820" cy="4160520"/>
          </a:xfrm>
          <a:prstGeom prst="rect">
            <a:avLst/>
          </a:prstGeom>
        </p:spPr>
      </p:pic>
      <p:pic>
        <p:nvPicPr>
          <p:cNvPr id="13" name="Picture 7">
            <a:hlinkClick r:id="rId6" action="ppaction://hlinksldjump" tooltip="Click to expand the figure"/>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750"/>
                                        <p:tgtEl>
                                          <p:spTgt spid="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750"/>
                                        <p:tgtEl>
                                          <p:spTgt spid="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750"/>
                                        <p:tgtEl>
                                          <p:spTgt spid="2">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2000"/>
                                        <p:tgtEl>
                                          <p:spTgt spid="9"/>
                                        </p:tgtEl>
                                      </p:cBhvr>
                                    </p:animEffect>
                                  </p:childTnLst>
                                </p:cTn>
                              </p:par>
                            </p:childTnLst>
                          </p:cTn>
                        </p:par>
                        <p:par>
                          <p:cTn id="23" fill="hold">
                            <p:stCondLst>
                              <p:cond delay="2000"/>
                            </p:stCondLst>
                            <p:childTnLst>
                              <p:par>
                                <p:cTn id="24" presetID="10" presetClass="entr" presetSubtype="0" fill="hold" nodeType="afterEffect">
                                  <p:stCondLst>
                                    <p:cond delay="25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wipe(left)">
                                      <p:cBhvr>
                                        <p:cTn id="31" dur="75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000" y="0"/>
            <a:ext cx="7189470" cy="4503420"/>
          </a:xfrm>
          <a:prstGeom prst="rect">
            <a:avLst/>
          </a:prstGeom>
        </p:spPr>
      </p:pic>
      <p:graphicFrame>
        <p:nvGraphicFramePr>
          <p:cNvPr id="10" name="Object 9"/>
          <p:cNvGraphicFramePr>
            <a:graphicFrameLocks noChangeAspect="1"/>
          </p:cNvGraphicFramePr>
          <p:nvPr>
            <p:extLst>
              <p:ext uri="{D42A27DB-BD31-4B8C-83A1-F6EECF244321}">
                <p14:modId xmlns:p14="http://schemas.microsoft.com/office/powerpoint/2010/main" val="109928320"/>
              </p:ext>
            </p:extLst>
          </p:nvPr>
        </p:nvGraphicFramePr>
        <p:xfrm>
          <a:off x="238412" y="5728494"/>
          <a:ext cx="8621477" cy="471487"/>
        </p:xfrm>
        <a:graphic>
          <a:graphicData uri="http://schemas.openxmlformats.org/presentationml/2006/ole">
            <mc:AlternateContent xmlns:mc="http://schemas.openxmlformats.org/markup-compatibility/2006">
              <mc:Choice xmlns:v="urn:schemas-microsoft-com:vml" Requires="v">
                <p:oleObj spid="_x0000_s15383" name="Image" r:id="rId5" imgW="14603040" imgH="799920" progId="Photoshop.Image.11">
                  <p:embed/>
                </p:oleObj>
              </mc:Choice>
              <mc:Fallback>
                <p:oleObj name="Image" r:id="rId5" imgW="14603040" imgH="799920" progId="Photoshop.Image.11">
                  <p:embed/>
                  <p:pic>
                    <p:nvPicPr>
                      <p:cNvPr id="0" name=""/>
                      <p:cNvPicPr/>
                      <p:nvPr/>
                    </p:nvPicPr>
                    <p:blipFill>
                      <a:blip r:embed="rId6"/>
                      <a:stretch>
                        <a:fillRect/>
                      </a:stretch>
                    </p:blipFill>
                    <p:spPr>
                      <a:xfrm>
                        <a:off x="238412" y="5728494"/>
                        <a:ext cx="8621477" cy="471487"/>
                      </a:xfrm>
                      <a:prstGeom prst="rect">
                        <a:avLst/>
                      </a:prstGeom>
                    </p:spPr>
                  </p:pic>
                </p:oleObj>
              </mc:Fallback>
            </mc:AlternateContent>
          </a:graphicData>
        </a:graphic>
      </p:graphicFrame>
      <p:sp>
        <p:nvSpPr>
          <p:cNvPr id="11" name="Title 1"/>
          <p:cNvSpPr txBox="1">
            <a:spLocks/>
          </p:cNvSpPr>
          <p:nvPr/>
        </p:nvSpPr>
        <p:spPr bwMode="auto">
          <a:xfrm>
            <a:off x="792000" y="4320000"/>
            <a:ext cx="1891522"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CA" altLang="en-US" sz="12000" dirty="0">
                <a:solidFill>
                  <a:srgbClr val="9B2590"/>
                </a:solidFill>
                <a:latin typeface="Mundo Sans Std Light" panose="02000302020104020303" pitchFamily="50" charset="0"/>
              </a:rPr>
              <a:t>13</a:t>
            </a:r>
          </a:p>
        </p:txBody>
      </p:sp>
      <p:sp>
        <p:nvSpPr>
          <p:cNvPr id="12" name="Subtitle 2"/>
          <p:cNvSpPr txBox="1">
            <a:spLocks/>
          </p:cNvSpPr>
          <p:nvPr/>
        </p:nvSpPr>
        <p:spPr bwMode="auto">
          <a:xfrm>
            <a:off x="2772000" y="4932000"/>
            <a:ext cx="5410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Font typeface="Arial" panose="020B0604020202020204" pitchFamily="34" charset="0"/>
              <a:buNone/>
            </a:pPr>
            <a:r>
              <a:rPr lang="en-CA" altLang="en-US" sz="3600" b="1" dirty="0">
                <a:solidFill>
                  <a:srgbClr val="009A82"/>
                </a:solidFill>
                <a:latin typeface="Futura Condensed" pitchFamily="34" charset="0"/>
              </a:rPr>
              <a:t>FISCAL POLICY</a:t>
            </a:r>
          </a:p>
        </p:txBody>
      </p:sp>
    </p:spTree>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2000" y="648000"/>
            <a:ext cx="5343525" cy="520065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2000" y="648000"/>
            <a:ext cx="5343525" cy="520065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2000" y="648000"/>
            <a:ext cx="5343525" cy="520065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6051" name="Rectangle 3">
            <a:extLst>
              <a:ext uri="{FF2B5EF4-FFF2-40B4-BE49-F238E27FC236}">
                <a16:creationId xmlns:a16="http://schemas.microsoft.com/office/drawing/2014/main" xmlns="" id="{C9E015DC-AB45-42ED-A990-1C1A153622C9}"/>
              </a:ext>
            </a:extLst>
          </p:cNvPr>
          <p:cNvSpPr>
            <a:spLocks noGrp="1" noChangeArrowheads="1"/>
          </p:cNvSpPr>
          <p:nvPr>
            <p:ph idx="1"/>
          </p:nvPr>
        </p:nvSpPr>
        <p:spPr/>
        <p:txBody>
          <a:bodyPr/>
          <a:lstStyle/>
          <a:p>
            <a:pPr marL="107950" eaLnBrk="1" hangingPunct="1"/>
            <a:r>
              <a:rPr lang="en-CA" altLang="en-US" dirty="0"/>
              <a:t>State and Local Budgets</a:t>
            </a:r>
          </a:p>
          <a:p>
            <a:pPr marL="107950" lvl="1" eaLnBrk="1" hangingPunct="1"/>
            <a:r>
              <a:rPr lang="en-CA" dirty="0"/>
              <a:t>The </a:t>
            </a:r>
            <a:r>
              <a:rPr lang="en-CA" i="1" dirty="0"/>
              <a:t>total government sector</a:t>
            </a:r>
            <a:r>
              <a:rPr lang="en-CA" dirty="0"/>
              <a:t> includes state and local governments as well as the federal government.</a:t>
            </a:r>
          </a:p>
          <a:p>
            <a:pPr marL="107950" lvl="1" eaLnBrk="1" hangingPunct="1"/>
            <a:r>
              <a:rPr lang="en-CA" dirty="0"/>
              <a:t>In Fiscal 2018, when federal government outlays were about $4,094 billion, state and local outlays were a further $3,600 billion. </a:t>
            </a:r>
          </a:p>
          <a:p>
            <a:pPr marL="107950" lvl="1" eaLnBrk="1" hangingPunct="1"/>
            <a:r>
              <a:rPr lang="en-CA" dirty="0"/>
              <a:t>Most of state expenditures were on public schools, colleges, and universities ($1,400 billion); local police and fire services; and roads.</a:t>
            </a:r>
          </a:p>
        </p:txBody>
      </p:sp>
      <p:sp>
        <p:nvSpPr>
          <p:cNvPr id="54274" name="Rectangle 5">
            <a:extLst>
              <a:ext uri="{FF2B5EF4-FFF2-40B4-BE49-F238E27FC236}">
                <a16:creationId xmlns:a16="http://schemas.microsoft.com/office/drawing/2014/main" xmlns="" id="{E687A266-A45D-435F-93AD-C030F6186712}"/>
              </a:ext>
            </a:extLst>
          </p:cNvPr>
          <p:cNvSpPr>
            <a:spLocks noGrp="1" noChangeArrowheads="1"/>
          </p:cNvSpPr>
          <p:nvPr>
            <p:ph type="title"/>
          </p:nvPr>
        </p:nvSpPr>
        <p:spPr>
          <a:noFill/>
        </p:spPr>
        <p:txBody>
          <a:bodyPr/>
          <a:lstStyle/>
          <a:p>
            <a:pPr eaLnBrk="1" hangingPunct="1"/>
            <a:r>
              <a:rPr lang="en-CA" altLang="en-US"/>
              <a:t>The Federal Budget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6051">
                                            <p:txEl>
                                              <p:pRg st="1" end="1"/>
                                            </p:txEl>
                                          </p:spTgt>
                                        </p:tgtEl>
                                        <p:attrNameLst>
                                          <p:attrName>style.visibility</p:attrName>
                                        </p:attrNameLst>
                                      </p:cBhvr>
                                      <p:to>
                                        <p:strVal val="visible"/>
                                      </p:to>
                                    </p:set>
                                    <p:animEffect transition="in" filter="wipe(left)">
                                      <p:cBhvr>
                                        <p:cTn id="7" dur="1000"/>
                                        <p:tgtEl>
                                          <p:spTgt spid="102605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6051">
                                            <p:txEl>
                                              <p:pRg st="2" end="2"/>
                                            </p:txEl>
                                          </p:spTgt>
                                        </p:tgtEl>
                                        <p:attrNameLst>
                                          <p:attrName>style.visibility</p:attrName>
                                        </p:attrNameLst>
                                      </p:cBhvr>
                                      <p:to>
                                        <p:strVal val="visible"/>
                                      </p:to>
                                    </p:set>
                                    <p:animEffect transition="in" filter="wipe(left)">
                                      <p:cBhvr>
                                        <p:cTn id="12" dur="1000"/>
                                        <p:tgtEl>
                                          <p:spTgt spid="102605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26051">
                                            <p:txEl>
                                              <p:pRg st="3" end="3"/>
                                            </p:txEl>
                                          </p:spTgt>
                                        </p:tgtEl>
                                        <p:attrNameLst>
                                          <p:attrName>style.visibility</p:attrName>
                                        </p:attrNameLst>
                                      </p:cBhvr>
                                      <p:to>
                                        <p:strVal val="visible"/>
                                      </p:to>
                                    </p:set>
                                    <p:animEffect transition="in" filter="wipe(left)">
                                      <p:cBhvr>
                                        <p:cTn id="17" dur="1000"/>
                                        <p:tgtEl>
                                          <p:spTgt spid="10260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051" grpId="0" uiExpand="1" build="p" bldLvl="3"/>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1587" name="Rectangle 3">
            <a:extLst>
              <a:ext uri="{FF2B5EF4-FFF2-40B4-BE49-F238E27FC236}">
                <a16:creationId xmlns:a16="http://schemas.microsoft.com/office/drawing/2014/main" xmlns="" id="{A1E9AD0F-9B7A-42AC-BA48-4B199A5FDE52}"/>
              </a:ext>
            </a:extLst>
          </p:cNvPr>
          <p:cNvSpPr>
            <a:spLocks noGrp="1" noChangeArrowheads="1"/>
          </p:cNvSpPr>
          <p:nvPr>
            <p:ph idx="1"/>
          </p:nvPr>
        </p:nvSpPr>
        <p:spPr/>
        <p:txBody>
          <a:bodyPr/>
          <a:lstStyle/>
          <a:p>
            <a:pPr marL="107950" lvl="1" eaLnBrk="1" hangingPunct="1"/>
            <a:r>
              <a:rPr lang="en-CA" dirty="0"/>
              <a:t>Fiscal policy has important effects on employment, potential GDP, and aggregate supply—called </a:t>
            </a:r>
            <a:r>
              <a:rPr lang="en-CA" b="1" dirty="0"/>
              <a:t>supply-side effects</a:t>
            </a:r>
            <a:r>
              <a:rPr lang="en-CA" dirty="0"/>
              <a:t>. </a:t>
            </a:r>
          </a:p>
          <a:p>
            <a:pPr marL="107950" lvl="1" eaLnBrk="1" hangingPunct="1"/>
            <a:r>
              <a:rPr lang="en-CA" dirty="0"/>
              <a:t>An income tax changes full employment and potential GDP.</a:t>
            </a:r>
          </a:p>
        </p:txBody>
      </p:sp>
      <p:sp>
        <p:nvSpPr>
          <p:cNvPr id="56322" name="Rectangle 2">
            <a:extLst>
              <a:ext uri="{FF2B5EF4-FFF2-40B4-BE49-F238E27FC236}">
                <a16:creationId xmlns:a16="http://schemas.microsoft.com/office/drawing/2014/main" xmlns="" id="{915DF5C1-6A26-4818-B425-D6F6A3900724}"/>
              </a:ext>
            </a:extLst>
          </p:cNvPr>
          <p:cNvSpPr>
            <a:spLocks noGrp="1" noChangeArrowheads="1"/>
          </p:cNvSpPr>
          <p:nvPr>
            <p:ph type="title"/>
          </p:nvPr>
        </p:nvSpPr>
        <p:spPr>
          <a:xfrm>
            <a:off x="1152000" y="304800"/>
            <a:ext cx="7687200" cy="1133475"/>
          </a:xfrm>
          <a:noFill/>
        </p:spPr>
        <p:txBody>
          <a:bodyPr/>
          <a:lstStyle/>
          <a:p>
            <a:pPr eaLnBrk="1" hangingPunct="1"/>
            <a:r>
              <a:rPr lang="en-CA" altLang="en-US" dirty="0"/>
              <a:t>Supply-Side Effects of Fiscal Policy</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91587">
                                            <p:txEl>
                                              <p:pRg st="0" end="0"/>
                                            </p:txEl>
                                          </p:spTgt>
                                        </p:tgtEl>
                                        <p:attrNameLst>
                                          <p:attrName>style.visibility</p:attrName>
                                        </p:attrNameLst>
                                      </p:cBhvr>
                                      <p:to>
                                        <p:strVal val="visible"/>
                                      </p:to>
                                    </p:set>
                                    <p:animEffect transition="in" filter="wipe(left)">
                                      <p:cBhvr>
                                        <p:cTn id="7" dur="500"/>
                                        <p:tgtEl>
                                          <p:spTgt spid="10915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91587">
                                            <p:txEl>
                                              <p:pRg st="1" end="1"/>
                                            </p:txEl>
                                          </p:spTgt>
                                        </p:tgtEl>
                                        <p:attrNameLst>
                                          <p:attrName>style.visibility</p:attrName>
                                        </p:attrNameLst>
                                      </p:cBhvr>
                                      <p:to>
                                        <p:strVal val="visible"/>
                                      </p:to>
                                    </p:set>
                                    <p:animEffect transition="in" filter="wipe(left)">
                                      <p:cBhvr>
                                        <p:cTn id="12" dur="1000"/>
                                        <p:tgtEl>
                                          <p:spTgt spid="10915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1587" grpId="0" build="p" bldLvl="3"/>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2675" name="Rectangle 3">
            <a:extLst>
              <a:ext uri="{FF2B5EF4-FFF2-40B4-BE49-F238E27FC236}">
                <a16:creationId xmlns:a16="http://schemas.microsoft.com/office/drawing/2014/main" xmlns="" id="{CBC1A563-880E-411F-9FAF-7BD37E8C808E}"/>
              </a:ext>
            </a:extLst>
          </p:cNvPr>
          <p:cNvSpPr>
            <a:spLocks noGrp="1" noChangeArrowheads="1"/>
          </p:cNvSpPr>
          <p:nvPr>
            <p:ph idx="1"/>
          </p:nvPr>
        </p:nvSpPr>
        <p:spPr/>
        <p:txBody>
          <a:bodyPr/>
          <a:lstStyle/>
          <a:p>
            <a:pPr marL="107950" eaLnBrk="1" hangingPunct="1"/>
            <a:r>
              <a:rPr lang="en-CA" altLang="en-US" dirty="0"/>
              <a:t>Full Employment and Potential GDP</a:t>
            </a:r>
          </a:p>
          <a:p>
            <a:pPr marL="107950" lvl="1" eaLnBrk="1" hangingPunct="1"/>
            <a:r>
              <a:rPr lang="en-CA" altLang="en-US" dirty="0"/>
              <a:t>Figure 13.5 illustrates full employment and potential GDP.</a:t>
            </a:r>
          </a:p>
          <a:p>
            <a:pPr marL="107950" lvl="1" eaLnBrk="1" hangingPunct="1"/>
            <a:r>
              <a:rPr lang="en-CA" altLang="en-US" dirty="0"/>
              <a:t>Equilibrium employment is full employment and ...</a:t>
            </a:r>
          </a:p>
          <a:p>
            <a:pPr marL="107950" lvl="1" eaLnBrk="1" hangingPunct="1"/>
            <a:r>
              <a:rPr lang="en-CA" altLang="en-US" dirty="0"/>
              <a:t>the real GDP produced by the full-employment quantity of labor is potential GDP.</a:t>
            </a:r>
          </a:p>
        </p:txBody>
      </p:sp>
      <p:sp>
        <p:nvSpPr>
          <p:cNvPr id="58371" name="Rectangle 42">
            <a:extLst>
              <a:ext uri="{FF2B5EF4-FFF2-40B4-BE49-F238E27FC236}">
                <a16:creationId xmlns:a16="http://schemas.microsoft.com/office/drawing/2014/main" xmlns="" id="{2CDB6CAF-4995-4277-8359-F3DB02E58770}"/>
              </a:ext>
            </a:extLst>
          </p:cNvPr>
          <p:cNvSpPr>
            <a:spLocks noGrp="1" noChangeArrowheads="1"/>
          </p:cNvSpPr>
          <p:nvPr>
            <p:ph type="title"/>
          </p:nvPr>
        </p:nvSpPr>
        <p:spPr>
          <a:noFill/>
          <a:ln/>
        </p:spPr>
        <p:txBody>
          <a:bodyPr/>
          <a:lstStyle/>
          <a:p>
            <a:pPr eaLnBrk="1" hangingPunct="1"/>
            <a:r>
              <a:rPr lang="en-CA" altLang="en-US" dirty="0"/>
              <a:t>Supply-Side Effects of Fiscal Policy </a:t>
            </a:r>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8000" y="1656000"/>
            <a:ext cx="4373880" cy="4244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a:hlinkClick r:id="rId4" action="ppaction://hlinksldjump" tooltip="Click to expand the figure"/>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2675">
                                            <p:txEl>
                                              <p:pRg st="1" end="1"/>
                                            </p:txEl>
                                          </p:spTgt>
                                        </p:tgtEl>
                                        <p:attrNameLst>
                                          <p:attrName>style.visibility</p:attrName>
                                        </p:attrNameLst>
                                      </p:cBhvr>
                                      <p:to>
                                        <p:strVal val="visible"/>
                                      </p:to>
                                    </p:set>
                                    <p:animEffect transition="in" filter="wipe(left)">
                                      <p:cBhvr>
                                        <p:cTn id="7" dur="1000"/>
                                        <p:tgtEl>
                                          <p:spTgt spid="41267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2675">
                                            <p:txEl>
                                              <p:pRg st="2" end="2"/>
                                            </p:txEl>
                                          </p:spTgt>
                                        </p:tgtEl>
                                        <p:attrNameLst>
                                          <p:attrName>style.visibility</p:attrName>
                                        </p:attrNameLst>
                                      </p:cBhvr>
                                      <p:to>
                                        <p:strVal val="visible"/>
                                      </p:to>
                                    </p:set>
                                    <p:animEffect transition="in" filter="wipe(left)">
                                      <p:cBhvr>
                                        <p:cTn id="12" dur="1000"/>
                                        <p:tgtEl>
                                          <p:spTgt spid="41267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2675">
                                            <p:txEl>
                                              <p:pRg st="3" end="3"/>
                                            </p:txEl>
                                          </p:spTgt>
                                        </p:tgtEl>
                                        <p:attrNameLst>
                                          <p:attrName>style.visibility</p:attrName>
                                        </p:attrNameLst>
                                      </p:cBhvr>
                                      <p:to>
                                        <p:strVal val="visible"/>
                                      </p:to>
                                    </p:set>
                                    <p:animEffect transition="in" filter="wipe(left)">
                                      <p:cBhvr>
                                        <p:cTn id="17" dur="1000"/>
                                        <p:tgtEl>
                                          <p:spTgt spid="4126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75" grpId="0" uiExpand="1" build="p" bldLvl="3"/>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720725"/>
            <a:ext cx="5467350"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720725"/>
            <a:ext cx="5467350"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720725"/>
            <a:ext cx="5467350"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79613" y="720725"/>
            <a:ext cx="5467350"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79613" y="720725"/>
            <a:ext cx="5467350"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79613" y="720725"/>
            <a:ext cx="5467350"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7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75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75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right)">
                                      <p:cBhvr>
                                        <p:cTn id="22" dur="75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2675" name="Rectangle 3">
            <a:extLst>
              <a:ext uri="{FF2B5EF4-FFF2-40B4-BE49-F238E27FC236}">
                <a16:creationId xmlns:a16="http://schemas.microsoft.com/office/drawing/2014/main" xmlns="" id="{D7412FE6-45A7-4B3E-87BE-7BAE089A7BE1}"/>
              </a:ext>
            </a:extLst>
          </p:cNvPr>
          <p:cNvSpPr>
            <a:spLocks noGrp="1" noChangeArrowheads="1"/>
          </p:cNvSpPr>
          <p:nvPr>
            <p:ph idx="1"/>
          </p:nvPr>
        </p:nvSpPr>
        <p:spPr/>
        <p:txBody>
          <a:bodyPr/>
          <a:lstStyle/>
          <a:p>
            <a:pPr marL="107950" eaLnBrk="1" hangingPunct="1"/>
            <a:r>
              <a:rPr lang="en-CA" altLang="en-US" dirty="0"/>
              <a:t>The Effects of the    Income Tax</a:t>
            </a:r>
          </a:p>
          <a:p>
            <a:pPr marL="107950" lvl="1" eaLnBrk="1" hangingPunct="1"/>
            <a:r>
              <a:rPr lang="en-CA" altLang="en-US" dirty="0"/>
              <a:t>Figure 13.5(a) illustrates   the effects of an income    tax in the labor market.</a:t>
            </a:r>
          </a:p>
          <a:p>
            <a:pPr marL="107950" lvl="1" eaLnBrk="1" hangingPunct="1"/>
            <a:r>
              <a:rPr lang="en-CA" altLang="en-US" dirty="0"/>
              <a:t>The supply of labor decreases because the     tax decreases the after-tax wage rate.</a:t>
            </a:r>
          </a:p>
        </p:txBody>
      </p:sp>
      <p:sp>
        <p:nvSpPr>
          <p:cNvPr id="60419" name="Rectangle 42">
            <a:extLst>
              <a:ext uri="{FF2B5EF4-FFF2-40B4-BE49-F238E27FC236}">
                <a16:creationId xmlns:a16="http://schemas.microsoft.com/office/drawing/2014/main" xmlns="" id="{F881FF33-9CC4-4548-8791-DD2E5866797B}"/>
              </a:ext>
            </a:extLst>
          </p:cNvPr>
          <p:cNvSpPr>
            <a:spLocks noGrp="1" noChangeArrowheads="1"/>
          </p:cNvSpPr>
          <p:nvPr>
            <p:ph type="title"/>
          </p:nvPr>
        </p:nvSpPr>
        <p:spPr>
          <a:xfrm>
            <a:off x="1151999" y="304800"/>
            <a:ext cx="7722125" cy="1133475"/>
          </a:xfrm>
          <a:noFill/>
          <a:ln/>
        </p:spPr>
        <p:txBody>
          <a:bodyPr/>
          <a:lstStyle/>
          <a:p>
            <a:pPr eaLnBrk="1" hangingPunct="1"/>
            <a:r>
              <a:rPr lang="en-CA" altLang="en-US" dirty="0"/>
              <a:t>Supply-Side Effects of Fiscal Policy</a:t>
            </a:r>
          </a:p>
        </p:txBody>
      </p:sp>
      <p:pic>
        <p:nvPicPr>
          <p:cNvPr id="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8000" y="1656000"/>
            <a:ext cx="4373880" cy="4244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8000" y="1656000"/>
            <a:ext cx="4373880" cy="4244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2675">
                                            <p:txEl>
                                              <p:pRg st="1" end="1"/>
                                            </p:txEl>
                                          </p:spTgt>
                                        </p:tgtEl>
                                        <p:attrNameLst>
                                          <p:attrName>style.visibility</p:attrName>
                                        </p:attrNameLst>
                                      </p:cBhvr>
                                      <p:to>
                                        <p:strVal val="visible"/>
                                      </p:to>
                                    </p:set>
                                    <p:animEffect transition="in" filter="wipe(left)">
                                      <p:cBhvr>
                                        <p:cTn id="7" dur="1000"/>
                                        <p:tgtEl>
                                          <p:spTgt spid="41267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2675">
                                            <p:txEl>
                                              <p:pRg st="2" end="2"/>
                                            </p:txEl>
                                          </p:spTgt>
                                        </p:tgtEl>
                                        <p:attrNameLst>
                                          <p:attrName>style.visibility</p:attrName>
                                        </p:attrNameLst>
                                      </p:cBhvr>
                                      <p:to>
                                        <p:strVal val="visible"/>
                                      </p:to>
                                    </p:set>
                                    <p:animEffect transition="in" filter="wipe(left)">
                                      <p:cBhvr>
                                        <p:cTn id="12" dur="1000"/>
                                        <p:tgtEl>
                                          <p:spTgt spid="412675">
                                            <p:txEl>
                                              <p:pRg st="2" end="2"/>
                                            </p:txEl>
                                          </p:spTgt>
                                        </p:tgtEl>
                                      </p:cBhvr>
                                    </p:animEffect>
                                  </p:childTnLst>
                                </p:cTn>
                              </p:par>
                              <p:par>
                                <p:cTn id="13" presetID="22" presetClass="entr" presetSubtype="2"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right)">
                                      <p:cBhvr>
                                        <p:cTn id="15"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75" grpId="0" uiExpand="1" build="p" bldLvl="3"/>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2371" name="Rectangle 3">
            <a:extLst>
              <a:ext uri="{FF2B5EF4-FFF2-40B4-BE49-F238E27FC236}">
                <a16:creationId xmlns:a16="http://schemas.microsoft.com/office/drawing/2014/main" xmlns="" id="{2E41017E-2072-4426-96A9-83171A8BDA30}"/>
              </a:ext>
            </a:extLst>
          </p:cNvPr>
          <p:cNvSpPr>
            <a:spLocks noGrp="1" noChangeArrowheads="1"/>
          </p:cNvSpPr>
          <p:nvPr>
            <p:ph idx="1"/>
          </p:nvPr>
        </p:nvSpPr>
        <p:spPr/>
        <p:txBody>
          <a:bodyPr/>
          <a:lstStyle/>
          <a:p>
            <a:pPr marL="107950" lvl="1" eaLnBrk="1" hangingPunct="1"/>
            <a:r>
              <a:rPr lang="en-CA" altLang="en-US"/>
              <a:t>The before-tax real wage rate rises, but the after-tax real wage rate falls.</a:t>
            </a:r>
          </a:p>
          <a:p>
            <a:pPr marL="107950" lvl="1" eaLnBrk="1" hangingPunct="1"/>
            <a:r>
              <a:rPr lang="en-CA" altLang="en-US"/>
              <a:t>The quantity of labor employed decreases.</a:t>
            </a:r>
          </a:p>
          <a:p>
            <a:pPr marL="107950" lvl="1" eaLnBrk="1" hangingPunct="1"/>
            <a:r>
              <a:rPr lang="en-CA" altLang="en-US"/>
              <a:t>The gap created between the before-tax and after-tax wage rates is called the </a:t>
            </a:r>
            <a:r>
              <a:rPr lang="en-CA" altLang="en-US" b="1"/>
              <a:t>tax wedge</a:t>
            </a:r>
            <a:r>
              <a:rPr lang="en-CA" altLang="en-US"/>
              <a:t>.</a:t>
            </a:r>
          </a:p>
          <a:p>
            <a:pPr marL="107950" lvl="1" eaLnBrk="1" hangingPunct="1"/>
            <a:endParaRPr lang="en-CA" altLang="en-US"/>
          </a:p>
        </p:txBody>
      </p:sp>
      <p:sp>
        <p:nvSpPr>
          <p:cNvPr id="64515" name="Rectangle 45">
            <a:extLst>
              <a:ext uri="{FF2B5EF4-FFF2-40B4-BE49-F238E27FC236}">
                <a16:creationId xmlns:a16="http://schemas.microsoft.com/office/drawing/2014/main" xmlns="" id="{4DD2E652-5B5F-496B-BAB1-C0D140691853}"/>
              </a:ext>
            </a:extLst>
          </p:cNvPr>
          <p:cNvSpPr>
            <a:spLocks noGrp="1" noChangeArrowheads="1"/>
          </p:cNvSpPr>
          <p:nvPr>
            <p:ph type="title"/>
          </p:nvPr>
        </p:nvSpPr>
        <p:spPr>
          <a:xfrm>
            <a:off x="1151999" y="304800"/>
            <a:ext cx="7722125" cy="1133475"/>
          </a:xfrm>
          <a:noFill/>
          <a:ln/>
        </p:spPr>
        <p:txBody>
          <a:bodyPr/>
          <a:lstStyle/>
          <a:p>
            <a:pPr eaLnBrk="1" hangingPunct="1"/>
            <a:r>
              <a:rPr lang="en-CA" altLang="en-US" dirty="0"/>
              <a:t>Supply-Side Effects of Fiscal Policy</a:t>
            </a:r>
          </a:p>
        </p:txBody>
      </p:sp>
      <p:pic>
        <p:nvPicPr>
          <p:cNvPr id="1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8000" y="1656000"/>
            <a:ext cx="4373880" cy="4244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8000" y="1656000"/>
            <a:ext cx="4373880" cy="4244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28000" y="1656000"/>
            <a:ext cx="4373880" cy="4244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28000" y="1656000"/>
            <a:ext cx="4373880" cy="4244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428000" y="1656000"/>
            <a:ext cx="4373880" cy="4244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428000" y="1656000"/>
            <a:ext cx="4373880" cy="4244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750"/>
                                        <p:tgtEl>
                                          <p:spTgt spid="12"/>
                                        </p:tgtEl>
                                      </p:cBhvr>
                                    </p:animEffect>
                                  </p:childTnLst>
                                </p:cTn>
                              </p:par>
                            </p:childTnLst>
                          </p:cTn>
                        </p:par>
                        <p:par>
                          <p:cTn id="8" fill="hold">
                            <p:stCondLst>
                              <p:cond delay="750"/>
                            </p:stCondLst>
                            <p:childTnLst>
                              <p:par>
                                <p:cTn id="9" presetID="22" presetClass="entr" presetSubtype="1" fill="hold" nodeType="afterEffect">
                                  <p:stCondLst>
                                    <p:cond delay="25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75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42371">
                                            <p:txEl>
                                              <p:pRg st="1" end="1"/>
                                            </p:txEl>
                                          </p:spTgt>
                                        </p:tgtEl>
                                        <p:attrNameLst>
                                          <p:attrName>style.visibility</p:attrName>
                                        </p:attrNameLst>
                                      </p:cBhvr>
                                      <p:to>
                                        <p:strVal val="visible"/>
                                      </p:to>
                                    </p:set>
                                    <p:animEffect transition="in" filter="wipe(left)">
                                      <p:cBhvr>
                                        <p:cTn id="16" dur="500"/>
                                        <p:tgtEl>
                                          <p:spTgt spid="442371">
                                            <p:txEl>
                                              <p:pRg st="1" end="1"/>
                                            </p:txEl>
                                          </p:spTgt>
                                        </p:tgtEl>
                                      </p:cBhvr>
                                    </p:animEffect>
                                  </p:childTnLst>
                                </p:cTn>
                              </p:par>
                              <p:par>
                                <p:cTn id="17" presetID="22" presetClass="entr" presetSubtype="2"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75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42371">
                                            <p:txEl>
                                              <p:pRg st="2" end="2"/>
                                            </p:txEl>
                                          </p:spTgt>
                                        </p:tgtEl>
                                        <p:attrNameLst>
                                          <p:attrName>style.visibility</p:attrName>
                                        </p:attrNameLst>
                                      </p:cBhvr>
                                      <p:to>
                                        <p:strVal val="visible"/>
                                      </p:to>
                                    </p:set>
                                    <p:animEffect transition="in" filter="wipe(left)">
                                      <p:cBhvr>
                                        <p:cTn id="24" dur="1000"/>
                                        <p:tgtEl>
                                          <p:spTgt spid="442371">
                                            <p:txEl>
                                              <p:pRg st="2" end="2"/>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371" grpId="0" build="p" bldLvl="5"/>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683" name="Rectangle 3">
            <a:extLst>
              <a:ext uri="{FF2B5EF4-FFF2-40B4-BE49-F238E27FC236}">
                <a16:creationId xmlns:a16="http://schemas.microsoft.com/office/drawing/2014/main" xmlns="" id="{D9AB49C2-FDB4-4FB7-B151-B87B26BB8692}"/>
              </a:ext>
            </a:extLst>
          </p:cNvPr>
          <p:cNvSpPr>
            <a:spLocks noGrp="1" noChangeArrowheads="1"/>
          </p:cNvSpPr>
          <p:nvPr>
            <p:ph idx="1"/>
          </p:nvPr>
        </p:nvSpPr>
        <p:spPr/>
        <p:txBody>
          <a:bodyPr/>
          <a:lstStyle/>
          <a:p>
            <a:pPr marL="107950" lvl="1" eaLnBrk="1" hangingPunct="1"/>
            <a:r>
              <a:rPr lang="en-CA" altLang="en-US"/>
              <a:t>When the quantity of labor employed decreases, …</a:t>
            </a:r>
          </a:p>
          <a:p>
            <a:pPr marL="107950" lvl="1" eaLnBrk="1" hangingPunct="1"/>
            <a:r>
              <a:rPr lang="en-CA" altLang="en-US"/>
              <a:t>potential GDP decreases.</a:t>
            </a:r>
          </a:p>
          <a:p>
            <a:pPr marL="107950" lvl="1" eaLnBrk="1" hangingPunct="1"/>
            <a:r>
              <a:rPr lang="en-CA" altLang="en-US"/>
              <a:t>The supply-side effect of a rise in the income tax decreases potential GDP and decreases aggregate supply.</a:t>
            </a:r>
          </a:p>
          <a:p>
            <a:pPr marL="107950" lvl="1" eaLnBrk="1" hangingPunct="1"/>
            <a:endParaRPr lang="en-CA" altLang="en-US"/>
          </a:p>
        </p:txBody>
      </p:sp>
      <p:sp>
        <p:nvSpPr>
          <p:cNvPr id="3" name="Title 2">
            <a:extLst>
              <a:ext uri="{FF2B5EF4-FFF2-40B4-BE49-F238E27FC236}">
                <a16:creationId xmlns:a16="http://schemas.microsoft.com/office/drawing/2014/main" xmlns="" id="{2008F4D5-AD98-48BE-B1AB-BCE6E0954C1C}"/>
              </a:ext>
            </a:extLst>
          </p:cNvPr>
          <p:cNvSpPr>
            <a:spLocks noGrp="1"/>
          </p:cNvSpPr>
          <p:nvPr>
            <p:ph type="title"/>
          </p:nvPr>
        </p:nvSpPr>
        <p:spPr/>
        <p:txBody>
          <a:bodyPr/>
          <a:lstStyle/>
          <a:p>
            <a:r>
              <a:rPr lang="en-AU" dirty="0"/>
              <a:t>Supply-Side Effects of Fiscal Policy</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8000" y="1656000"/>
            <a:ext cx="4312920" cy="418338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8000" y="1656000"/>
            <a:ext cx="4312920" cy="418338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8000" y="1656000"/>
            <a:ext cx="4312920" cy="4183380"/>
          </a:xfrm>
          <a:prstGeom prst="rect">
            <a:avLst/>
          </a:prstGeom>
        </p:spPr>
      </p:pic>
      <p:pic>
        <p:nvPicPr>
          <p:cNvPr id="12" name="Picture 7">
            <a:hlinkClick r:id="rId6" action="ppaction://hlinksldjump" tooltip="Click to expand the figure"/>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95683">
                                            <p:txEl>
                                              <p:pRg st="1" end="1"/>
                                            </p:txEl>
                                          </p:spTgt>
                                        </p:tgtEl>
                                        <p:attrNameLst>
                                          <p:attrName>style.visibility</p:attrName>
                                        </p:attrNameLst>
                                      </p:cBhvr>
                                      <p:to>
                                        <p:strVal val="visible"/>
                                      </p:to>
                                    </p:set>
                                    <p:animEffect transition="in" filter="wipe(left)">
                                      <p:cBhvr>
                                        <p:cTn id="12" dur="1000"/>
                                        <p:tgtEl>
                                          <p:spTgt spid="1095683">
                                            <p:txEl>
                                              <p:pRg st="1" end="1"/>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1000"/>
                                        <p:tgtEl>
                                          <p:spTgt spid="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95683">
                                            <p:txEl>
                                              <p:pRg st="2" end="2"/>
                                            </p:txEl>
                                          </p:spTgt>
                                        </p:tgtEl>
                                        <p:attrNameLst>
                                          <p:attrName>style.visibility</p:attrName>
                                        </p:attrNameLst>
                                      </p:cBhvr>
                                      <p:to>
                                        <p:strVal val="visible"/>
                                      </p:to>
                                    </p:set>
                                    <p:animEffect transition="in" filter="wipe(left)">
                                      <p:cBhvr>
                                        <p:cTn id="20" dur="1000"/>
                                        <p:tgtEl>
                                          <p:spTgt spid="10956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683" grpId="0" uiExpand="1" build="p" bldLvl="5"/>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3825" y="796925"/>
            <a:ext cx="5391150" cy="52292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3825" y="796925"/>
            <a:ext cx="5391150" cy="522922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13825" y="796925"/>
            <a:ext cx="5391150" cy="5229225"/>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614B0E50-CCB4-468B-952C-D90B900B8AFB}"/>
              </a:ext>
            </a:extLst>
          </p:cNvPr>
          <p:cNvSpPr>
            <a:spLocks noGrp="1"/>
          </p:cNvSpPr>
          <p:nvPr>
            <p:ph idx="1"/>
          </p:nvPr>
        </p:nvSpPr>
        <p:spPr/>
        <p:txBody>
          <a:bodyPr/>
          <a:lstStyle/>
          <a:p>
            <a:pPr marL="107950" eaLnBrk="1" hangingPunct="1"/>
            <a:r>
              <a:rPr lang="en-CA" altLang="en-US" dirty="0"/>
              <a:t>Taxes on Expenditure and the Tax Wedge</a:t>
            </a:r>
          </a:p>
          <a:p>
            <a:pPr marL="107950" lvl="1" eaLnBrk="1" hangingPunct="1"/>
            <a:r>
              <a:rPr lang="en-CA" dirty="0"/>
              <a:t>Taxes on consumption expenditure add to the tax wedge.</a:t>
            </a:r>
          </a:p>
          <a:p>
            <a:pPr marL="107950" lvl="1" eaLnBrk="1" hangingPunct="1"/>
            <a:r>
              <a:rPr lang="en-CA" dirty="0"/>
              <a:t>The reason is that a tax on consumption raises the prices paid for consumption goods and services and is equivalent to a cut in the real wage rate.</a:t>
            </a:r>
          </a:p>
          <a:p>
            <a:pPr marL="107950" lvl="1" eaLnBrk="1" hangingPunct="1"/>
            <a:r>
              <a:rPr lang="en-CA" dirty="0"/>
              <a:t>If the income tax rate is 25 percent and the tax rate on consumption expenditure is 10 percent, a dollar earned buys only 65 cents worth of goods and services.</a:t>
            </a:r>
          </a:p>
          <a:p>
            <a:pPr marL="107950" lvl="1" eaLnBrk="1" hangingPunct="1"/>
            <a:r>
              <a:rPr lang="en-CA" dirty="0"/>
              <a:t>The tax wedge is 35 percent.</a:t>
            </a:r>
          </a:p>
        </p:txBody>
      </p:sp>
      <p:sp>
        <p:nvSpPr>
          <p:cNvPr id="70658" name="Rectangle 23">
            <a:extLst>
              <a:ext uri="{FF2B5EF4-FFF2-40B4-BE49-F238E27FC236}">
                <a16:creationId xmlns:a16="http://schemas.microsoft.com/office/drawing/2014/main" xmlns="" id="{3D73A6FE-7FE5-47AB-AAEC-FC31B9472D0C}"/>
              </a:ext>
            </a:extLst>
          </p:cNvPr>
          <p:cNvSpPr>
            <a:spLocks noGrp="1" noChangeArrowheads="1"/>
          </p:cNvSpPr>
          <p:nvPr>
            <p:ph type="title"/>
          </p:nvPr>
        </p:nvSpPr>
        <p:spPr>
          <a:noFill/>
        </p:spPr>
        <p:txBody>
          <a:bodyPr/>
          <a:lstStyle/>
          <a:p>
            <a:pPr eaLnBrk="1" hangingPunct="1"/>
            <a:r>
              <a:rPr lang="en-CA" altLang="en-US" dirty="0"/>
              <a:t>Supply-Side Effects of Fiscal Policy</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750"/>
                                        <p:tgtEl>
                                          <p:spTgt spid="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750"/>
                                        <p:tgtEl>
                                          <p:spTgt spid="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750"/>
                                        <p:tgtEl>
                                          <p:spTgt spid="2">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75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bwMode="auto">
          <a:xfrm>
            <a:off x="684213" y="914400"/>
            <a:ext cx="8229600" cy="622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en-US" sz="2500" b="1" dirty="0">
                <a:solidFill>
                  <a:srgbClr val="F04B22"/>
                </a:solidFill>
                <a:cs typeface="Arial" panose="020B0604020202020204" pitchFamily="34" charset="0"/>
              </a:rPr>
              <a:t>After studying this chapter, you will be able to:</a:t>
            </a:r>
            <a:endParaRPr lang="en-US" altLang="en-US" sz="2500" b="1" dirty="0">
              <a:solidFill>
                <a:srgbClr val="F04B22"/>
              </a:solidFill>
            </a:endParaRPr>
          </a:p>
        </p:txBody>
      </p:sp>
      <p:sp>
        <p:nvSpPr>
          <p:cNvPr id="386051" name="Rectangle 3"/>
          <p:cNvSpPr>
            <a:spLocks noGrp="1" noChangeArrowheads="1"/>
          </p:cNvSpPr>
          <p:nvPr>
            <p:ph idx="4294967295"/>
          </p:nvPr>
        </p:nvSpPr>
        <p:spPr bwMode="auto">
          <a:xfrm>
            <a:off x="684213" y="1600200"/>
            <a:ext cx="7926387" cy="47466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400"/>
              </a:spcBef>
              <a:spcAft>
                <a:spcPts val="600"/>
              </a:spcAft>
              <a:buClr>
                <a:srgbClr val="F04B22"/>
              </a:buClr>
              <a:buSzPct val="80000"/>
              <a:buFont typeface="Wingdings" panose="05000000000000000000" pitchFamily="2" charset="2"/>
              <a:buChar char="u"/>
            </a:pPr>
            <a:r>
              <a:rPr lang="en-CA" altLang="en-US" sz="2400" dirty="0">
                <a:cs typeface="Arial" panose="020B0604020202020204" pitchFamily="34" charset="0"/>
              </a:rPr>
              <a:t>Describe the federal budget process and the recent history of outlays, receipts, deficits, and debt</a:t>
            </a:r>
          </a:p>
          <a:p>
            <a:pPr>
              <a:spcBef>
                <a:spcPts val="1400"/>
              </a:spcBef>
              <a:spcAft>
                <a:spcPts val="600"/>
              </a:spcAft>
              <a:buClr>
                <a:srgbClr val="F04B22"/>
              </a:buClr>
              <a:buSzPct val="80000"/>
              <a:buFont typeface="Wingdings" panose="05000000000000000000" pitchFamily="2" charset="2"/>
              <a:buChar char="u"/>
            </a:pPr>
            <a:r>
              <a:rPr lang="en-CA" altLang="en-US" sz="2400" dirty="0">
                <a:cs typeface="Arial" panose="020B0604020202020204" pitchFamily="34" charset="0"/>
              </a:rPr>
              <a:t>Explain the effects of fiscal policy on potential GDP and economic growth</a:t>
            </a:r>
          </a:p>
          <a:p>
            <a:pPr>
              <a:spcBef>
                <a:spcPts val="1400"/>
              </a:spcBef>
              <a:spcAft>
                <a:spcPts val="600"/>
              </a:spcAft>
              <a:buClr>
                <a:srgbClr val="F04B22"/>
              </a:buClr>
              <a:buSzPct val="80000"/>
              <a:buFont typeface="Wingdings" panose="05000000000000000000" pitchFamily="2" charset="2"/>
              <a:buChar char="u"/>
            </a:pPr>
            <a:r>
              <a:rPr lang="en-CA" altLang="en-US" sz="2400" dirty="0">
                <a:cs typeface="Arial" panose="020B0604020202020204" pitchFamily="34" charset="0"/>
              </a:rPr>
              <a:t>Explain how fiscal policy choices redistribute benefits and burdens across generations</a:t>
            </a:r>
          </a:p>
          <a:p>
            <a:pPr>
              <a:spcBef>
                <a:spcPts val="1400"/>
              </a:spcBef>
              <a:spcAft>
                <a:spcPts val="600"/>
              </a:spcAft>
              <a:buClr>
                <a:srgbClr val="F04B22"/>
              </a:buClr>
              <a:buSzPct val="80000"/>
              <a:buFont typeface="Wingdings" panose="05000000000000000000" pitchFamily="2" charset="2"/>
              <a:buChar char="u"/>
            </a:pPr>
            <a:r>
              <a:rPr lang="en-CA" altLang="en-US" sz="2400" dirty="0">
                <a:cs typeface="Arial" panose="020B0604020202020204" pitchFamily="34" charset="0"/>
              </a:rPr>
              <a:t>Explain how fiscal stimulus is used to speed recovery from recession</a:t>
            </a:r>
          </a:p>
        </p:txBody>
      </p:sp>
    </p:spTree>
    <p:extLst>
      <p:ext uri="{BB962C8B-B14F-4D97-AF65-F5344CB8AC3E}">
        <p14:creationId xmlns:p14="http://schemas.microsoft.com/office/powerpoint/2010/main" val="2307980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86051">
                                            <p:txEl>
                                              <p:pRg st="0" end="0"/>
                                            </p:txEl>
                                          </p:spTgt>
                                        </p:tgtEl>
                                        <p:attrNameLst>
                                          <p:attrName>style.visibility</p:attrName>
                                        </p:attrNameLst>
                                      </p:cBhvr>
                                      <p:to>
                                        <p:strVal val="visible"/>
                                      </p:to>
                                    </p:set>
                                    <p:animEffect transition="in" filter="wipe(left)">
                                      <p:cBhvr>
                                        <p:cTn id="7" dur="750"/>
                                        <p:tgtEl>
                                          <p:spTgt spid="386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86051">
                                            <p:txEl>
                                              <p:pRg st="1" end="1"/>
                                            </p:txEl>
                                          </p:spTgt>
                                        </p:tgtEl>
                                        <p:attrNameLst>
                                          <p:attrName>style.visibility</p:attrName>
                                        </p:attrNameLst>
                                      </p:cBhvr>
                                      <p:to>
                                        <p:strVal val="visible"/>
                                      </p:to>
                                    </p:set>
                                    <p:animEffect transition="in" filter="wipe(left)">
                                      <p:cBhvr>
                                        <p:cTn id="12" dur="750"/>
                                        <p:tgtEl>
                                          <p:spTgt spid="386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86051">
                                            <p:txEl>
                                              <p:pRg st="2" end="2"/>
                                            </p:txEl>
                                          </p:spTgt>
                                        </p:tgtEl>
                                        <p:attrNameLst>
                                          <p:attrName>style.visibility</p:attrName>
                                        </p:attrNameLst>
                                      </p:cBhvr>
                                      <p:to>
                                        <p:strVal val="visible"/>
                                      </p:to>
                                    </p:set>
                                    <p:animEffect transition="in" filter="wipe(left)">
                                      <p:cBhvr>
                                        <p:cTn id="17" dur="750"/>
                                        <p:tgtEl>
                                          <p:spTgt spid="386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86051">
                                            <p:txEl>
                                              <p:pRg st="3" end="3"/>
                                            </p:txEl>
                                          </p:spTgt>
                                        </p:tgtEl>
                                        <p:attrNameLst>
                                          <p:attrName>style.visibility</p:attrName>
                                        </p:attrNameLst>
                                      </p:cBhvr>
                                      <p:to>
                                        <p:strVal val="visible"/>
                                      </p:to>
                                    </p:set>
                                    <p:animEffect transition="in" filter="wipe(left)">
                                      <p:cBhvr>
                                        <p:cTn id="22" dur="750"/>
                                        <p:tgtEl>
                                          <p:spTgt spid="3860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DBF8B57D-FF85-4C42-9E1F-793545F2E33D}"/>
              </a:ext>
            </a:extLst>
          </p:cNvPr>
          <p:cNvSpPr>
            <a:spLocks noGrp="1"/>
          </p:cNvSpPr>
          <p:nvPr>
            <p:ph idx="1"/>
          </p:nvPr>
        </p:nvSpPr>
        <p:spPr/>
        <p:txBody>
          <a:bodyPr/>
          <a:lstStyle/>
          <a:p>
            <a:pPr marL="107950" eaLnBrk="1" hangingPunct="1"/>
            <a:r>
              <a:rPr lang="en-CA" altLang="en-US" dirty="0"/>
              <a:t>Taxes and the Incentive to Save and Invest</a:t>
            </a:r>
          </a:p>
          <a:p>
            <a:pPr marL="107950" lvl="1" eaLnBrk="1" hangingPunct="1"/>
            <a:r>
              <a:rPr lang="en-CA" dirty="0"/>
              <a:t>A tax on capital income lowers the quantity of saving and investment and </a:t>
            </a:r>
            <a:r>
              <a:rPr lang="en-CA" i="1" dirty="0"/>
              <a:t>slows the growth rate of real GDP</a:t>
            </a:r>
            <a:r>
              <a:rPr lang="en-CA" dirty="0"/>
              <a:t>.</a:t>
            </a:r>
          </a:p>
          <a:p>
            <a:pPr marL="107950" lvl="1" eaLnBrk="1" hangingPunct="1"/>
            <a:r>
              <a:rPr lang="en-CA" dirty="0"/>
              <a:t>The interest rate that influences saving and investment is the </a:t>
            </a:r>
            <a:r>
              <a:rPr lang="en-CA" i="1" dirty="0"/>
              <a:t>real after-tax</a:t>
            </a:r>
            <a:r>
              <a:rPr lang="en-CA" dirty="0"/>
              <a:t> interest rate.</a:t>
            </a:r>
          </a:p>
          <a:p>
            <a:pPr marL="107950" lvl="1" eaLnBrk="1" hangingPunct="1"/>
            <a:r>
              <a:rPr lang="en-CA" dirty="0"/>
              <a:t>The real after-tax interest rate subtracts the income tax paid on interest income from the real interest. </a:t>
            </a:r>
          </a:p>
          <a:p>
            <a:pPr marL="107950" lvl="1" eaLnBrk="1" hangingPunct="1"/>
            <a:r>
              <a:rPr lang="en-CA" dirty="0"/>
              <a:t>Taxes depend on the nominal interest rate. So the true tax on interest income depends on the inflation rate.</a:t>
            </a:r>
          </a:p>
        </p:txBody>
      </p:sp>
      <p:sp>
        <p:nvSpPr>
          <p:cNvPr id="72706" name="Rectangle 3">
            <a:extLst>
              <a:ext uri="{FF2B5EF4-FFF2-40B4-BE49-F238E27FC236}">
                <a16:creationId xmlns:a16="http://schemas.microsoft.com/office/drawing/2014/main" xmlns="" id="{B20171AB-83D8-4AC4-8BD6-1AA82F298413}"/>
              </a:ext>
            </a:extLst>
          </p:cNvPr>
          <p:cNvSpPr>
            <a:spLocks noGrp="1" noChangeArrowheads="1"/>
          </p:cNvSpPr>
          <p:nvPr>
            <p:ph type="title"/>
          </p:nvPr>
        </p:nvSpPr>
        <p:spPr>
          <a:noFill/>
        </p:spPr>
        <p:txBody>
          <a:bodyPr/>
          <a:lstStyle/>
          <a:p>
            <a:pPr eaLnBrk="1" hangingPunct="1"/>
            <a:r>
              <a:rPr lang="en-CA" altLang="en-US" dirty="0"/>
              <a:t>Supply-Side Effects of Fiscal Policy</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750"/>
                                        <p:tgtEl>
                                          <p:spTgt spid="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750"/>
                                        <p:tgtEl>
                                          <p:spTgt spid="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750"/>
                                        <p:tgtEl>
                                          <p:spTgt spid="2">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75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7778" name="Rectangle 2">
            <a:extLst>
              <a:ext uri="{FF2B5EF4-FFF2-40B4-BE49-F238E27FC236}">
                <a16:creationId xmlns:a16="http://schemas.microsoft.com/office/drawing/2014/main" xmlns="" id="{4DCC59B0-A562-4563-A130-B1AFF5D62992}"/>
              </a:ext>
            </a:extLst>
          </p:cNvPr>
          <p:cNvSpPr>
            <a:spLocks noGrp="1" noChangeArrowheads="1"/>
          </p:cNvSpPr>
          <p:nvPr>
            <p:ph idx="1"/>
          </p:nvPr>
        </p:nvSpPr>
        <p:spPr/>
        <p:txBody>
          <a:bodyPr/>
          <a:lstStyle/>
          <a:p>
            <a:pPr marL="107950" lvl="1" eaLnBrk="1" hangingPunct="1"/>
            <a:r>
              <a:rPr lang="en-CA" altLang="en-US" dirty="0"/>
              <a:t>Figure 13.6 illustrates the effects of a tax on capital income.</a:t>
            </a:r>
          </a:p>
          <a:p>
            <a:pPr marL="107950" lvl="1" eaLnBrk="1" hangingPunct="1"/>
            <a:r>
              <a:rPr lang="en-CA" altLang="en-US" dirty="0"/>
              <a:t>A tax decreases the supply of loanable funds.</a:t>
            </a:r>
          </a:p>
          <a:p>
            <a:pPr marL="107950" lvl="1" eaLnBrk="1" hangingPunct="1"/>
            <a:r>
              <a:rPr lang="en-CA" altLang="en-US" dirty="0"/>
              <a:t>Investment and saving decrease.</a:t>
            </a:r>
          </a:p>
          <a:p>
            <a:pPr marL="107950" lvl="1" eaLnBrk="1" hangingPunct="1"/>
            <a:r>
              <a:rPr lang="en-CA" altLang="en-US" dirty="0"/>
              <a:t>A tax wedge is driven between the real interest rate and the real after-tax interest rate.</a:t>
            </a:r>
          </a:p>
        </p:txBody>
      </p:sp>
      <p:sp>
        <p:nvSpPr>
          <p:cNvPr id="74755" name="Rectangle 11">
            <a:extLst>
              <a:ext uri="{FF2B5EF4-FFF2-40B4-BE49-F238E27FC236}">
                <a16:creationId xmlns:a16="http://schemas.microsoft.com/office/drawing/2014/main" xmlns="" id="{23B72E9A-F1F1-41CD-A661-A50457AD2CCE}"/>
              </a:ext>
            </a:extLst>
          </p:cNvPr>
          <p:cNvSpPr>
            <a:spLocks noGrp="1" noChangeArrowheads="1"/>
          </p:cNvSpPr>
          <p:nvPr>
            <p:ph type="title"/>
          </p:nvPr>
        </p:nvSpPr>
        <p:spPr>
          <a:noFill/>
          <a:ln/>
        </p:spPr>
        <p:txBody>
          <a:bodyPr/>
          <a:lstStyle/>
          <a:p>
            <a:pPr eaLnBrk="1" hangingPunct="1"/>
            <a:r>
              <a:rPr lang="en-CA" altLang="en-US" dirty="0"/>
              <a:t>Supply-Side Effects of Fiscal Policy</a:t>
            </a:r>
          </a:p>
        </p:txBody>
      </p:sp>
      <p:pic>
        <p:nvPicPr>
          <p:cNvPr id="74756" name="Picture 9">
            <a:extLst>
              <a:ext uri="{FF2B5EF4-FFF2-40B4-BE49-F238E27FC236}">
                <a16:creationId xmlns:a16="http://schemas.microsoft.com/office/drawing/2014/main" xmlns="" id="{C5824F63-59C7-491B-8D60-4C10F7DE0DE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655763"/>
            <a:ext cx="4343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xmlns="" id="{42024F0D-3FD0-4A3F-BED5-33DFB2F4839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1655763"/>
            <a:ext cx="4343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xmlns="" id="{586A1402-9454-4F67-868D-5A41E0CE032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1655763"/>
            <a:ext cx="4343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xmlns="" id="{C2DA5DC6-3A22-484C-89E5-A81A33C48BE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00563" y="1655763"/>
            <a:ext cx="4343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xmlns="" id="{D845C96D-64AE-4D4E-A40D-97C7EF82D9D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00563" y="1655763"/>
            <a:ext cx="4343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xmlns="" id="{B82382F0-8BA3-4BF8-8560-9B3DE242391E}"/>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00563" y="1655763"/>
            <a:ext cx="4343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a:hlinkClick r:id="rId9" action="ppaction://hlinksldjump" tooltip="Click to expand the figure"/>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27778">
                                            <p:txEl>
                                              <p:pRg st="1" end="1"/>
                                            </p:txEl>
                                          </p:spTgt>
                                        </p:tgtEl>
                                        <p:attrNameLst>
                                          <p:attrName>style.visibility</p:attrName>
                                        </p:attrNameLst>
                                      </p:cBhvr>
                                      <p:to>
                                        <p:strVal val="visible"/>
                                      </p:to>
                                    </p:set>
                                    <p:animEffect transition="in" filter="wipe(left)">
                                      <p:cBhvr>
                                        <p:cTn id="7" dur="1000"/>
                                        <p:tgtEl>
                                          <p:spTgt spid="1227778">
                                            <p:txEl>
                                              <p:pRg st="1" end="1"/>
                                            </p:txEl>
                                          </p:spTgt>
                                        </p:tgtEl>
                                      </p:cBhvr>
                                    </p:animEffect>
                                  </p:childTnLst>
                                </p:cTn>
                              </p:par>
                              <p:par>
                                <p:cTn id="8" presetID="22" presetClass="entr" presetSubtype="2"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right)">
                                      <p:cBhvr>
                                        <p:cTn id="10" dur="750"/>
                                        <p:tgtEl>
                                          <p:spTgt spid="11"/>
                                        </p:tgtEl>
                                      </p:cBhvr>
                                    </p:animEffect>
                                  </p:childTnLst>
                                </p:cTn>
                              </p:par>
                              <p:par>
                                <p:cTn id="11" presetID="22" presetClass="entr" presetSubtype="4" fill="hold" nodeType="withEffect">
                                  <p:stCondLst>
                                    <p:cond delay="90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750"/>
                                        <p:tgtEl>
                                          <p:spTgt spid="12"/>
                                        </p:tgtEl>
                                      </p:cBhvr>
                                    </p:animEffect>
                                  </p:childTnLst>
                                </p:cTn>
                              </p:par>
                              <p:par>
                                <p:cTn id="14" presetID="22" presetClass="entr" presetSubtype="1" fill="hold" nodeType="withEffect">
                                  <p:stCondLst>
                                    <p:cond delay="1900"/>
                                  </p:stCondLst>
                                  <p:childTnLst>
                                    <p:set>
                                      <p:cBhvr>
                                        <p:cTn id="15" dur="1" fill="hold">
                                          <p:stCondLst>
                                            <p:cond delay="0"/>
                                          </p:stCondLst>
                                        </p:cTn>
                                        <p:tgtEl>
                                          <p:spTgt spid="13"/>
                                        </p:tgtEl>
                                        <p:attrNameLst>
                                          <p:attrName>style.visibility</p:attrName>
                                        </p:attrNameLst>
                                      </p:cBhvr>
                                      <p:to>
                                        <p:strVal val="visible"/>
                                      </p:to>
                                    </p:set>
                                    <p:animEffect transition="in" filter="wipe(up)">
                                      <p:cBhvr>
                                        <p:cTn id="16" dur="750"/>
                                        <p:tgtEl>
                                          <p:spTgt spid="1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27778">
                                            <p:txEl>
                                              <p:pRg st="2" end="2"/>
                                            </p:txEl>
                                          </p:spTgt>
                                        </p:tgtEl>
                                        <p:attrNameLst>
                                          <p:attrName>style.visibility</p:attrName>
                                        </p:attrNameLst>
                                      </p:cBhvr>
                                      <p:to>
                                        <p:strVal val="visible"/>
                                      </p:to>
                                    </p:set>
                                    <p:animEffect transition="in" filter="wipe(left)">
                                      <p:cBhvr>
                                        <p:cTn id="21" dur="1000"/>
                                        <p:tgtEl>
                                          <p:spTgt spid="1227778">
                                            <p:txEl>
                                              <p:pRg st="2" end="2"/>
                                            </p:txEl>
                                          </p:spTgt>
                                        </p:tgtEl>
                                      </p:cBhvr>
                                    </p:animEffect>
                                  </p:childTnLst>
                                </p:cTn>
                              </p:par>
                              <p:par>
                                <p:cTn id="22" presetID="22" presetClass="entr" presetSubtype="2"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right)">
                                      <p:cBhvr>
                                        <p:cTn id="24" dur="750"/>
                                        <p:tgtEl>
                                          <p:spTgt spid="1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227778">
                                            <p:txEl>
                                              <p:pRg st="3" end="3"/>
                                            </p:txEl>
                                          </p:spTgt>
                                        </p:tgtEl>
                                        <p:attrNameLst>
                                          <p:attrName>style.visibility</p:attrName>
                                        </p:attrNameLst>
                                      </p:cBhvr>
                                      <p:to>
                                        <p:strVal val="visible"/>
                                      </p:to>
                                    </p:set>
                                    <p:animEffect transition="in" filter="wipe(left)">
                                      <p:cBhvr>
                                        <p:cTn id="29" dur="1000"/>
                                        <p:tgtEl>
                                          <p:spTgt spid="1227778">
                                            <p:txEl>
                                              <p:pRg st="3" end="3"/>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7778" grpId="0" uiExpand="1" build="p" bldLvl="3"/>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720725"/>
            <a:ext cx="5429250"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720725"/>
            <a:ext cx="5429250"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720725"/>
            <a:ext cx="5429250"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79613" y="720725"/>
            <a:ext cx="5429250"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79613" y="720725"/>
            <a:ext cx="5429250"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79613" y="720725"/>
            <a:ext cx="5429250"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7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75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75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right)">
                                      <p:cBhvr>
                                        <p:cTn id="22" dur="75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1555" name="Rectangle 3">
            <a:extLst>
              <a:ext uri="{FF2B5EF4-FFF2-40B4-BE49-F238E27FC236}">
                <a16:creationId xmlns:a16="http://schemas.microsoft.com/office/drawing/2014/main" xmlns="" id="{A546E7CE-F9FA-40A2-AD02-DDD7DA556DC5}"/>
              </a:ext>
            </a:extLst>
          </p:cNvPr>
          <p:cNvSpPr>
            <a:spLocks noGrp="1" noChangeArrowheads="1"/>
          </p:cNvSpPr>
          <p:nvPr>
            <p:ph idx="1"/>
          </p:nvPr>
        </p:nvSpPr>
        <p:spPr/>
        <p:txBody>
          <a:bodyPr/>
          <a:lstStyle/>
          <a:p>
            <a:pPr marL="107950" eaLnBrk="1" hangingPunct="1"/>
            <a:r>
              <a:rPr lang="en-CA" altLang="en-US" dirty="0"/>
              <a:t>Tax Revenues and the Laffer Curve </a:t>
            </a:r>
          </a:p>
          <a:p>
            <a:pPr marL="107950" lvl="1" eaLnBrk="1" hangingPunct="1"/>
            <a:r>
              <a:rPr lang="en-CA" altLang="en-US" dirty="0"/>
              <a:t>The relationship between the tax rate and the amount of tax revenue collected is called the </a:t>
            </a:r>
            <a:r>
              <a:rPr lang="en-CA" altLang="en-US" b="1" dirty="0"/>
              <a:t>Laffer curve</a:t>
            </a:r>
            <a:r>
              <a:rPr lang="en-CA" altLang="en-US" dirty="0"/>
              <a:t>.</a:t>
            </a:r>
          </a:p>
        </p:txBody>
      </p:sp>
      <p:sp>
        <p:nvSpPr>
          <p:cNvPr id="78851" name="Rectangle 23">
            <a:extLst>
              <a:ext uri="{FF2B5EF4-FFF2-40B4-BE49-F238E27FC236}">
                <a16:creationId xmlns:a16="http://schemas.microsoft.com/office/drawing/2014/main" xmlns="" id="{1DCDA08E-9B87-4C34-8647-E649B3DD284F}"/>
              </a:ext>
            </a:extLst>
          </p:cNvPr>
          <p:cNvSpPr>
            <a:spLocks noGrp="1" noChangeArrowheads="1"/>
          </p:cNvSpPr>
          <p:nvPr>
            <p:ph type="title"/>
          </p:nvPr>
        </p:nvSpPr>
        <p:spPr>
          <a:noFill/>
          <a:ln/>
        </p:spPr>
        <p:txBody>
          <a:bodyPr/>
          <a:lstStyle/>
          <a:p>
            <a:pPr eaLnBrk="1" hangingPunct="1"/>
            <a:r>
              <a:rPr lang="en-CA" altLang="en-US" dirty="0"/>
              <a:t>Supply-Side Effects of Fiscal Policy</a:t>
            </a:r>
          </a:p>
        </p:txBody>
      </p:sp>
      <p:pic>
        <p:nvPicPr>
          <p:cNvPr id="78852" name="Picture 6" descr="fig3007a.gif">
            <a:extLst>
              <a:ext uri="{FF2B5EF4-FFF2-40B4-BE49-F238E27FC236}">
                <a16:creationId xmlns:a16="http://schemas.microsoft.com/office/drawing/2014/main" xmlns="" id="{23434369-1FAC-4A10-AE61-2B877E81B87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655763"/>
            <a:ext cx="411480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fig3007b.gif">
            <a:extLst>
              <a:ext uri="{FF2B5EF4-FFF2-40B4-BE49-F238E27FC236}">
                <a16:creationId xmlns:a16="http://schemas.microsoft.com/office/drawing/2014/main" xmlns="" id="{7E632EE3-974C-4D9F-B0C4-0CA74C4C318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1655763"/>
            <a:ext cx="411480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fig3007c.gif">
            <a:extLst>
              <a:ext uri="{FF2B5EF4-FFF2-40B4-BE49-F238E27FC236}">
                <a16:creationId xmlns:a16="http://schemas.microsoft.com/office/drawing/2014/main" xmlns="" id="{B05C92DA-9F00-4E1B-90CE-E9DC1702448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1655763"/>
            <a:ext cx="411480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descr="fig3007d.gif">
            <a:extLst>
              <a:ext uri="{FF2B5EF4-FFF2-40B4-BE49-F238E27FC236}">
                <a16:creationId xmlns:a16="http://schemas.microsoft.com/office/drawing/2014/main" xmlns="" id="{116156D8-0054-463A-8587-EF3DBB06AC4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00563" y="1655763"/>
            <a:ext cx="411480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hlinkClick r:id="rId7" action="ppaction://hlinksldjump" tooltip="Click to expand the figure"/>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91555">
                                            <p:txEl>
                                              <p:pRg st="1" end="1"/>
                                            </p:txEl>
                                          </p:spTgt>
                                        </p:tgtEl>
                                        <p:attrNameLst>
                                          <p:attrName>style.visibility</p:attrName>
                                        </p:attrNameLst>
                                      </p:cBhvr>
                                      <p:to>
                                        <p:strVal val="visible"/>
                                      </p:to>
                                    </p:set>
                                    <p:animEffect transition="in" filter="wipe(left)">
                                      <p:cBhvr>
                                        <p:cTn id="7" dur="1000"/>
                                        <p:tgtEl>
                                          <p:spTgt spid="791555">
                                            <p:txEl>
                                              <p:pRg st="1" end="1"/>
                                            </p:txEl>
                                          </p:spTgt>
                                        </p:tgtEl>
                                      </p:cBhvr>
                                    </p:animEffect>
                                  </p:childTnLst>
                                </p:cTn>
                              </p:par>
                            </p:childTnLst>
                          </p:cTn>
                        </p:par>
                        <p:par>
                          <p:cTn id="8" fill="hold" nodeType="afterGroup">
                            <p:stCondLst>
                              <p:cond delay="10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000"/>
                                        <p:tgtEl>
                                          <p:spTgt spid="9"/>
                                        </p:tgtEl>
                                      </p:cBhvr>
                                    </p:animEffect>
                                  </p:childTnLst>
                                </p:cTn>
                              </p:par>
                              <p:par>
                                <p:cTn id="12" presetID="10"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1555" grpId="0" build="p" bldLvl="3"/>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0898" name="Picture 6" descr="fig3007a.gif">
            <a:extLst>
              <a:ext uri="{FF2B5EF4-FFF2-40B4-BE49-F238E27FC236}">
                <a16:creationId xmlns:a16="http://schemas.microsoft.com/office/drawing/2014/main" xmlns="" id="{4F0BEE7C-5243-4A6B-B5A2-89210628FA2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219200"/>
            <a:ext cx="5143500"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fig3007b.gif">
            <a:extLst>
              <a:ext uri="{FF2B5EF4-FFF2-40B4-BE49-F238E27FC236}">
                <a16:creationId xmlns:a16="http://schemas.microsoft.com/office/drawing/2014/main" xmlns="" id="{A8EDE30B-3CEB-47AE-9C3F-7484FF7895F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219200"/>
            <a:ext cx="5143500"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fig3007c.gif">
            <a:extLst>
              <a:ext uri="{FF2B5EF4-FFF2-40B4-BE49-F238E27FC236}">
                <a16:creationId xmlns:a16="http://schemas.microsoft.com/office/drawing/2014/main" xmlns="" id="{1B05C347-BC3D-4D0F-AEF1-C40A1ACB839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1219200"/>
            <a:ext cx="5143500"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fig3007d.gif">
            <a:extLst>
              <a:ext uri="{FF2B5EF4-FFF2-40B4-BE49-F238E27FC236}">
                <a16:creationId xmlns:a16="http://schemas.microsoft.com/office/drawing/2014/main" xmlns="" id="{366BE9B9-D9B8-42F8-A9B7-B7DE858D3BC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1219200"/>
            <a:ext cx="5143500"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fig3007e.gif">
            <a:extLst>
              <a:ext uri="{FF2B5EF4-FFF2-40B4-BE49-F238E27FC236}">
                <a16:creationId xmlns:a16="http://schemas.microsoft.com/office/drawing/2014/main" xmlns="" id="{22CE9D52-05AF-45F0-82EB-26BA7AC881E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1219200"/>
            <a:ext cx="5143500"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3922" name="Rectangle 2">
            <a:extLst>
              <a:ext uri="{FF2B5EF4-FFF2-40B4-BE49-F238E27FC236}">
                <a16:creationId xmlns:a16="http://schemas.microsoft.com/office/drawing/2014/main" xmlns="" id="{24CB6FDF-6A82-4B72-AD9F-08228EC544DD}"/>
              </a:ext>
            </a:extLst>
          </p:cNvPr>
          <p:cNvSpPr>
            <a:spLocks noGrp="1" noChangeArrowheads="1"/>
          </p:cNvSpPr>
          <p:nvPr>
            <p:ph idx="1"/>
          </p:nvPr>
        </p:nvSpPr>
        <p:spPr/>
        <p:txBody>
          <a:bodyPr/>
          <a:lstStyle/>
          <a:p>
            <a:pPr marL="107950" lvl="1" eaLnBrk="1" hangingPunct="1"/>
            <a:r>
              <a:rPr lang="en-CA" altLang="en-US"/>
              <a:t>At the tax rate </a:t>
            </a:r>
            <a:r>
              <a:rPr lang="en-CA" altLang="en-US" i="1"/>
              <a:t>T</a:t>
            </a:r>
            <a:r>
              <a:rPr lang="en-CA" altLang="en-US"/>
              <a:t>*,</a:t>
            </a:r>
            <a:br>
              <a:rPr lang="en-CA" altLang="en-US"/>
            </a:br>
            <a:r>
              <a:rPr lang="en-CA" altLang="en-US"/>
              <a:t>tax revenue is maximized.</a:t>
            </a:r>
          </a:p>
          <a:p>
            <a:pPr marL="107950" lvl="1" eaLnBrk="1" hangingPunct="1"/>
            <a:r>
              <a:rPr lang="en-CA" altLang="en-US"/>
              <a:t>For a tax rate below </a:t>
            </a:r>
            <a:r>
              <a:rPr lang="en-CA" altLang="en-US" i="1"/>
              <a:t>T</a:t>
            </a:r>
            <a:r>
              <a:rPr lang="en-CA" altLang="en-US"/>
              <a:t>*,</a:t>
            </a:r>
            <a:br>
              <a:rPr lang="en-CA" altLang="en-US"/>
            </a:br>
            <a:r>
              <a:rPr lang="en-CA" altLang="en-US"/>
              <a:t>a rise in the tax rate increases tax revenue.  </a:t>
            </a:r>
          </a:p>
          <a:p>
            <a:pPr marL="107950" lvl="1" eaLnBrk="1" hangingPunct="1"/>
            <a:r>
              <a:rPr lang="en-CA" altLang="en-US"/>
              <a:t>For a tax rate above </a:t>
            </a:r>
            <a:r>
              <a:rPr lang="en-CA" altLang="en-US" i="1"/>
              <a:t>T</a:t>
            </a:r>
            <a:r>
              <a:rPr lang="en-CA" altLang="en-US"/>
              <a:t>*,</a:t>
            </a:r>
            <a:br>
              <a:rPr lang="en-CA" altLang="en-US"/>
            </a:br>
            <a:r>
              <a:rPr lang="en-CA" altLang="en-US"/>
              <a:t>a rise in the tax rate decreases tax revenue. </a:t>
            </a:r>
          </a:p>
        </p:txBody>
      </p:sp>
      <p:sp>
        <p:nvSpPr>
          <p:cNvPr id="82947" name="Rectangle 8">
            <a:extLst>
              <a:ext uri="{FF2B5EF4-FFF2-40B4-BE49-F238E27FC236}">
                <a16:creationId xmlns:a16="http://schemas.microsoft.com/office/drawing/2014/main" xmlns="" id="{386517B2-CC10-4F33-B05C-2751001B08A2}"/>
              </a:ext>
            </a:extLst>
          </p:cNvPr>
          <p:cNvSpPr>
            <a:spLocks noGrp="1" noChangeArrowheads="1"/>
          </p:cNvSpPr>
          <p:nvPr>
            <p:ph type="title"/>
          </p:nvPr>
        </p:nvSpPr>
        <p:spPr>
          <a:noFill/>
          <a:ln/>
        </p:spPr>
        <p:txBody>
          <a:bodyPr/>
          <a:lstStyle/>
          <a:p>
            <a:pPr eaLnBrk="1" hangingPunct="1"/>
            <a:r>
              <a:rPr lang="en-CA" altLang="en-US" dirty="0"/>
              <a:t>Supply-Side Effects of Fiscal Policy</a:t>
            </a:r>
          </a:p>
        </p:txBody>
      </p:sp>
      <p:pic>
        <p:nvPicPr>
          <p:cNvPr id="82948" name="Picture 6" descr="fig3007a.gif">
            <a:extLst>
              <a:ext uri="{FF2B5EF4-FFF2-40B4-BE49-F238E27FC236}">
                <a16:creationId xmlns:a16="http://schemas.microsoft.com/office/drawing/2014/main" xmlns="" id="{E4EE6B22-22C2-4C02-947B-73F6DA2547A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655763"/>
            <a:ext cx="411480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9" name="Picture 7" descr="fig3007b.gif">
            <a:extLst>
              <a:ext uri="{FF2B5EF4-FFF2-40B4-BE49-F238E27FC236}">
                <a16:creationId xmlns:a16="http://schemas.microsoft.com/office/drawing/2014/main" xmlns="" id="{81675A63-F437-40EB-809E-AF2E7F955A0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1655763"/>
            <a:ext cx="411480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0" name="Picture 8" descr="fig3007c.gif">
            <a:extLst>
              <a:ext uri="{FF2B5EF4-FFF2-40B4-BE49-F238E27FC236}">
                <a16:creationId xmlns:a16="http://schemas.microsoft.com/office/drawing/2014/main" xmlns="" id="{BE985AD6-FEDA-47BE-8296-E68DA32C958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1655763"/>
            <a:ext cx="411480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1" name="Picture 9" descr="fig3007d.gif">
            <a:extLst>
              <a:ext uri="{FF2B5EF4-FFF2-40B4-BE49-F238E27FC236}">
                <a16:creationId xmlns:a16="http://schemas.microsoft.com/office/drawing/2014/main" xmlns="" id="{60A9FAF5-3EF6-407D-838B-9174955C231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00563" y="1655763"/>
            <a:ext cx="411480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fig3007e.gif">
            <a:extLst>
              <a:ext uri="{FF2B5EF4-FFF2-40B4-BE49-F238E27FC236}">
                <a16:creationId xmlns:a16="http://schemas.microsoft.com/office/drawing/2014/main" xmlns="" id="{68B22CEC-22A8-4CD5-86C5-530363FA248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00563" y="1655763"/>
            <a:ext cx="411480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33922">
                                            <p:txEl>
                                              <p:pRg st="1" end="1"/>
                                            </p:txEl>
                                          </p:spTgt>
                                        </p:tgtEl>
                                        <p:attrNameLst>
                                          <p:attrName>style.visibility</p:attrName>
                                        </p:attrNameLst>
                                      </p:cBhvr>
                                      <p:to>
                                        <p:strVal val="visible"/>
                                      </p:to>
                                    </p:set>
                                    <p:animEffect transition="in" filter="wipe(left)">
                                      <p:cBhvr>
                                        <p:cTn id="12" dur="1000"/>
                                        <p:tgtEl>
                                          <p:spTgt spid="123392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33922">
                                            <p:txEl>
                                              <p:pRg st="2" end="2"/>
                                            </p:txEl>
                                          </p:spTgt>
                                        </p:tgtEl>
                                        <p:attrNameLst>
                                          <p:attrName>style.visibility</p:attrName>
                                        </p:attrNameLst>
                                      </p:cBhvr>
                                      <p:to>
                                        <p:strVal val="visible"/>
                                      </p:to>
                                    </p:set>
                                    <p:animEffect transition="in" filter="wipe(left)">
                                      <p:cBhvr>
                                        <p:cTn id="17" dur="1000"/>
                                        <p:tgtEl>
                                          <p:spTgt spid="12339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3922" grpId="0" build="p" bldLvl="3"/>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7587" name="Rectangle 3">
            <a:extLst>
              <a:ext uri="{FF2B5EF4-FFF2-40B4-BE49-F238E27FC236}">
                <a16:creationId xmlns:a16="http://schemas.microsoft.com/office/drawing/2014/main" xmlns="" id="{95ECFDAE-E570-4D16-BD12-62B54A1E0A64}"/>
              </a:ext>
            </a:extLst>
          </p:cNvPr>
          <p:cNvSpPr>
            <a:spLocks noGrp="1" noChangeArrowheads="1"/>
          </p:cNvSpPr>
          <p:nvPr>
            <p:ph idx="1"/>
          </p:nvPr>
        </p:nvSpPr>
        <p:spPr/>
        <p:txBody>
          <a:bodyPr/>
          <a:lstStyle/>
          <a:p>
            <a:pPr marL="107950" lvl="1" eaLnBrk="1" hangingPunct="1"/>
            <a:r>
              <a:rPr lang="en-CA" dirty="0"/>
              <a:t>Is the budget deficit a burden on future generations?</a:t>
            </a:r>
          </a:p>
          <a:p>
            <a:pPr marL="107950" lvl="1" eaLnBrk="1" hangingPunct="1"/>
            <a:r>
              <a:rPr lang="en-CA" dirty="0"/>
              <a:t>Is the budget deficit the only burden on future generations?</a:t>
            </a:r>
          </a:p>
          <a:p>
            <a:pPr marL="107950" lvl="1" eaLnBrk="1" hangingPunct="1"/>
            <a:r>
              <a:rPr lang="en-CA" dirty="0"/>
              <a:t>What about the deficit in the Social Security fund?</a:t>
            </a:r>
          </a:p>
          <a:p>
            <a:pPr marL="107950" lvl="1" eaLnBrk="1" hangingPunct="1"/>
            <a:r>
              <a:rPr lang="en-CA" dirty="0"/>
              <a:t>Does it matter who owns the bonds that the government sells to finance its deficit?</a:t>
            </a:r>
          </a:p>
          <a:p>
            <a:pPr marL="107950" lvl="1" eaLnBrk="1" hangingPunct="1"/>
            <a:r>
              <a:rPr lang="en-CA" dirty="0"/>
              <a:t>To answer questions like these, we use a tool called generational accounting.</a:t>
            </a:r>
          </a:p>
          <a:p>
            <a:pPr marL="107950" lvl="1" eaLnBrk="1" hangingPunct="1"/>
            <a:r>
              <a:rPr lang="en-CA" b="1" dirty="0"/>
              <a:t>Generational accounting</a:t>
            </a:r>
            <a:r>
              <a:rPr lang="en-CA" dirty="0"/>
              <a:t> is an accounting system that measures the lifetime tax burden and benefits of each generation.</a:t>
            </a:r>
          </a:p>
        </p:txBody>
      </p:sp>
      <p:sp>
        <p:nvSpPr>
          <p:cNvPr id="84994" name="Rectangle 2">
            <a:extLst>
              <a:ext uri="{FF2B5EF4-FFF2-40B4-BE49-F238E27FC236}">
                <a16:creationId xmlns:a16="http://schemas.microsoft.com/office/drawing/2014/main" xmlns="" id="{15A356BF-D156-467F-9360-89D4EB555A4B}"/>
              </a:ext>
            </a:extLst>
          </p:cNvPr>
          <p:cNvSpPr>
            <a:spLocks noGrp="1" noChangeArrowheads="1"/>
          </p:cNvSpPr>
          <p:nvPr>
            <p:ph type="title"/>
          </p:nvPr>
        </p:nvSpPr>
        <p:spPr>
          <a:xfrm>
            <a:off x="1152000" y="304800"/>
            <a:ext cx="7534800" cy="1133475"/>
          </a:xfrm>
        </p:spPr>
        <p:txBody>
          <a:bodyPr/>
          <a:lstStyle/>
          <a:p>
            <a:pPr eaLnBrk="1" hangingPunct="1"/>
            <a:r>
              <a:rPr lang="en-CA" altLang="en-US" dirty="0"/>
              <a:t>Generational Effects of Fiscal Policy</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07587">
                                            <p:txEl>
                                              <p:pRg st="0" end="0"/>
                                            </p:txEl>
                                          </p:spTgt>
                                        </p:tgtEl>
                                        <p:attrNameLst>
                                          <p:attrName>style.visibility</p:attrName>
                                        </p:attrNameLst>
                                      </p:cBhvr>
                                      <p:to>
                                        <p:strVal val="visible"/>
                                      </p:to>
                                    </p:set>
                                    <p:animEffect transition="in" filter="wipe(left)">
                                      <p:cBhvr>
                                        <p:cTn id="7" dur="500"/>
                                        <p:tgtEl>
                                          <p:spTgt spid="7075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07587">
                                            <p:txEl>
                                              <p:pRg st="1" end="1"/>
                                            </p:txEl>
                                          </p:spTgt>
                                        </p:tgtEl>
                                        <p:attrNameLst>
                                          <p:attrName>style.visibility</p:attrName>
                                        </p:attrNameLst>
                                      </p:cBhvr>
                                      <p:to>
                                        <p:strVal val="visible"/>
                                      </p:to>
                                    </p:set>
                                    <p:animEffect transition="in" filter="wipe(left)">
                                      <p:cBhvr>
                                        <p:cTn id="12" dur="1000"/>
                                        <p:tgtEl>
                                          <p:spTgt spid="7075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07587">
                                            <p:txEl>
                                              <p:pRg st="2" end="2"/>
                                            </p:txEl>
                                          </p:spTgt>
                                        </p:tgtEl>
                                        <p:attrNameLst>
                                          <p:attrName>style.visibility</p:attrName>
                                        </p:attrNameLst>
                                      </p:cBhvr>
                                      <p:to>
                                        <p:strVal val="visible"/>
                                      </p:to>
                                    </p:set>
                                    <p:animEffect transition="in" filter="wipe(left)">
                                      <p:cBhvr>
                                        <p:cTn id="17" dur="1000"/>
                                        <p:tgtEl>
                                          <p:spTgt spid="7075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07587">
                                            <p:txEl>
                                              <p:pRg st="3" end="3"/>
                                            </p:txEl>
                                          </p:spTgt>
                                        </p:tgtEl>
                                        <p:attrNameLst>
                                          <p:attrName>style.visibility</p:attrName>
                                        </p:attrNameLst>
                                      </p:cBhvr>
                                      <p:to>
                                        <p:strVal val="visible"/>
                                      </p:to>
                                    </p:set>
                                    <p:animEffect transition="in" filter="wipe(left)">
                                      <p:cBhvr>
                                        <p:cTn id="22" dur="1000"/>
                                        <p:tgtEl>
                                          <p:spTgt spid="7075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07587">
                                            <p:txEl>
                                              <p:pRg st="4" end="4"/>
                                            </p:txEl>
                                          </p:spTgt>
                                        </p:tgtEl>
                                        <p:attrNameLst>
                                          <p:attrName>style.visibility</p:attrName>
                                        </p:attrNameLst>
                                      </p:cBhvr>
                                      <p:to>
                                        <p:strVal val="visible"/>
                                      </p:to>
                                    </p:set>
                                    <p:animEffect transition="in" filter="wipe(left)">
                                      <p:cBhvr>
                                        <p:cTn id="27" dur="1000"/>
                                        <p:tgtEl>
                                          <p:spTgt spid="70758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07587">
                                            <p:txEl>
                                              <p:pRg st="5" end="5"/>
                                            </p:txEl>
                                          </p:spTgt>
                                        </p:tgtEl>
                                        <p:attrNameLst>
                                          <p:attrName>style.visibility</p:attrName>
                                        </p:attrNameLst>
                                      </p:cBhvr>
                                      <p:to>
                                        <p:strVal val="visible"/>
                                      </p:to>
                                    </p:set>
                                    <p:animEffect transition="in" filter="wipe(left)">
                                      <p:cBhvr>
                                        <p:cTn id="32" dur="1000"/>
                                        <p:tgtEl>
                                          <p:spTgt spid="7075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587" grpId="0" uiExpand="1" build="p" bldLvl="3"/>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4115" name="Rectangle 3">
            <a:extLst>
              <a:ext uri="{FF2B5EF4-FFF2-40B4-BE49-F238E27FC236}">
                <a16:creationId xmlns:a16="http://schemas.microsoft.com/office/drawing/2014/main" xmlns="" id="{DD0D0B8C-941A-40C1-8622-5331003982B9}"/>
              </a:ext>
            </a:extLst>
          </p:cNvPr>
          <p:cNvSpPr>
            <a:spLocks noGrp="1" noChangeArrowheads="1"/>
          </p:cNvSpPr>
          <p:nvPr>
            <p:ph idx="1"/>
          </p:nvPr>
        </p:nvSpPr>
        <p:spPr/>
        <p:txBody>
          <a:bodyPr/>
          <a:lstStyle/>
          <a:p>
            <a:pPr marL="0" eaLnBrk="1" hangingPunct="1"/>
            <a:r>
              <a:rPr lang="en-CA" altLang="en-US" dirty="0"/>
              <a:t>Generational Accounting and Present Value</a:t>
            </a:r>
          </a:p>
          <a:p>
            <a:pPr marL="0" eaLnBrk="1" hangingPunct="1"/>
            <a:r>
              <a:rPr lang="en-CA" altLang="en-US" b="0" dirty="0">
                <a:solidFill>
                  <a:schemeClr val="tx1"/>
                </a:solidFill>
              </a:rPr>
              <a:t>Taxes are paid by people with jobs. Social Security benefits are paid to people after they retire. </a:t>
            </a:r>
          </a:p>
          <a:p>
            <a:pPr marL="0" eaLnBrk="1" hangingPunct="1"/>
            <a:r>
              <a:rPr lang="en-CA" altLang="en-US" b="0" dirty="0">
                <a:solidFill>
                  <a:schemeClr val="tx1"/>
                </a:solidFill>
              </a:rPr>
              <a:t>So to compare the value of an amount of money at one date (working years) with that at a later date (retirement years), we use the concept of present value. </a:t>
            </a:r>
          </a:p>
          <a:p>
            <a:pPr marL="0" eaLnBrk="1" hangingPunct="1"/>
            <a:r>
              <a:rPr lang="en-CA" altLang="en-US" b="0" dirty="0">
                <a:solidFill>
                  <a:schemeClr val="tx1"/>
                </a:solidFill>
              </a:rPr>
              <a:t>A </a:t>
            </a:r>
            <a:r>
              <a:rPr lang="en-CA" altLang="en-US" dirty="0">
                <a:solidFill>
                  <a:schemeClr val="tx1"/>
                </a:solidFill>
              </a:rPr>
              <a:t>present value </a:t>
            </a:r>
            <a:r>
              <a:rPr lang="en-CA" altLang="en-US" b="0" dirty="0">
                <a:solidFill>
                  <a:schemeClr val="tx1"/>
                </a:solidFill>
              </a:rPr>
              <a:t>is an amount of money that, if invested today, will grow to equal a given future amount when the interest that it earns is taken into account. </a:t>
            </a:r>
          </a:p>
        </p:txBody>
      </p:sp>
      <p:sp>
        <p:nvSpPr>
          <p:cNvPr id="87042" name="Rectangle 5">
            <a:extLst>
              <a:ext uri="{FF2B5EF4-FFF2-40B4-BE49-F238E27FC236}">
                <a16:creationId xmlns:a16="http://schemas.microsoft.com/office/drawing/2014/main" xmlns="" id="{50579830-4CED-457F-B273-8A0B437526C6}"/>
              </a:ext>
            </a:extLst>
          </p:cNvPr>
          <p:cNvSpPr>
            <a:spLocks noGrp="1" noChangeArrowheads="1"/>
          </p:cNvSpPr>
          <p:nvPr>
            <p:ph type="title"/>
          </p:nvPr>
        </p:nvSpPr>
        <p:spPr>
          <a:xfrm>
            <a:off x="1151999" y="304800"/>
            <a:ext cx="7437963" cy="1133475"/>
          </a:xfrm>
          <a:noFill/>
        </p:spPr>
        <p:txBody>
          <a:bodyPr/>
          <a:lstStyle/>
          <a:p>
            <a:pPr eaLnBrk="1" hangingPunct="1"/>
            <a:r>
              <a:rPr lang="en-CA" altLang="en-US" dirty="0"/>
              <a:t>Generational Effects of Fiscal Policy</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4115">
                                            <p:txEl>
                                              <p:pRg st="1" end="1"/>
                                            </p:txEl>
                                          </p:spTgt>
                                        </p:tgtEl>
                                        <p:attrNameLst>
                                          <p:attrName>style.visibility</p:attrName>
                                        </p:attrNameLst>
                                      </p:cBhvr>
                                      <p:to>
                                        <p:strVal val="visible"/>
                                      </p:to>
                                    </p:set>
                                    <p:animEffect transition="in" filter="wipe(left)">
                                      <p:cBhvr>
                                        <p:cTn id="7" dur="1000"/>
                                        <p:tgtEl>
                                          <p:spTgt spid="111411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4115">
                                            <p:txEl>
                                              <p:pRg st="2" end="2"/>
                                            </p:txEl>
                                          </p:spTgt>
                                        </p:tgtEl>
                                        <p:attrNameLst>
                                          <p:attrName>style.visibility</p:attrName>
                                        </p:attrNameLst>
                                      </p:cBhvr>
                                      <p:to>
                                        <p:strVal val="visible"/>
                                      </p:to>
                                    </p:set>
                                    <p:animEffect transition="in" filter="wipe(left)">
                                      <p:cBhvr>
                                        <p:cTn id="12" dur="1000"/>
                                        <p:tgtEl>
                                          <p:spTgt spid="111411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14115">
                                            <p:txEl>
                                              <p:pRg st="3" end="3"/>
                                            </p:txEl>
                                          </p:spTgt>
                                        </p:tgtEl>
                                        <p:attrNameLst>
                                          <p:attrName>style.visibility</p:attrName>
                                        </p:attrNameLst>
                                      </p:cBhvr>
                                      <p:to>
                                        <p:strVal val="visible"/>
                                      </p:to>
                                    </p:set>
                                    <p:animEffect transition="in" filter="wipe(left)">
                                      <p:cBhvr>
                                        <p:cTn id="17" dur="1000"/>
                                        <p:tgtEl>
                                          <p:spTgt spid="11141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4115" grpId="0" build="p" bldLvl="3"/>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5970" name="Rectangle 2">
            <a:extLst>
              <a:ext uri="{FF2B5EF4-FFF2-40B4-BE49-F238E27FC236}">
                <a16:creationId xmlns:a16="http://schemas.microsoft.com/office/drawing/2014/main" xmlns="" id="{C36CDCE7-7E3C-4537-8B12-04D742926EBA}"/>
              </a:ext>
            </a:extLst>
          </p:cNvPr>
          <p:cNvSpPr>
            <a:spLocks noGrp="1" noChangeArrowheads="1"/>
          </p:cNvSpPr>
          <p:nvPr>
            <p:ph idx="1"/>
          </p:nvPr>
        </p:nvSpPr>
        <p:spPr/>
        <p:txBody>
          <a:bodyPr/>
          <a:lstStyle/>
          <a:p>
            <a:pPr marL="107950" eaLnBrk="1" hangingPunct="1"/>
            <a:r>
              <a:rPr lang="en-CA" altLang="en-US" b="0" dirty="0">
                <a:solidFill>
                  <a:schemeClr val="tx1"/>
                </a:solidFill>
              </a:rPr>
              <a:t>For example:</a:t>
            </a:r>
          </a:p>
          <a:p>
            <a:pPr marL="107950" eaLnBrk="1" hangingPunct="1"/>
            <a:r>
              <a:rPr lang="en-CA" altLang="en-US" b="0" dirty="0">
                <a:solidFill>
                  <a:schemeClr val="tx1"/>
                </a:solidFill>
              </a:rPr>
              <a:t>If the interest rate is 5 percent a year, $1,000 invested today will grow, with interest, to $11,467 after 50 years.</a:t>
            </a:r>
          </a:p>
          <a:p>
            <a:pPr marL="107950" eaLnBrk="1" hangingPunct="1"/>
            <a:r>
              <a:rPr lang="en-CA" altLang="en-US" b="0" dirty="0">
                <a:solidFill>
                  <a:schemeClr val="tx1"/>
                </a:solidFill>
              </a:rPr>
              <a:t>The present value (2018) of $11,467 in 2068 is $1,000.</a:t>
            </a:r>
          </a:p>
        </p:txBody>
      </p:sp>
      <p:sp>
        <p:nvSpPr>
          <p:cNvPr id="89090" name="Rectangle 3">
            <a:extLst>
              <a:ext uri="{FF2B5EF4-FFF2-40B4-BE49-F238E27FC236}">
                <a16:creationId xmlns:a16="http://schemas.microsoft.com/office/drawing/2014/main" xmlns="" id="{6BC4800F-CC8A-4DD7-8BF7-EAB3C72B26A2}"/>
              </a:ext>
            </a:extLst>
          </p:cNvPr>
          <p:cNvSpPr>
            <a:spLocks noGrp="1" noChangeArrowheads="1"/>
          </p:cNvSpPr>
          <p:nvPr>
            <p:ph type="title"/>
          </p:nvPr>
        </p:nvSpPr>
        <p:spPr>
          <a:xfrm>
            <a:off x="1151999" y="304800"/>
            <a:ext cx="7437963" cy="1133475"/>
          </a:xfrm>
          <a:noFill/>
        </p:spPr>
        <p:txBody>
          <a:bodyPr/>
          <a:lstStyle/>
          <a:p>
            <a:pPr eaLnBrk="1" hangingPunct="1"/>
            <a:r>
              <a:rPr lang="en-CA" altLang="en-US" dirty="0"/>
              <a:t>Generational Effects of Fiscal Policy</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35970">
                                            <p:txEl>
                                              <p:pRg st="1" end="1"/>
                                            </p:txEl>
                                          </p:spTgt>
                                        </p:tgtEl>
                                        <p:attrNameLst>
                                          <p:attrName>style.visibility</p:attrName>
                                        </p:attrNameLst>
                                      </p:cBhvr>
                                      <p:to>
                                        <p:strVal val="visible"/>
                                      </p:to>
                                    </p:set>
                                    <p:animEffect transition="in" filter="wipe(left)">
                                      <p:cBhvr>
                                        <p:cTn id="7" dur="1000"/>
                                        <p:tgtEl>
                                          <p:spTgt spid="1235970">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35970">
                                            <p:txEl>
                                              <p:pRg st="2" end="2"/>
                                            </p:txEl>
                                          </p:spTgt>
                                        </p:tgtEl>
                                        <p:attrNameLst>
                                          <p:attrName>style.visibility</p:attrName>
                                        </p:attrNameLst>
                                      </p:cBhvr>
                                      <p:to>
                                        <p:strVal val="visible"/>
                                      </p:to>
                                    </p:set>
                                    <p:animEffect transition="in" filter="wipe(left)">
                                      <p:cBhvr>
                                        <p:cTn id="12" dur="1000"/>
                                        <p:tgtEl>
                                          <p:spTgt spid="123597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5970" grpId="0" uiExpand="1" build="p" bldLvl="3"/>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63" name="Rectangle 3">
            <a:extLst>
              <a:ext uri="{FF2B5EF4-FFF2-40B4-BE49-F238E27FC236}">
                <a16:creationId xmlns:a16="http://schemas.microsoft.com/office/drawing/2014/main" xmlns="" id="{F29BD691-1478-44AC-983B-5D6DDE856113}"/>
              </a:ext>
            </a:extLst>
          </p:cNvPr>
          <p:cNvSpPr>
            <a:spLocks noGrp="1" noChangeArrowheads="1"/>
          </p:cNvSpPr>
          <p:nvPr>
            <p:ph idx="1"/>
          </p:nvPr>
        </p:nvSpPr>
        <p:spPr/>
        <p:txBody>
          <a:bodyPr/>
          <a:lstStyle/>
          <a:p>
            <a:pPr marL="107950" eaLnBrk="1" hangingPunct="1"/>
            <a:r>
              <a:rPr lang="en-CA" altLang="en-US" dirty="0"/>
              <a:t>The Social Security Time Bomb</a:t>
            </a:r>
            <a:r>
              <a:rPr lang="en-CA" altLang="en-US" b="0" dirty="0"/>
              <a:t> </a:t>
            </a:r>
          </a:p>
          <a:p>
            <a:pPr marL="107950" eaLnBrk="1" hangingPunct="1"/>
            <a:r>
              <a:rPr lang="en-CA" altLang="en-US" b="0" dirty="0">
                <a:solidFill>
                  <a:schemeClr val="tx1"/>
                </a:solidFill>
              </a:rPr>
              <a:t>Using generational accounting and present values, economists have found that the federal government is facing a Social Security time bomb!</a:t>
            </a:r>
          </a:p>
          <a:p>
            <a:pPr marL="107950" eaLnBrk="1" hangingPunct="1"/>
            <a:r>
              <a:rPr lang="en-CA" altLang="en-US" b="0" dirty="0">
                <a:solidFill>
                  <a:schemeClr val="tx1"/>
                </a:solidFill>
              </a:rPr>
              <a:t>In 2008, the first of the baby boomers started collecting Social Security pensions and in 2011, they became eligible for Medicare benefits. </a:t>
            </a:r>
          </a:p>
          <a:p>
            <a:pPr marL="107950" eaLnBrk="1" hangingPunct="1"/>
            <a:r>
              <a:rPr lang="en-CA" altLang="en-US" b="0" dirty="0">
                <a:solidFill>
                  <a:schemeClr val="tx1"/>
                </a:solidFill>
              </a:rPr>
              <a:t>By 2030, all the baby boomers will have reached retirement age and the population supported by Social Security will have doubled.</a:t>
            </a:r>
          </a:p>
        </p:txBody>
      </p:sp>
      <p:sp>
        <p:nvSpPr>
          <p:cNvPr id="91138" name="Rectangle 5">
            <a:extLst>
              <a:ext uri="{FF2B5EF4-FFF2-40B4-BE49-F238E27FC236}">
                <a16:creationId xmlns:a16="http://schemas.microsoft.com/office/drawing/2014/main" xmlns="" id="{19F35FA6-58AF-4991-908E-1FBA511C2707}"/>
              </a:ext>
            </a:extLst>
          </p:cNvPr>
          <p:cNvSpPr>
            <a:spLocks noGrp="1" noChangeArrowheads="1"/>
          </p:cNvSpPr>
          <p:nvPr>
            <p:ph type="title"/>
          </p:nvPr>
        </p:nvSpPr>
        <p:spPr>
          <a:xfrm>
            <a:off x="1151999" y="304800"/>
            <a:ext cx="7437963" cy="1133475"/>
          </a:xfrm>
          <a:noFill/>
        </p:spPr>
        <p:txBody>
          <a:bodyPr/>
          <a:lstStyle/>
          <a:p>
            <a:pPr eaLnBrk="1" hangingPunct="1"/>
            <a:r>
              <a:rPr lang="en-CA" altLang="en-US" dirty="0"/>
              <a:t>Generational Effects of Fiscal Policy</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6163">
                                            <p:txEl>
                                              <p:pRg st="1" end="1"/>
                                            </p:txEl>
                                          </p:spTgt>
                                        </p:tgtEl>
                                        <p:attrNameLst>
                                          <p:attrName>style.visibility</p:attrName>
                                        </p:attrNameLst>
                                      </p:cBhvr>
                                      <p:to>
                                        <p:strVal val="visible"/>
                                      </p:to>
                                    </p:set>
                                    <p:animEffect transition="in" filter="wipe(left)">
                                      <p:cBhvr>
                                        <p:cTn id="7" dur="1000"/>
                                        <p:tgtEl>
                                          <p:spTgt spid="111616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6163">
                                            <p:txEl>
                                              <p:pRg st="2" end="2"/>
                                            </p:txEl>
                                          </p:spTgt>
                                        </p:tgtEl>
                                        <p:attrNameLst>
                                          <p:attrName>style.visibility</p:attrName>
                                        </p:attrNameLst>
                                      </p:cBhvr>
                                      <p:to>
                                        <p:strVal val="visible"/>
                                      </p:to>
                                    </p:set>
                                    <p:animEffect transition="in" filter="wipe(left)">
                                      <p:cBhvr>
                                        <p:cTn id="12" dur="1000"/>
                                        <p:tgtEl>
                                          <p:spTgt spid="111616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16163">
                                            <p:txEl>
                                              <p:pRg st="3" end="3"/>
                                            </p:txEl>
                                          </p:spTgt>
                                        </p:tgtEl>
                                        <p:attrNameLst>
                                          <p:attrName>style.visibility</p:attrName>
                                        </p:attrNameLst>
                                      </p:cBhvr>
                                      <p:to>
                                        <p:strVal val="visible"/>
                                      </p:to>
                                    </p:set>
                                    <p:animEffect transition="in" filter="wipe(left)">
                                      <p:cBhvr>
                                        <p:cTn id="17" dur="1000"/>
                                        <p:tgtEl>
                                          <p:spTgt spid="11161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63" grpId="0" uiExpand="1" build="p" bldLvl="3"/>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03" name="Rectangle 3">
            <a:extLst>
              <a:ext uri="{FF2B5EF4-FFF2-40B4-BE49-F238E27FC236}">
                <a16:creationId xmlns:a16="http://schemas.microsoft.com/office/drawing/2014/main" xmlns="" id="{0DCB3E4B-9742-460B-8B1A-906321E1324D}"/>
              </a:ext>
            </a:extLst>
          </p:cNvPr>
          <p:cNvSpPr>
            <a:spLocks noGrp="1" noChangeArrowheads="1"/>
          </p:cNvSpPr>
          <p:nvPr>
            <p:ph idx="1"/>
          </p:nvPr>
        </p:nvSpPr>
        <p:spPr/>
        <p:txBody>
          <a:bodyPr/>
          <a:lstStyle/>
          <a:p>
            <a:pPr marL="107950" lvl="1" eaLnBrk="1" hangingPunct="1">
              <a:defRPr/>
            </a:pPr>
            <a:r>
              <a:rPr lang="en-CA" dirty="0"/>
              <a:t>The </a:t>
            </a:r>
            <a:r>
              <a:rPr lang="en-CA" b="1" dirty="0"/>
              <a:t>federal budget</a:t>
            </a:r>
            <a:r>
              <a:rPr lang="en-CA" dirty="0"/>
              <a:t> is the annual statement of the federal government’s outlays and tax revenues.</a:t>
            </a:r>
          </a:p>
          <a:p>
            <a:pPr marL="107950" lvl="1" eaLnBrk="1" hangingPunct="1">
              <a:defRPr/>
            </a:pPr>
            <a:r>
              <a:rPr lang="en-CA" dirty="0"/>
              <a:t>The federal budget has two purposes:</a:t>
            </a:r>
          </a:p>
          <a:p>
            <a:pPr marL="565150" lvl="1" indent="-457200" eaLnBrk="1" hangingPunct="1">
              <a:buClr>
                <a:schemeClr val="tx1"/>
              </a:buClr>
              <a:buFont typeface="+mj-lt"/>
              <a:buAutoNum type="arabicPeriod"/>
              <a:defRPr/>
            </a:pPr>
            <a:r>
              <a:rPr lang="en-CA" dirty="0"/>
              <a:t>To finance federal government programs and activities</a:t>
            </a:r>
          </a:p>
          <a:p>
            <a:pPr marL="565150" lvl="1" indent="-457200" eaLnBrk="1" hangingPunct="1">
              <a:buClr>
                <a:schemeClr val="tx1"/>
              </a:buClr>
              <a:buFont typeface="+mj-lt"/>
              <a:buAutoNum type="arabicPeriod"/>
              <a:defRPr/>
            </a:pPr>
            <a:r>
              <a:rPr lang="en-CA" dirty="0"/>
              <a:t>To achieve macroeconomic objectives</a:t>
            </a:r>
          </a:p>
          <a:p>
            <a:pPr marL="107950" lvl="1" eaLnBrk="1" hangingPunct="1">
              <a:defRPr/>
            </a:pPr>
            <a:r>
              <a:rPr lang="en-CA" b="1" dirty="0"/>
              <a:t>Fiscal policy</a:t>
            </a:r>
            <a:r>
              <a:rPr lang="en-CA" dirty="0"/>
              <a:t> is the use of the federal budget to achieve macroeconomic objectives, such as full employment, sustained economic growth, and price level stability.</a:t>
            </a:r>
          </a:p>
        </p:txBody>
      </p:sp>
      <p:sp>
        <p:nvSpPr>
          <p:cNvPr id="19458" name="Rectangle 2">
            <a:extLst>
              <a:ext uri="{FF2B5EF4-FFF2-40B4-BE49-F238E27FC236}">
                <a16:creationId xmlns:a16="http://schemas.microsoft.com/office/drawing/2014/main" xmlns="" id="{02C4999D-0928-4AFF-BCA5-8905BD26B147}"/>
              </a:ext>
            </a:extLst>
          </p:cNvPr>
          <p:cNvSpPr>
            <a:spLocks noGrp="1" noChangeArrowheads="1"/>
          </p:cNvSpPr>
          <p:nvPr>
            <p:ph type="title"/>
          </p:nvPr>
        </p:nvSpPr>
        <p:spPr/>
        <p:txBody>
          <a:bodyPr/>
          <a:lstStyle/>
          <a:p>
            <a:pPr eaLnBrk="1" hangingPunct="1"/>
            <a:r>
              <a:rPr lang="en-CA" altLang="en-US"/>
              <a:t>The Federal Budget</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9603">
                                            <p:txEl>
                                              <p:pRg st="0" end="0"/>
                                            </p:txEl>
                                          </p:spTgt>
                                        </p:tgtEl>
                                        <p:attrNameLst>
                                          <p:attrName>style.visibility</p:attrName>
                                        </p:attrNameLst>
                                      </p:cBhvr>
                                      <p:to>
                                        <p:strVal val="visible"/>
                                      </p:to>
                                    </p:set>
                                    <p:animEffect transition="in" filter="wipe(left)">
                                      <p:cBhvr>
                                        <p:cTn id="7" dur="1000"/>
                                        <p:tgtEl>
                                          <p:spTgt spid="409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603">
                                            <p:txEl>
                                              <p:pRg st="1" end="1"/>
                                            </p:txEl>
                                          </p:spTgt>
                                        </p:tgtEl>
                                        <p:attrNameLst>
                                          <p:attrName>style.visibility</p:attrName>
                                        </p:attrNameLst>
                                      </p:cBhvr>
                                      <p:to>
                                        <p:strVal val="visible"/>
                                      </p:to>
                                    </p:set>
                                    <p:animEffect transition="in" filter="wipe(left)">
                                      <p:cBhvr>
                                        <p:cTn id="12" dur="1000"/>
                                        <p:tgtEl>
                                          <p:spTgt spid="4096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9603">
                                            <p:txEl>
                                              <p:pRg st="2" end="2"/>
                                            </p:txEl>
                                          </p:spTgt>
                                        </p:tgtEl>
                                        <p:attrNameLst>
                                          <p:attrName>style.visibility</p:attrName>
                                        </p:attrNameLst>
                                      </p:cBhvr>
                                      <p:to>
                                        <p:strVal val="visible"/>
                                      </p:to>
                                    </p:set>
                                    <p:animEffect transition="in" filter="wipe(left)">
                                      <p:cBhvr>
                                        <p:cTn id="17" dur="1000"/>
                                        <p:tgtEl>
                                          <p:spTgt spid="4096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9603">
                                            <p:txEl>
                                              <p:pRg st="3" end="3"/>
                                            </p:txEl>
                                          </p:spTgt>
                                        </p:tgtEl>
                                        <p:attrNameLst>
                                          <p:attrName>style.visibility</p:attrName>
                                        </p:attrNameLst>
                                      </p:cBhvr>
                                      <p:to>
                                        <p:strVal val="visible"/>
                                      </p:to>
                                    </p:set>
                                    <p:animEffect transition="in" filter="wipe(left)">
                                      <p:cBhvr>
                                        <p:cTn id="22" dur="1000"/>
                                        <p:tgtEl>
                                          <p:spTgt spid="40960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09603">
                                            <p:txEl>
                                              <p:pRg st="4" end="4"/>
                                            </p:txEl>
                                          </p:spTgt>
                                        </p:tgtEl>
                                        <p:attrNameLst>
                                          <p:attrName>style.visibility</p:attrName>
                                        </p:attrNameLst>
                                      </p:cBhvr>
                                      <p:to>
                                        <p:strVal val="visible"/>
                                      </p:to>
                                    </p:set>
                                    <p:animEffect transition="in" filter="wipe(left)">
                                      <p:cBhvr>
                                        <p:cTn id="27" dur="1000"/>
                                        <p:tgtEl>
                                          <p:spTgt spid="4096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3" grpId="0" build="p" bldLvl="3"/>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8211" name="Rectangle 3">
            <a:extLst>
              <a:ext uri="{FF2B5EF4-FFF2-40B4-BE49-F238E27FC236}">
                <a16:creationId xmlns:a16="http://schemas.microsoft.com/office/drawing/2014/main" xmlns="" id="{B41F4895-805F-41C6-B614-959536248955}"/>
              </a:ext>
            </a:extLst>
          </p:cNvPr>
          <p:cNvSpPr>
            <a:spLocks noGrp="1" noChangeArrowheads="1"/>
          </p:cNvSpPr>
          <p:nvPr>
            <p:ph idx="1"/>
          </p:nvPr>
        </p:nvSpPr>
        <p:spPr/>
        <p:txBody>
          <a:bodyPr/>
          <a:lstStyle/>
          <a:p>
            <a:pPr marL="107950" lvl="1" eaLnBrk="1" hangingPunct="1"/>
            <a:r>
              <a:rPr lang="en-CA" dirty="0"/>
              <a:t>Under the existing Social Security laws, the federal government has an obligation to pay pensions and Medicare benefits on an already declared scale.</a:t>
            </a:r>
          </a:p>
          <a:p>
            <a:pPr marL="107950" lvl="1" eaLnBrk="1" hangingPunct="1"/>
            <a:r>
              <a:rPr lang="en-CA" dirty="0"/>
              <a:t>To assess the full extent of the government’s obligations, economists use the concept of fiscal imbalance.</a:t>
            </a:r>
          </a:p>
          <a:p>
            <a:pPr marL="107950" lvl="1" eaLnBrk="1" hangingPunct="1"/>
            <a:r>
              <a:rPr lang="en-CA" b="1" dirty="0"/>
              <a:t>Fiscal imbalance </a:t>
            </a:r>
            <a:r>
              <a:rPr lang="en-CA" dirty="0"/>
              <a:t>is the present value of the government’s commitments to pay benefits minus the present value of its tax revenues.</a:t>
            </a:r>
          </a:p>
          <a:p>
            <a:pPr marL="107950" lvl="1" eaLnBrk="1" hangingPunct="1"/>
            <a:r>
              <a:rPr lang="en-CA" dirty="0"/>
              <a:t>Gokhale and </a:t>
            </a:r>
            <a:r>
              <a:rPr lang="en-CA" dirty="0" err="1"/>
              <a:t>Smetters</a:t>
            </a:r>
            <a:r>
              <a:rPr lang="en-CA" dirty="0"/>
              <a:t> estimated that the fiscal imbalance was $68 trillion in 2014—4 times the value of total production in 2014 ($17 trillion).</a:t>
            </a:r>
          </a:p>
        </p:txBody>
      </p:sp>
      <p:sp>
        <p:nvSpPr>
          <p:cNvPr id="93186" name="Rectangle 5">
            <a:extLst>
              <a:ext uri="{FF2B5EF4-FFF2-40B4-BE49-F238E27FC236}">
                <a16:creationId xmlns:a16="http://schemas.microsoft.com/office/drawing/2014/main" xmlns="" id="{8098EC5C-AFA4-4363-B860-C63A5D4745AD}"/>
              </a:ext>
            </a:extLst>
          </p:cNvPr>
          <p:cNvSpPr>
            <a:spLocks noGrp="1" noChangeArrowheads="1"/>
          </p:cNvSpPr>
          <p:nvPr>
            <p:ph type="title"/>
          </p:nvPr>
        </p:nvSpPr>
        <p:spPr>
          <a:xfrm>
            <a:off x="1152000" y="304800"/>
            <a:ext cx="7611000" cy="1133475"/>
          </a:xfrm>
          <a:noFill/>
        </p:spPr>
        <p:txBody>
          <a:bodyPr/>
          <a:lstStyle/>
          <a:p>
            <a:pPr eaLnBrk="1" hangingPunct="1"/>
            <a:r>
              <a:rPr lang="en-CA" altLang="en-US" dirty="0"/>
              <a:t>Generational Effects of Fiscal Policy</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8211">
                                            <p:txEl>
                                              <p:pRg st="1" end="1"/>
                                            </p:txEl>
                                          </p:spTgt>
                                        </p:tgtEl>
                                        <p:attrNameLst>
                                          <p:attrName>style.visibility</p:attrName>
                                        </p:attrNameLst>
                                      </p:cBhvr>
                                      <p:to>
                                        <p:strVal val="visible"/>
                                      </p:to>
                                    </p:set>
                                    <p:animEffect transition="in" filter="wipe(left)">
                                      <p:cBhvr>
                                        <p:cTn id="7" dur="1000"/>
                                        <p:tgtEl>
                                          <p:spTgt spid="111821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8211">
                                            <p:txEl>
                                              <p:pRg st="2" end="2"/>
                                            </p:txEl>
                                          </p:spTgt>
                                        </p:tgtEl>
                                        <p:attrNameLst>
                                          <p:attrName>style.visibility</p:attrName>
                                        </p:attrNameLst>
                                      </p:cBhvr>
                                      <p:to>
                                        <p:strVal val="visible"/>
                                      </p:to>
                                    </p:set>
                                    <p:animEffect transition="in" filter="wipe(left)">
                                      <p:cBhvr>
                                        <p:cTn id="12" dur="1000"/>
                                        <p:tgtEl>
                                          <p:spTgt spid="111821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18211">
                                            <p:txEl>
                                              <p:pRg st="3" end="3"/>
                                            </p:txEl>
                                          </p:spTgt>
                                        </p:tgtEl>
                                        <p:attrNameLst>
                                          <p:attrName>style.visibility</p:attrName>
                                        </p:attrNameLst>
                                      </p:cBhvr>
                                      <p:to>
                                        <p:strVal val="visible"/>
                                      </p:to>
                                    </p:set>
                                    <p:animEffect transition="in" filter="wipe(left)">
                                      <p:cBhvr>
                                        <p:cTn id="17" dur="1000"/>
                                        <p:tgtEl>
                                          <p:spTgt spid="11182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8211" grpId="0" uiExpand="1" build="p" bldLvl="3"/>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8211" name="Rectangle 3">
            <a:extLst>
              <a:ext uri="{FF2B5EF4-FFF2-40B4-BE49-F238E27FC236}">
                <a16:creationId xmlns:a16="http://schemas.microsoft.com/office/drawing/2014/main" xmlns="" id="{B41F4895-805F-41C6-B614-959536248955}"/>
              </a:ext>
            </a:extLst>
          </p:cNvPr>
          <p:cNvSpPr>
            <a:spLocks noGrp="1" noChangeArrowheads="1"/>
          </p:cNvSpPr>
          <p:nvPr>
            <p:ph idx="1"/>
          </p:nvPr>
        </p:nvSpPr>
        <p:spPr>
          <a:xfrm>
            <a:off x="360363" y="1584325"/>
            <a:ext cx="8229600" cy="4892675"/>
          </a:xfrm>
        </p:spPr>
        <p:txBody>
          <a:bodyPr/>
          <a:lstStyle/>
          <a:p>
            <a:pPr marL="107950" lvl="1" eaLnBrk="1" hangingPunct="1"/>
            <a:r>
              <a:rPr lang="en-CA" dirty="0"/>
              <a:t>How can the government meet its Social security obligations?</a:t>
            </a:r>
          </a:p>
          <a:p>
            <a:pPr marL="107950" lvl="1" eaLnBrk="1" hangingPunct="1"/>
            <a:r>
              <a:rPr lang="en-CA" dirty="0"/>
              <a:t>Gokhale and </a:t>
            </a:r>
            <a:r>
              <a:rPr lang="en-CA" dirty="0" err="1"/>
              <a:t>Smetters</a:t>
            </a:r>
            <a:r>
              <a:rPr lang="en-CA" dirty="0"/>
              <a:t> consider four alternatives:</a:t>
            </a:r>
          </a:p>
          <a:p>
            <a:pPr marL="565150" lvl="1" indent="-457200" eaLnBrk="1" hangingPunct="1">
              <a:buClr>
                <a:schemeClr val="tx1"/>
              </a:buClr>
              <a:buAutoNum type="arabicPeriod"/>
            </a:pPr>
            <a:r>
              <a:rPr lang="en-CA" dirty="0"/>
              <a:t>Taxes</a:t>
            </a:r>
          </a:p>
          <a:p>
            <a:pPr marL="565150" lvl="1" indent="-457200" eaLnBrk="1" hangingPunct="1">
              <a:buClr>
                <a:schemeClr val="tx1"/>
              </a:buClr>
              <a:buAutoNum type="arabicPeriod"/>
            </a:pPr>
            <a:r>
              <a:rPr lang="en-CA" dirty="0" smtClean="0"/>
              <a:t>Raise </a:t>
            </a:r>
            <a:r>
              <a:rPr lang="en-CA"/>
              <a:t>income </a:t>
            </a:r>
            <a:r>
              <a:rPr lang="en-CA" smtClean="0"/>
              <a:t>and Social </a:t>
            </a:r>
            <a:r>
              <a:rPr lang="en-CA" dirty="0"/>
              <a:t>Security taxes</a:t>
            </a:r>
          </a:p>
          <a:p>
            <a:pPr marL="565150" lvl="1" indent="-457200" eaLnBrk="1" hangingPunct="1">
              <a:buClr>
                <a:schemeClr val="tx1"/>
              </a:buClr>
              <a:buAutoNum type="arabicPeriod"/>
            </a:pPr>
            <a:r>
              <a:rPr lang="en-CA" dirty="0"/>
              <a:t>Cut Social Security benefits</a:t>
            </a:r>
          </a:p>
          <a:p>
            <a:pPr marL="565150" lvl="1" indent="-457200" eaLnBrk="1" hangingPunct="1">
              <a:buClr>
                <a:schemeClr val="tx1"/>
              </a:buClr>
              <a:buAutoNum type="arabicPeriod"/>
            </a:pPr>
            <a:r>
              <a:rPr lang="en-CA" dirty="0"/>
              <a:t>Cut federal government discretionary spending</a:t>
            </a:r>
          </a:p>
          <a:p>
            <a:pPr marL="107950" lvl="1" eaLnBrk="1" hangingPunct="1">
              <a:buClr>
                <a:schemeClr val="tx1"/>
              </a:buClr>
            </a:pPr>
            <a:r>
              <a:rPr lang="en-CA" dirty="0"/>
              <a:t>Starting in 2003, income taxes would need to be raised by 69 percent, or Social Security taxes raised by 95 percent, or Social Security benefits cut by 56 percent.</a:t>
            </a:r>
          </a:p>
        </p:txBody>
      </p:sp>
      <p:sp>
        <p:nvSpPr>
          <p:cNvPr id="93186" name="Rectangle 5">
            <a:extLst>
              <a:ext uri="{FF2B5EF4-FFF2-40B4-BE49-F238E27FC236}">
                <a16:creationId xmlns:a16="http://schemas.microsoft.com/office/drawing/2014/main" xmlns="" id="{8098EC5C-AFA4-4363-B860-C63A5D4745AD}"/>
              </a:ext>
            </a:extLst>
          </p:cNvPr>
          <p:cNvSpPr>
            <a:spLocks noGrp="1" noChangeArrowheads="1"/>
          </p:cNvSpPr>
          <p:nvPr>
            <p:ph type="title"/>
          </p:nvPr>
        </p:nvSpPr>
        <p:spPr>
          <a:xfrm>
            <a:off x="1152000" y="304800"/>
            <a:ext cx="7611000" cy="1133475"/>
          </a:xfrm>
          <a:noFill/>
        </p:spPr>
        <p:txBody>
          <a:bodyPr/>
          <a:lstStyle/>
          <a:p>
            <a:pPr eaLnBrk="1" hangingPunct="1"/>
            <a:r>
              <a:rPr lang="en-CA" altLang="en-US" dirty="0"/>
              <a:t>Generational Effects of Fiscal Policy</a:t>
            </a:r>
          </a:p>
        </p:txBody>
      </p:sp>
    </p:spTree>
    <p:extLst>
      <p:ext uri="{BB962C8B-B14F-4D97-AF65-F5344CB8AC3E}">
        <p14:creationId xmlns:p14="http://schemas.microsoft.com/office/powerpoint/2010/main" val="20682435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8211">
                                            <p:txEl>
                                              <p:pRg st="1" end="1"/>
                                            </p:txEl>
                                          </p:spTgt>
                                        </p:tgtEl>
                                        <p:attrNameLst>
                                          <p:attrName>style.visibility</p:attrName>
                                        </p:attrNameLst>
                                      </p:cBhvr>
                                      <p:to>
                                        <p:strVal val="visible"/>
                                      </p:to>
                                    </p:set>
                                    <p:animEffect transition="in" filter="wipe(left)">
                                      <p:cBhvr>
                                        <p:cTn id="7" dur="1000"/>
                                        <p:tgtEl>
                                          <p:spTgt spid="11182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8211">
                                            <p:txEl>
                                              <p:pRg st="2" end="2"/>
                                            </p:txEl>
                                          </p:spTgt>
                                        </p:tgtEl>
                                        <p:attrNameLst>
                                          <p:attrName>style.visibility</p:attrName>
                                        </p:attrNameLst>
                                      </p:cBhvr>
                                      <p:to>
                                        <p:strVal val="visible"/>
                                      </p:to>
                                    </p:set>
                                    <p:animEffect transition="in" filter="wipe(left)">
                                      <p:cBhvr>
                                        <p:cTn id="12" dur="1000"/>
                                        <p:tgtEl>
                                          <p:spTgt spid="11182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18211">
                                            <p:txEl>
                                              <p:pRg st="3" end="3"/>
                                            </p:txEl>
                                          </p:spTgt>
                                        </p:tgtEl>
                                        <p:attrNameLst>
                                          <p:attrName>style.visibility</p:attrName>
                                        </p:attrNameLst>
                                      </p:cBhvr>
                                      <p:to>
                                        <p:strVal val="visible"/>
                                      </p:to>
                                    </p:set>
                                    <p:animEffect transition="in" filter="wipe(left)">
                                      <p:cBhvr>
                                        <p:cTn id="17" dur="1000"/>
                                        <p:tgtEl>
                                          <p:spTgt spid="11182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18211">
                                            <p:txEl>
                                              <p:pRg st="4" end="4"/>
                                            </p:txEl>
                                          </p:spTgt>
                                        </p:tgtEl>
                                        <p:attrNameLst>
                                          <p:attrName>style.visibility</p:attrName>
                                        </p:attrNameLst>
                                      </p:cBhvr>
                                      <p:to>
                                        <p:strVal val="visible"/>
                                      </p:to>
                                    </p:set>
                                    <p:animEffect transition="in" filter="wipe(left)">
                                      <p:cBhvr>
                                        <p:cTn id="22" dur="1000"/>
                                        <p:tgtEl>
                                          <p:spTgt spid="11182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18211">
                                            <p:txEl>
                                              <p:pRg st="5" end="5"/>
                                            </p:txEl>
                                          </p:spTgt>
                                        </p:tgtEl>
                                        <p:attrNameLst>
                                          <p:attrName>style.visibility</p:attrName>
                                        </p:attrNameLst>
                                      </p:cBhvr>
                                      <p:to>
                                        <p:strVal val="visible"/>
                                      </p:to>
                                    </p:set>
                                    <p:animEffect transition="in" filter="wipe(left)">
                                      <p:cBhvr>
                                        <p:cTn id="27" dur="1000"/>
                                        <p:tgtEl>
                                          <p:spTgt spid="111821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18211">
                                            <p:txEl>
                                              <p:pRg st="6" end="6"/>
                                            </p:txEl>
                                          </p:spTgt>
                                        </p:tgtEl>
                                        <p:attrNameLst>
                                          <p:attrName>style.visibility</p:attrName>
                                        </p:attrNameLst>
                                      </p:cBhvr>
                                      <p:to>
                                        <p:strVal val="visible"/>
                                      </p:to>
                                    </p:set>
                                    <p:animEffect transition="in" filter="wipe(left)">
                                      <p:cBhvr>
                                        <p:cTn id="32" dur="1000"/>
                                        <p:tgtEl>
                                          <p:spTgt spid="11182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8211" grpId="0" uiExpand="1" build="p" bldLvl="3"/>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0259" name="Rectangle 3">
            <a:extLst>
              <a:ext uri="{FF2B5EF4-FFF2-40B4-BE49-F238E27FC236}">
                <a16:creationId xmlns:a16="http://schemas.microsoft.com/office/drawing/2014/main" xmlns="" id="{669D8FF7-CF0E-40F6-B504-36DC6DE8DB72}"/>
              </a:ext>
            </a:extLst>
          </p:cNvPr>
          <p:cNvSpPr>
            <a:spLocks noGrp="1" noChangeArrowheads="1"/>
          </p:cNvSpPr>
          <p:nvPr>
            <p:ph idx="1"/>
          </p:nvPr>
        </p:nvSpPr>
        <p:spPr/>
        <p:txBody>
          <a:bodyPr/>
          <a:lstStyle/>
          <a:p>
            <a:pPr marL="107950" eaLnBrk="1" hangingPunct="1"/>
            <a:r>
              <a:rPr lang="en-CA" altLang="en-US" dirty="0"/>
              <a:t>Generational Imbalance</a:t>
            </a:r>
          </a:p>
          <a:p>
            <a:pPr marL="107950" eaLnBrk="1" hangingPunct="1"/>
            <a:r>
              <a:rPr lang="en-CA" altLang="en-US" dirty="0">
                <a:solidFill>
                  <a:schemeClr val="tx1"/>
                </a:solidFill>
              </a:rPr>
              <a:t>Generational imbalance</a:t>
            </a:r>
            <a:r>
              <a:rPr lang="en-CA" altLang="en-US" sz="2000" dirty="0">
                <a:solidFill>
                  <a:schemeClr val="tx1"/>
                </a:solidFill>
              </a:rPr>
              <a:t> </a:t>
            </a:r>
            <a:r>
              <a:rPr lang="en-CA" altLang="en-US" b="0" dirty="0">
                <a:solidFill>
                  <a:schemeClr val="tx1"/>
                </a:solidFill>
              </a:rPr>
              <a:t>is the division of the fiscal imbalance between the current and future generations, assuming that the current generation will enjoy the existing levels of taxes and benefits.</a:t>
            </a:r>
          </a:p>
          <a:p>
            <a:pPr marL="107950" eaLnBrk="1" hangingPunct="1"/>
            <a:r>
              <a:rPr lang="en-CA" altLang="en-US" b="0" dirty="0">
                <a:solidFill>
                  <a:schemeClr val="tx1"/>
                </a:solidFill>
              </a:rPr>
              <a:t>The bars show the scale of the fiscal imbalance.</a:t>
            </a:r>
          </a:p>
        </p:txBody>
      </p:sp>
      <p:sp>
        <p:nvSpPr>
          <p:cNvPr id="95235" name="Rectangle 9">
            <a:extLst>
              <a:ext uri="{FF2B5EF4-FFF2-40B4-BE49-F238E27FC236}">
                <a16:creationId xmlns:a16="http://schemas.microsoft.com/office/drawing/2014/main" xmlns="" id="{7740254A-6B60-4A03-8C52-BA9D21320F37}"/>
              </a:ext>
            </a:extLst>
          </p:cNvPr>
          <p:cNvSpPr>
            <a:spLocks noGrp="1" noChangeArrowheads="1"/>
          </p:cNvSpPr>
          <p:nvPr>
            <p:ph type="title"/>
          </p:nvPr>
        </p:nvSpPr>
        <p:spPr>
          <a:xfrm>
            <a:off x="1152000" y="304800"/>
            <a:ext cx="7534800" cy="1133475"/>
          </a:xfrm>
          <a:noFill/>
          <a:ln/>
        </p:spPr>
        <p:txBody>
          <a:bodyPr/>
          <a:lstStyle/>
          <a:p>
            <a:pPr eaLnBrk="1" hangingPunct="1"/>
            <a:r>
              <a:rPr lang="en-CA" altLang="en-US" dirty="0"/>
              <a:t>Generational Effects of Fiscal Policy</a:t>
            </a:r>
          </a:p>
        </p:txBody>
      </p:sp>
      <p:pic>
        <p:nvPicPr>
          <p:cNvPr id="95236" name="Picture 7">
            <a:extLst>
              <a:ext uri="{FF2B5EF4-FFF2-40B4-BE49-F238E27FC236}">
                <a16:creationId xmlns:a16="http://schemas.microsoft.com/office/drawing/2014/main" xmlns="" id="{85BEA82E-A909-4152-9B98-6B89F3F4F9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2196000"/>
            <a:ext cx="4335462" cy="299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xmlns="" id="{309AB6E4-E671-47DA-8D79-7E9A81B8BB8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2196000"/>
            <a:ext cx="4335462" cy="299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xmlns="" id="{AD4B1A58-8F1A-4517-B069-017DF8E76F2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2196000"/>
            <a:ext cx="4335462" cy="299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xmlns="" id="{D1C7297A-3C41-4776-9D73-3D91856FBEF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00563" y="2196000"/>
            <a:ext cx="4335462" cy="299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xmlns="" id="{D8AE5BDA-F075-4862-A362-D438243A506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00563" y="2196000"/>
            <a:ext cx="4335462" cy="299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a:hlinkClick r:id="rId8" action="ppaction://hlinksldjump" tooltip="Click to expand the figure"/>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0259">
                                            <p:txEl>
                                              <p:pRg st="1" end="1"/>
                                            </p:txEl>
                                          </p:spTgt>
                                        </p:tgtEl>
                                        <p:attrNameLst>
                                          <p:attrName>style.visibility</p:attrName>
                                        </p:attrNameLst>
                                      </p:cBhvr>
                                      <p:to>
                                        <p:strVal val="visible"/>
                                      </p:to>
                                    </p:set>
                                    <p:animEffect transition="in" filter="wipe(left)">
                                      <p:cBhvr>
                                        <p:cTn id="7" dur="1000"/>
                                        <p:tgtEl>
                                          <p:spTgt spid="112025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0259">
                                            <p:txEl>
                                              <p:pRg st="2" end="2"/>
                                            </p:txEl>
                                          </p:spTgt>
                                        </p:tgtEl>
                                        <p:attrNameLst>
                                          <p:attrName>style.visibility</p:attrName>
                                        </p:attrNameLst>
                                      </p:cBhvr>
                                      <p:to>
                                        <p:strVal val="visible"/>
                                      </p:to>
                                    </p:set>
                                    <p:animEffect transition="in" filter="wipe(left)">
                                      <p:cBhvr>
                                        <p:cTn id="12" dur="1000"/>
                                        <p:tgtEl>
                                          <p:spTgt spid="112025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10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10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1000"/>
                                        <p:tgtEl>
                                          <p:spTgt spid="1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0259"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7282" name="Picture 5">
            <a:extLst>
              <a:ext uri="{FF2B5EF4-FFF2-40B4-BE49-F238E27FC236}">
                <a16:creationId xmlns:a16="http://schemas.microsoft.com/office/drawing/2014/main" xmlns="" id="{21F99C98-16C5-417C-B132-158407255A6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371600"/>
            <a:ext cx="541972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xmlns="" id="{DC9F10A2-47C4-4CB4-9184-CEE5ED0FC2E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371600"/>
            <a:ext cx="541972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xmlns="" id="{6C36545C-96F1-457C-A011-0EC07FB3234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1371600"/>
            <a:ext cx="541972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xmlns="" id="{D2960E3E-B12C-41F8-A694-B1ED858822F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1371600"/>
            <a:ext cx="541972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xmlns="" id="{391ED284-DC49-47BB-B29F-DFFA09EB543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828800" y="1371600"/>
            <a:ext cx="541972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0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10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2307" name="Rectangle 3">
            <a:extLst>
              <a:ext uri="{FF2B5EF4-FFF2-40B4-BE49-F238E27FC236}">
                <a16:creationId xmlns:a16="http://schemas.microsoft.com/office/drawing/2014/main" xmlns="" id="{56023487-9525-4CC9-B264-6F8D82E4829C}"/>
              </a:ext>
            </a:extLst>
          </p:cNvPr>
          <p:cNvSpPr>
            <a:spLocks noGrp="1" noChangeArrowheads="1"/>
          </p:cNvSpPr>
          <p:nvPr>
            <p:ph idx="1"/>
          </p:nvPr>
        </p:nvSpPr>
        <p:spPr>
          <a:xfrm>
            <a:off x="360363" y="1584325"/>
            <a:ext cx="8229600" cy="3825875"/>
          </a:xfrm>
        </p:spPr>
        <p:txBody>
          <a:bodyPr/>
          <a:lstStyle/>
          <a:p>
            <a:pPr marL="107950" defTabSz="228600" eaLnBrk="1" hangingPunct="1"/>
            <a:r>
              <a:rPr lang="en-CA" altLang="en-US" dirty="0"/>
              <a:t>International Debt</a:t>
            </a:r>
            <a:r>
              <a:rPr lang="en-CA" altLang="en-US" b="0" dirty="0"/>
              <a:t> </a:t>
            </a:r>
          </a:p>
          <a:p>
            <a:pPr marL="107950" lvl="1" defTabSz="228600" eaLnBrk="1" hangingPunct="1"/>
            <a:r>
              <a:rPr lang="en-CA" dirty="0"/>
              <a:t>How much investment have we paid for by borrowing from the rest of the world? And how much U.S. government debt is held abroad?</a:t>
            </a:r>
          </a:p>
          <a:p>
            <a:pPr marL="107950" lvl="1" defTabSz="228600" eaLnBrk="1" hangingPunct="1"/>
            <a:r>
              <a:rPr lang="en-CA" dirty="0"/>
              <a:t>In June 2017, the United States had a net debt to the rest of the world of $13.6 trillion. </a:t>
            </a:r>
          </a:p>
          <a:p>
            <a:pPr marL="107950" lvl="1" defTabSz="228600" eaLnBrk="1" hangingPunct="1"/>
            <a:r>
              <a:rPr lang="en-CA" dirty="0"/>
              <a:t>Of that debt, $6.1 trillion was U.S. government debt.</a:t>
            </a:r>
          </a:p>
          <a:p>
            <a:pPr marL="107950" lvl="1" defTabSz="228600" eaLnBrk="1" hangingPunct="1"/>
            <a:r>
              <a:rPr lang="en-CA" dirty="0"/>
              <a:t>U.S. corporations used $11.0 trillion of foreign funds.</a:t>
            </a:r>
          </a:p>
        </p:txBody>
      </p:sp>
      <p:sp>
        <p:nvSpPr>
          <p:cNvPr id="99330" name="Rectangle 5">
            <a:extLst>
              <a:ext uri="{FF2B5EF4-FFF2-40B4-BE49-F238E27FC236}">
                <a16:creationId xmlns:a16="http://schemas.microsoft.com/office/drawing/2014/main" xmlns="" id="{31CAA40A-7C27-44E1-B5CD-D55B1E7FBC12}"/>
              </a:ext>
            </a:extLst>
          </p:cNvPr>
          <p:cNvSpPr>
            <a:spLocks noGrp="1" noChangeArrowheads="1"/>
          </p:cNvSpPr>
          <p:nvPr>
            <p:ph type="title"/>
          </p:nvPr>
        </p:nvSpPr>
        <p:spPr>
          <a:xfrm>
            <a:off x="1152000" y="304800"/>
            <a:ext cx="7611000" cy="1133475"/>
          </a:xfrm>
          <a:noFill/>
        </p:spPr>
        <p:txBody>
          <a:bodyPr/>
          <a:lstStyle/>
          <a:p>
            <a:pPr eaLnBrk="1" hangingPunct="1"/>
            <a:r>
              <a:rPr lang="en-CA" altLang="en-US" dirty="0"/>
              <a:t>Generational Effects of Fiscal Policy</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2307">
                                            <p:txEl>
                                              <p:pRg st="1" end="1"/>
                                            </p:txEl>
                                          </p:spTgt>
                                        </p:tgtEl>
                                        <p:attrNameLst>
                                          <p:attrName>style.visibility</p:attrName>
                                        </p:attrNameLst>
                                      </p:cBhvr>
                                      <p:to>
                                        <p:strVal val="visible"/>
                                      </p:to>
                                    </p:set>
                                    <p:animEffect transition="in" filter="wipe(left)">
                                      <p:cBhvr>
                                        <p:cTn id="7" dur="1000"/>
                                        <p:tgtEl>
                                          <p:spTgt spid="112230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2307">
                                            <p:txEl>
                                              <p:pRg st="2" end="2"/>
                                            </p:txEl>
                                          </p:spTgt>
                                        </p:tgtEl>
                                        <p:attrNameLst>
                                          <p:attrName>style.visibility</p:attrName>
                                        </p:attrNameLst>
                                      </p:cBhvr>
                                      <p:to>
                                        <p:strVal val="visible"/>
                                      </p:to>
                                    </p:set>
                                    <p:animEffect transition="in" filter="wipe(left)">
                                      <p:cBhvr>
                                        <p:cTn id="12" dur="1000"/>
                                        <p:tgtEl>
                                          <p:spTgt spid="112230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22307">
                                            <p:txEl>
                                              <p:pRg st="3" end="3"/>
                                            </p:txEl>
                                          </p:spTgt>
                                        </p:tgtEl>
                                        <p:attrNameLst>
                                          <p:attrName>style.visibility</p:attrName>
                                        </p:attrNameLst>
                                      </p:cBhvr>
                                      <p:to>
                                        <p:strVal val="visible"/>
                                      </p:to>
                                    </p:set>
                                    <p:animEffect transition="in" filter="wipe(left)">
                                      <p:cBhvr>
                                        <p:cTn id="17" dur="1000"/>
                                        <p:tgtEl>
                                          <p:spTgt spid="112230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22307">
                                            <p:txEl>
                                              <p:pRg st="4" end="4"/>
                                            </p:txEl>
                                          </p:spTgt>
                                        </p:tgtEl>
                                        <p:attrNameLst>
                                          <p:attrName>style.visibility</p:attrName>
                                        </p:attrNameLst>
                                      </p:cBhvr>
                                      <p:to>
                                        <p:strVal val="visible"/>
                                      </p:to>
                                    </p:set>
                                    <p:animEffect transition="in" filter="wipe(left)">
                                      <p:cBhvr>
                                        <p:cTn id="22" dur="1000"/>
                                        <p:tgtEl>
                                          <p:spTgt spid="11223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2307" grpId="0" uiExpand="1" build="p" bldLvl="3"/>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xmlns="" id="{D8DA47CB-A2FB-463E-BDF9-BBB97E21A368}"/>
              </a:ext>
            </a:extLst>
          </p:cNvPr>
          <p:cNvSpPr txBox="1">
            <a:spLocks noChangeArrowheads="1"/>
          </p:cNvSpPr>
          <p:nvPr/>
        </p:nvSpPr>
        <p:spPr>
          <a:xfrm>
            <a:off x="1152000" y="542925"/>
            <a:ext cx="7611000" cy="1133475"/>
          </a:xfrm>
          <a:prstGeom prst="rect">
            <a:avLst/>
          </a:prstGeom>
          <a:noFill/>
        </p:spPr>
        <p:txBody>
          <a:bodyPr/>
          <a:lstStyle>
            <a:lvl1pPr algn="l" rtl="0" eaLnBrk="0" fontAlgn="base" hangingPunct="0">
              <a:spcBef>
                <a:spcPct val="0"/>
              </a:spcBef>
              <a:spcAft>
                <a:spcPct val="0"/>
              </a:spcAft>
              <a:defRPr sz="3200" b="1">
                <a:solidFill>
                  <a:srgbClr val="00AE82"/>
                </a:solidFill>
                <a:latin typeface="+mj-lt"/>
                <a:ea typeface="+mj-ea"/>
                <a:cs typeface="+mj-cs"/>
              </a:defRPr>
            </a:lvl1pPr>
            <a:lvl2pPr algn="l" rtl="0" eaLnBrk="0" fontAlgn="base" hangingPunct="0">
              <a:spcBef>
                <a:spcPct val="0"/>
              </a:spcBef>
              <a:spcAft>
                <a:spcPct val="0"/>
              </a:spcAft>
              <a:defRPr sz="3200" b="1">
                <a:solidFill>
                  <a:srgbClr val="6054A1"/>
                </a:solidFill>
                <a:latin typeface="Arial" charset="0"/>
              </a:defRPr>
            </a:lvl2pPr>
            <a:lvl3pPr algn="l" rtl="0" eaLnBrk="0" fontAlgn="base" hangingPunct="0">
              <a:spcBef>
                <a:spcPct val="0"/>
              </a:spcBef>
              <a:spcAft>
                <a:spcPct val="0"/>
              </a:spcAft>
              <a:defRPr sz="3200" b="1">
                <a:solidFill>
                  <a:srgbClr val="6054A1"/>
                </a:solidFill>
                <a:latin typeface="Arial" charset="0"/>
              </a:defRPr>
            </a:lvl3pPr>
            <a:lvl4pPr algn="l" rtl="0" eaLnBrk="0" fontAlgn="base" hangingPunct="0">
              <a:spcBef>
                <a:spcPct val="0"/>
              </a:spcBef>
              <a:spcAft>
                <a:spcPct val="0"/>
              </a:spcAft>
              <a:defRPr sz="3200" b="1">
                <a:solidFill>
                  <a:srgbClr val="6054A1"/>
                </a:solidFill>
                <a:latin typeface="Arial" charset="0"/>
              </a:defRPr>
            </a:lvl4pPr>
            <a:lvl5pPr algn="l" rtl="0" eaLnBrk="0" fontAlgn="base" hangingPunct="0">
              <a:spcBef>
                <a:spcPct val="0"/>
              </a:spcBef>
              <a:spcAft>
                <a:spcPct val="0"/>
              </a:spcAft>
              <a:defRPr sz="3200" b="1">
                <a:solidFill>
                  <a:srgbClr val="6054A1"/>
                </a:solidFill>
                <a:latin typeface="Arial" charset="0"/>
              </a:defRPr>
            </a:lvl5pPr>
            <a:lvl6pPr marL="457200" algn="l" rtl="0" fontAlgn="base">
              <a:spcBef>
                <a:spcPct val="0"/>
              </a:spcBef>
              <a:spcAft>
                <a:spcPct val="0"/>
              </a:spcAft>
              <a:defRPr sz="3200" b="1">
                <a:solidFill>
                  <a:srgbClr val="126723"/>
                </a:solidFill>
                <a:latin typeface="Arial" charset="0"/>
              </a:defRPr>
            </a:lvl6pPr>
            <a:lvl7pPr marL="914400" algn="l" rtl="0" fontAlgn="base">
              <a:spcBef>
                <a:spcPct val="0"/>
              </a:spcBef>
              <a:spcAft>
                <a:spcPct val="0"/>
              </a:spcAft>
              <a:defRPr sz="3200" b="1">
                <a:solidFill>
                  <a:srgbClr val="126723"/>
                </a:solidFill>
                <a:latin typeface="Arial" charset="0"/>
              </a:defRPr>
            </a:lvl7pPr>
            <a:lvl8pPr marL="1371600" algn="l" rtl="0" fontAlgn="base">
              <a:spcBef>
                <a:spcPct val="0"/>
              </a:spcBef>
              <a:spcAft>
                <a:spcPct val="0"/>
              </a:spcAft>
              <a:defRPr sz="3200" b="1">
                <a:solidFill>
                  <a:srgbClr val="126723"/>
                </a:solidFill>
                <a:latin typeface="Arial" charset="0"/>
              </a:defRPr>
            </a:lvl8pPr>
            <a:lvl9pPr marL="1828800" algn="l" rtl="0" fontAlgn="base">
              <a:spcBef>
                <a:spcPct val="0"/>
              </a:spcBef>
              <a:spcAft>
                <a:spcPct val="0"/>
              </a:spcAft>
              <a:defRPr sz="3200" b="1">
                <a:solidFill>
                  <a:srgbClr val="126723"/>
                </a:solidFill>
                <a:latin typeface="Arial" charset="0"/>
              </a:defRPr>
            </a:lvl9pPr>
          </a:lstStyle>
          <a:p>
            <a:pPr eaLnBrk="1" hangingPunct="1"/>
            <a:r>
              <a:rPr lang="en-CA" altLang="en-US" kern="0"/>
              <a:t>Generational Effects of Fiscal Policy</a:t>
            </a:r>
            <a:endParaRPr lang="en-CA" altLang="en-US" kern="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6000" y="1296000"/>
            <a:ext cx="4697730" cy="527208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6000" y="1296000"/>
            <a:ext cx="4697730" cy="5272088"/>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8099" name="Rectangle 3">
            <a:extLst>
              <a:ext uri="{FF2B5EF4-FFF2-40B4-BE49-F238E27FC236}">
                <a16:creationId xmlns:a16="http://schemas.microsoft.com/office/drawing/2014/main" xmlns="" id="{A05C54F8-EAB4-4A63-A59F-001DA3874E50}"/>
              </a:ext>
            </a:extLst>
          </p:cNvPr>
          <p:cNvSpPr>
            <a:spLocks noGrp="1" noChangeArrowheads="1"/>
          </p:cNvSpPr>
          <p:nvPr>
            <p:ph idx="1"/>
          </p:nvPr>
        </p:nvSpPr>
        <p:spPr/>
        <p:txBody>
          <a:bodyPr/>
          <a:lstStyle/>
          <a:p>
            <a:pPr marL="107950" lvl="1" eaLnBrk="1" hangingPunct="1"/>
            <a:r>
              <a:rPr lang="en-CA" dirty="0"/>
              <a:t>A </a:t>
            </a:r>
            <a:r>
              <a:rPr lang="en-CA" b="1" dirty="0"/>
              <a:t>fiscal stimulus </a:t>
            </a:r>
            <a:r>
              <a:rPr lang="en-CA" dirty="0"/>
              <a:t>is the use of fiscal policy to increase production and employment.</a:t>
            </a:r>
          </a:p>
          <a:p>
            <a:pPr marL="107950" lvl="1" eaLnBrk="1" hangingPunct="1"/>
            <a:r>
              <a:rPr lang="en-CA" dirty="0"/>
              <a:t>Fiscal stimulus can be either</a:t>
            </a:r>
          </a:p>
          <a:p>
            <a:pPr marL="107950" lvl="1" eaLnBrk="1" hangingPunct="1">
              <a:buClr>
                <a:schemeClr val="tx1"/>
              </a:buClr>
              <a:buFont typeface="Wingdings" panose="05000000000000000000" pitchFamily="2" charset="2"/>
              <a:buChar char="§"/>
            </a:pPr>
            <a:r>
              <a:rPr lang="en-CA" dirty="0"/>
              <a:t> Automatic</a:t>
            </a:r>
          </a:p>
          <a:p>
            <a:pPr marL="107950" lvl="1" eaLnBrk="1" hangingPunct="1">
              <a:buClr>
                <a:schemeClr val="tx1"/>
              </a:buClr>
              <a:buFont typeface="Wingdings" panose="05000000000000000000" pitchFamily="2" charset="2"/>
              <a:buChar char="§"/>
            </a:pPr>
            <a:r>
              <a:rPr lang="en-CA" dirty="0"/>
              <a:t> Discretionary</a:t>
            </a:r>
            <a:endParaRPr lang="en-CA" b="1" dirty="0">
              <a:solidFill>
                <a:srgbClr val="FF0000"/>
              </a:solidFill>
            </a:endParaRPr>
          </a:p>
          <a:p>
            <a:pPr marL="107950" lvl="1" eaLnBrk="1" hangingPunct="1"/>
            <a:r>
              <a:rPr lang="en-CA" b="1" dirty="0"/>
              <a:t>Automatic fiscal policy</a:t>
            </a:r>
            <a:r>
              <a:rPr lang="en-CA" dirty="0"/>
              <a:t> is a fiscal policy action triggered by the state of the economy with no government action.</a:t>
            </a:r>
          </a:p>
          <a:p>
            <a:pPr marL="107950" lvl="1" eaLnBrk="1" hangingPunct="1"/>
            <a:r>
              <a:rPr lang="en-CA" b="1" dirty="0"/>
              <a:t>Discretionary fiscal policy</a:t>
            </a:r>
            <a:r>
              <a:rPr lang="en-CA" dirty="0"/>
              <a:t> is a policy action that is initiated by an act of Congress.</a:t>
            </a:r>
          </a:p>
          <a:p>
            <a:pPr marL="107950" lvl="1" eaLnBrk="1" hangingPunct="1"/>
            <a:endParaRPr lang="en-CA" dirty="0"/>
          </a:p>
        </p:txBody>
      </p:sp>
      <p:sp>
        <p:nvSpPr>
          <p:cNvPr id="103426" name="Rectangle 2">
            <a:extLst>
              <a:ext uri="{FF2B5EF4-FFF2-40B4-BE49-F238E27FC236}">
                <a16:creationId xmlns:a16="http://schemas.microsoft.com/office/drawing/2014/main" xmlns="" id="{9C226B55-9E55-4B64-B968-27E54E34D76B}"/>
              </a:ext>
            </a:extLst>
          </p:cNvPr>
          <p:cNvSpPr>
            <a:spLocks noGrp="1" noChangeArrowheads="1"/>
          </p:cNvSpPr>
          <p:nvPr>
            <p:ph type="title"/>
          </p:nvPr>
        </p:nvSpPr>
        <p:spPr/>
        <p:txBody>
          <a:bodyPr/>
          <a:lstStyle/>
          <a:p>
            <a:pPr eaLnBrk="1" hangingPunct="1"/>
            <a:r>
              <a:rPr lang="en-CA" altLang="en-US"/>
              <a:t>Fiscal Stimulus</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28099">
                                            <p:txEl>
                                              <p:pRg st="0" end="0"/>
                                            </p:txEl>
                                          </p:spTgt>
                                        </p:tgtEl>
                                        <p:attrNameLst>
                                          <p:attrName>style.visibility</p:attrName>
                                        </p:attrNameLst>
                                      </p:cBhvr>
                                      <p:to>
                                        <p:strVal val="visible"/>
                                      </p:to>
                                    </p:set>
                                    <p:animEffect transition="in" filter="wipe(left)">
                                      <p:cBhvr>
                                        <p:cTn id="7" dur="500"/>
                                        <p:tgtEl>
                                          <p:spTgt spid="1028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8099">
                                            <p:txEl>
                                              <p:pRg st="1" end="1"/>
                                            </p:txEl>
                                          </p:spTgt>
                                        </p:tgtEl>
                                        <p:attrNameLst>
                                          <p:attrName>style.visibility</p:attrName>
                                        </p:attrNameLst>
                                      </p:cBhvr>
                                      <p:to>
                                        <p:strVal val="visible"/>
                                      </p:to>
                                    </p:set>
                                    <p:animEffect transition="in" filter="wipe(left)">
                                      <p:cBhvr>
                                        <p:cTn id="12" dur="1000"/>
                                        <p:tgtEl>
                                          <p:spTgt spid="10280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28099">
                                            <p:txEl>
                                              <p:pRg st="2" end="2"/>
                                            </p:txEl>
                                          </p:spTgt>
                                        </p:tgtEl>
                                        <p:attrNameLst>
                                          <p:attrName>style.visibility</p:attrName>
                                        </p:attrNameLst>
                                      </p:cBhvr>
                                      <p:to>
                                        <p:strVal val="visible"/>
                                      </p:to>
                                    </p:set>
                                    <p:animEffect transition="in" filter="wipe(left)">
                                      <p:cBhvr>
                                        <p:cTn id="17" dur="1000"/>
                                        <p:tgtEl>
                                          <p:spTgt spid="10280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28099">
                                            <p:txEl>
                                              <p:pRg st="3" end="3"/>
                                            </p:txEl>
                                          </p:spTgt>
                                        </p:tgtEl>
                                        <p:attrNameLst>
                                          <p:attrName>style.visibility</p:attrName>
                                        </p:attrNameLst>
                                      </p:cBhvr>
                                      <p:to>
                                        <p:strVal val="visible"/>
                                      </p:to>
                                    </p:set>
                                    <p:animEffect transition="in" filter="wipe(left)">
                                      <p:cBhvr>
                                        <p:cTn id="22" dur="1000"/>
                                        <p:tgtEl>
                                          <p:spTgt spid="10280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28099">
                                            <p:txEl>
                                              <p:pRg st="4" end="4"/>
                                            </p:txEl>
                                          </p:spTgt>
                                        </p:tgtEl>
                                        <p:attrNameLst>
                                          <p:attrName>style.visibility</p:attrName>
                                        </p:attrNameLst>
                                      </p:cBhvr>
                                      <p:to>
                                        <p:strVal val="visible"/>
                                      </p:to>
                                    </p:set>
                                    <p:animEffect transition="in" filter="wipe(left)">
                                      <p:cBhvr>
                                        <p:cTn id="27" dur="1000"/>
                                        <p:tgtEl>
                                          <p:spTgt spid="10280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28099">
                                            <p:txEl>
                                              <p:pRg st="5" end="5"/>
                                            </p:txEl>
                                          </p:spTgt>
                                        </p:tgtEl>
                                        <p:attrNameLst>
                                          <p:attrName>style.visibility</p:attrName>
                                        </p:attrNameLst>
                                      </p:cBhvr>
                                      <p:to>
                                        <p:strVal val="visible"/>
                                      </p:to>
                                    </p:set>
                                    <p:animEffect transition="in" filter="wipe(left)">
                                      <p:cBhvr>
                                        <p:cTn id="32" dur="1000"/>
                                        <p:tgtEl>
                                          <p:spTgt spid="1028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099" grpId="0" uiExpand="1" build="p" bldLvl="3"/>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8099" name="Rectangle 3">
            <a:extLst>
              <a:ext uri="{FF2B5EF4-FFF2-40B4-BE49-F238E27FC236}">
                <a16:creationId xmlns:a16="http://schemas.microsoft.com/office/drawing/2014/main" xmlns="" id="{E3F224F9-3F75-43A1-BB36-1FA8B18DA316}"/>
              </a:ext>
            </a:extLst>
          </p:cNvPr>
          <p:cNvSpPr>
            <a:spLocks noGrp="1" noChangeArrowheads="1"/>
          </p:cNvSpPr>
          <p:nvPr>
            <p:ph idx="1"/>
          </p:nvPr>
        </p:nvSpPr>
        <p:spPr/>
        <p:txBody>
          <a:bodyPr/>
          <a:lstStyle/>
          <a:p>
            <a:pPr marL="107950" lvl="1" eaLnBrk="1" hangingPunct="1"/>
            <a:r>
              <a:rPr lang="en-CA" b="1" dirty="0">
                <a:solidFill>
                  <a:srgbClr val="1A71B7"/>
                </a:solidFill>
              </a:rPr>
              <a:t>Automatic Fiscal Policy and Cyclical and Structural Budget Balances</a:t>
            </a:r>
          </a:p>
          <a:p>
            <a:pPr marL="107950" lvl="1" eaLnBrk="1" hangingPunct="1"/>
            <a:r>
              <a:rPr lang="en-AU" dirty="0"/>
              <a:t>Two items in the government budget change automatically in response to the state of the economy.</a:t>
            </a:r>
          </a:p>
          <a:p>
            <a:pPr marL="107950">
              <a:buClr>
                <a:srgbClr val="7030A0"/>
              </a:buClr>
              <a:buSzPct val="120000"/>
              <a:buFont typeface="Wingdings" panose="05000000000000000000" pitchFamily="2" charset="2"/>
              <a:buChar char="§"/>
            </a:pPr>
            <a:r>
              <a:rPr lang="en-AU" altLang="en-US" b="0" dirty="0">
                <a:solidFill>
                  <a:schemeClr val="tx1"/>
                </a:solidFill>
              </a:rPr>
              <a:t> Tax revenues</a:t>
            </a:r>
          </a:p>
          <a:p>
            <a:pPr marL="107950">
              <a:buClr>
                <a:srgbClr val="7030A0"/>
              </a:buClr>
              <a:buSzPct val="120000"/>
              <a:buFont typeface="Wingdings" panose="05000000000000000000" pitchFamily="2" charset="2"/>
              <a:buChar char="§"/>
            </a:pPr>
            <a:r>
              <a:rPr lang="en-AU" altLang="en-US" b="0" dirty="0">
                <a:solidFill>
                  <a:schemeClr val="tx1"/>
                </a:solidFill>
              </a:rPr>
              <a:t> Needs-tested spending</a:t>
            </a:r>
          </a:p>
        </p:txBody>
      </p:sp>
      <p:sp>
        <p:nvSpPr>
          <p:cNvPr id="105474" name="Rectangle 2">
            <a:extLst>
              <a:ext uri="{FF2B5EF4-FFF2-40B4-BE49-F238E27FC236}">
                <a16:creationId xmlns:a16="http://schemas.microsoft.com/office/drawing/2014/main" xmlns="" id="{31162005-6A9A-4FB6-95A3-169D1ED37C16}"/>
              </a:ext>
            </a:extLst>
          </p:cNvPr>
          <p:cNvSpPr>
            <a:spLocks noGrp="1" noChangeArrowheads="1"/>
          </p:cNvSpPr>
          <p:nvPr>
            <p:ph type="title"/>
          </p:nvPr>
        </p:nvSpPr>
        <p:spPr/>
        <p:txBody>
          <a:bodyPr/>
          <a:lstStyle/>
          <a:p>
            <a:pPr eaLnBrk="1" hangingPunct="1"/>
            <a:r>
              <a:rPr lang="en-CA" altLang="en-US"/>
              <a:t>Fiscal Stimulus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8099">
                                            <p:txEl>
                                              <p:pRg st="1" end="1"/>
                                            </p:txEl>
                                          </p:spTgt>
                                        </p:tgtEl>
                                        <p:attrNameLst>
                                          <p:attrName>style.visibility</p:attrName>
                                        </p:attrNameLst>
                                      </p:cBhvr>
                                      <p:to>
                                        <p:strVal val="visible"/>
                                      </p:to>
                                    </p:set>
                                    <p:animEffect transition="in" filter="wipe(left)">
                                      <p:cBhvr>
                                        <p:cTn id="7" dur="1000"/>
                                        <p:tgtEl>
                                          <p:spTgt spid="102809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8099">
                                            <p:txEl>
                                              <p:pRg st="2" end="2"/>
                                            </p:txEl>
                                          </p:spTgt>
                                        </p:tgtEl>
                                        <p:attrNameLst>
                                          <p:attrName>style.visibility</p:attrName>
                                        </p:attrNameLst>
                                      </p:cBhvr>
                                      <p:to>
                                        <p:strVal val="visible"/>
                                      </p:to>
                                    </p:set>
                                    <p:animEffect transition="in" filter="wipe(left)">
                                      <p:cBhvr>
                                        <p:cTn id="12" dur="1000"/>
                                        <p:tgtEl>
                                          <p:spTgt spid="102809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28099">
                                            <p:txEl>
                                              <p:pRg st="3" end="3"/>
                                            </p:txEl>
                                          </p:spTgt>
                                        </p:tgtEl>
                                        <p:attrNameLst>
                                          <p:attrName>style.visibility</p:attrName>
                                        </p:attrNameLst>
                                      </p:cBhvr>
                                      <p:to>
                                        <p:strVal val="visible"/>
                                      </p:to>
                                    </p:set>
                                    <p:animEffect transition="in" filter="wipe(left)">
                                      <p:cBhvr>
                                        <p:cTn id="17" dur="1000"/>
                                        <p:tgtEl>
                                          <p:spTgt spid="1028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099" grpId="0" uiExpand="1" build="p" bldLvl="3"/>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8099" name="Rectangle 3">
            <a:extLst>
              <a:ext uri="{FF2B5EF4-FFF2-40B4-BE49-F238E27FC236}">
                <a16:creationId xmlns:a16="http://schemas.microsoft.com/office/drawing/2014/main" xmlns="" id="{C30D7008-B789-4F41-B75D-C741E520F4E0}"/>
              </a:ext>
            </a:extLst>
          </p:cNvPr>
          <p:cNvSpPr>
            <a:spLocks noGrp="1" noChangeArrowheads="1"/>
          </p:cNvSpPr>
          <p:nvPr>
            <p:ph idx="1"/>
          </p:nvPr>
        </p:nvSpPr>
        <p:spPr/>
        <p:txBody>
          <a:bodyPr/>
          <a:lstStyle/>
          <a:p>
            <a:pPr marL="107950"/>
            <a:r>
              <a:rPr lang="en-AU" altLang="en-US" dirty="0">
                <a:solidFill>
                  <a:srgbClr val="7030A0"/>
                </a:solidFill>
              </a:rPr>
              <a:t>Automatic Changes in Tax Revenues</a:t>
            </a:r>
          </a:p>
          <a:p>
            <a:pPr marL="107950"/>
            <a:r>
              <a:rPr lang="en-AU" altLang="en-US" b="0" dirty="0">
                <a:solidFill>
                  <a:schemeClr val="tx1"/>
                </a:solidFill>
              </a:rPr>
              <a:t>Congress sets the tax </a:t>
            </a:r>
            <a:r>
              <a:rPr lang="en-AU" altLang="en-US" b="0" i="1" dirty="0">
                <a:solidFill>
                  <a:schemeClr val="tx1"/>
                </a:solidFill>
              </a:rPr>
              <a:t>rates </a:t>
            </a:r>
            <a:r>
              <a:rPr lang="en-AU" altLang="en-US" b="0" dirty="0">
                <a:solidFill>
                  <a:schemeClr val="tx1"/>
                </a:solidFill>
              </a:rPr>
              <a:t>that people must pay. </a:t>
            </a:r>
          </a:p>
          <a:p>
            <a:pPr marL="107950"/>
            <a:r>
              <a:rPr lang="en-AU" altLang="en-US" b="0" dirty="0">
                <a:solidFill>
                  <a:schemeClr val="tx1"/>
                </a:solidFill>
              </a:rPr>
              <a:t>The tax dollars people pay depend on tax rates and incomes. </a:t>
            </a:r>
          </a:p>
          <a:p>
            <a:pPr marL="107950"/>
            <a:r>
              <a:rPr lang="en-AU" altLang="en-US" b="0" dirty="0">
                <a:solidFill>
                  <a:schemeClr val="tx1"/>
                </a:solidFill>
              </a:rPr>
              <a:t>But incomes vary with real GDP, so tax revenues depend on real GDP.</a:t>
            </a:r>
          </a:p>
          <a:p>
            <a:pPr marL="107950"/>
            <a:r>
              <a:rPr lang="en-AU" altLang="en-US" b="0" dirty="0">
                <a:solidFill>
                  <a:schemeClr val="tx1"/>
                </a:solidFill>
              </a:rPr>
              <a:t>When real GDP increases in an expansion, tax revenues increase.</a:t>
            </a:r>
          </a:p>
          <a:p>
            <a:pPr marL="107950"/>
            <a:r>
              <a:rPr lang="en-AU" altLang="en-US" b="0" dirty="0">
                <a:solidFill>
                  <a:schemeClr val="tx1"/>
                </a:solidFill>
              </a:rPr>
              <a:t>When real GDP decreases in a recession, tax revenues decrease.</a:t>
            </a:r>
            <a:endParaRPr lang="en-CA" altLang="en-US" dirty="0">
              <a:solidFill>
                <a:schemeClr val="tx1"/>
              </a:solidFill>
            </a:endParaRPr>
          </a:p>
        </p:txBody>
      </p:sp>
      <p:sp>
        <p:nvSpPr>
          <p:cNvPr id="107522" name="Rectangle 2">
            <a:extLst>
              <a:ext uri="{FF2B5EF4-FFF2-40B4-BE49-F238E27FC236}">
                <a16:creationId xmlns:a16="http://schemas.microsoft.com/office/drawing/2014/main" xmlns="" id="{9B02CD34-3493-4AA3-AA3A-4307FE9265E3}"/>
              </a:ext>
            </a:extLst>
          </p:cNvPr>
          <p:cNvSpPr>
            <a:spLocks noGrp="1" noChangeArrowheads="1"/>
          </p:cNvSpPr>
          <p:nvPr>
            <p:ph type="title"/>
          </p:nvPr>
        </p:nvSpPr>
        <p:spPr/>
        <p:txBody>
          <a:bodyPr/>
          <a:lstStyle/>
          <a:p>
            <a:pPr eaLnBrk="1" hangingPunct="1"/>
            <a:r>
              <a:rPr lang="en-CA" altLang="en-US"/>
              <a:t>Fiscal Stimulus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8099">
                                            <p:txEl>
                                              <p:pRg st="1" end="1"/>
                                            </p:txEl>
                                          </p:spTgt>
                                        </p:tgtEl>
                                        <p:attrNameLst>
                                          <p:attrName>style.visibility</p:attrName>
                                        </p:attrNameLst>
                                      </p:cBhvr>
                                      <p:to>
                                        <p:strVal val="visible"/>
                                      </p:to>
                                    </p:set>
                                    <p:animEffect transition="in" filter="wipe(left)">
                                      <p:cBhvr>
                                        <p:cTn id="7" dur="1000"/>
                                        <p:tgtEl>
                                          <p:spTgt spid="102809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8099">
                                            <p:txEl>
                                              <p:pRg st="2" end="2"/>
                                            </p:txEl>
                                          </p:spTgt>
                                        </p:tgtEl>
                                        <p:attrNameLst>
                                          <p:attrName>style.visibility</p:attrName>
                                        </p:attrNameLst>
                                      </p:cBhvr>
                                      <p:to>
                                        <p:strVal val="visible"/>
                                      </p:to>
                                    </p:set>
                                    <p:animEffect transition="in" filter="wipe(left)">
                                      <p:cBhvr>
                                        <p:cTn id="12" dur="1000"/>
                                        <p:tgtEl>
                                          <p:spTgt spid="102809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28099">
                                            <p:txEl>
                                              <p:pRg st="3" end="3"/>
                                            </p:txEl>
                                          </p:spTgt>
                                        </p:tgtEl>
                                        <p:attrNameLst>
                                          <p:attrName>style.visibility</p:attrName>
                                        </p:attrNameLst>
                                      </p:cBhvr>
                                      <p:to>
                                        <p:strVal val="visible"/>
                                      </p:to>
                                    </p:set>
                                    <p:animEffect transition="in" filter="wipe(left)">
                                      <p:cBhvr>
                                        <p:cTn id="17" dur="1000"/>
                                        <p:tgtEl>
                                          <p:spTgt spid="102809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28099">
                                            <p:txEl>
                                              <p:pRg st="4" end="4"/>
                                            </p:txEl>
                                          </p:spTgt>
                                        </p:tgtEl>
                                        <p:attrNameLst>
                                          <p:attrName>style.visibility</p:attrName>
                                        </p:attrNameLst>
                                      </p:cBhvr>
                                      <p:to>
                                        <p:strVal val="visible"/>
                                      </p:to>
                                    </p:set>
                                    <p:animEffect transition="in" filter="wipe(left)">
                                      <p:cBhvr>
                                        <p:cTn id="22" dur="1000"/>
                                        <p:tgtEl>
                                          <p:spTgt spid="102809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28099">
                                            <p:txEl>
                                              <p:pRg st="5" end="5"/>
                                            </p:txEl>
                                          </p:spTgt>
                                        </p:tgtEl>
                                        <p:attrNameLst>
                                          <p:attrName>style.visibility</p:attrName>
                                        </p:attrNameLst>
                                      </p:cBhvr>
                                      <p:to>
                                        <p:strVal val="visible"/>
                                      </p:to>
                                    </p:set>
                                    <p:animEffect transition="in" filter="wipe(left)">
                                      <p:cBhvr>
                                        <p:cTn id="27" dur="1000"/>
                                        <p:tgtEl>
                                          <p:spTgt spid="1028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099" grpId="0" uiExpand="1" build="p" bldLvl="3"/>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9" name="Rectangle 3">
            <a:extLst>
              <a:ext uri="{FF2B5EF4-FFF2-40B4-BE49-F238E27FC236}">
                <a16:creationId xmlns:a16="http://schemas.microsoft.com/office/drawing/2014/main" xmlns="" id="{BB6932FD-E599-4F10-B3DF-ECC1F7A70E1F}"/>
              </a:ext>
            </a:extLst>
          </p:cNvPr>
          <p:cNvSpPr>
            <a:spLocks noGrp="1" noChangeArrowheads="1"/>
          </p:cNvSpPr>
          <p:nvPr>
            <p:ph idx="1"/>
          </p:nvPr>
        </p:nvSpPr>
        <p:spPr/>
        <p:txBody>
          <a:bodyPr/>
          <a:lstStyle/>
          <a:p>
            <a:pPr marL="107950"/>
            <a:r>
              <a:rPr lang="en-AU" altLang="en-US" dirty="0">
                <a:solidFill>
                  <a:srgbClr val="7030A0"/>
                </a:solidFill>
              </a:rPr>
              <a:t>Needs-Tested Spending</a:t>
            </a:r>
          </a:p>
          <a:p>
            <a:pPr marL="107950"/>
            <a:r>
              <a:rPr lang="en-US" altLang="en-US" b="0" dirty="0">
                <a:solidFill>
                  <a:schemeClr val="tx1"/>
                </a:solidFill>
              </a:rPr>
              <a:t>The government creates programs that pay benefits to qualified people and businesses.</a:t>
            </a:r>
          </a:p>
          <a:p>
            <a:pPr marL="107950"/>
            <a:r>
              <a:rPr lang="en-US" altLang="en-US" b="0" dirty="0">
                <a:solidFill>
                  <a:schemeClr val="tx1"/>
                </a:solidFill>
              </a:rPr>
              <a:t>These transfer payments depend on the economic state of the economy.</a:t>
            </a:r>
          </a:p>
          <a:p>
            <a:pPr marL="107950"/>
            <a:r>
              <a:rPr lang="en-US" altLang="en-US" b="0" dirty="0">
                <a:solidFill>
                  <a:schemeClr val="tx1"/>
                </a:solidFill>
              </a:rPr>
              <a:t>When the economy is in an expansion, unemployment falls, so needs-tested spending decreases.</a:t>
            </a:r>
          </a:p>
          <a:p>
            <a:pPr marL="107950"/>
            <a:r>
              <a:rPr lang="en-US" altLang="en-US" b="0" dirty="0">
                <a:solidFill>
                  <a:schemeClr val="tx1"/>
                </a:solidFill>
              </a:rPr>
              <a:t>When the economy is in a recession, unemployment rises, so needs-tested spending increases.</a:t>
            </a:r>
          </a:p>
        </p:txBody>
      </p:sp>
      <p:sp>
        <p:nvSpPr>
          <p:cNvPr id="109570" name="Rectangle 2">
            <a:extLst>
              <a:ext uri="{FF2B5EF4-FFF2-40B4-BE49-F238E27FC236}">
                <a16:creationId xmlns:a16="http://schemas.microsoft.com/office/drawing/2014/main" xmlns="" id="{88E5559E-90DF-4732-A96E-D5E8EAB1D0DB}"/>
              </a:ext>
            </a:extLst>
          </p:cNvPr>
          <p:cNvSpPr>
            <a:spLocks noGrp="1" noChangeArrowheads="1"/>
          </p:cNvSpPr>
          <p:nvPr>
            <p:ph type="title"/>
          </p:nvPr>
        </p:nvSpPr>
        <p:spPr/>
        <p:txBody>
          <a:bodyPr/>
          <a:lstStyle/>
          <a:p>
            <a:pPr eaLnBrk="1" hangingPunct="1"/>
            <a:r>
              <a:rPr lang="en-CA" altLang="en-US"/>
              <a:t>Fiscal Stimulus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1619">
                                            <p:txEl>
                                              <p:pRg st="1" end="1"/>
                                            </p:txEl>
                                          </p:spTgt>
                                        </p:tgtEl>
                                        <p:attrNameLst>
                                          <p:attrName>style.visibility</p:attrName>
                                        </p:attrNameLst>
                                      </p:cBhvr>
                                      <p:to>
                                        <p:strVal val="visible"/>
                                      </p:to>
                                    </p:set>
                                    <p:animEffect transition="in" filter="wipe(left)">
                                      <p:cBhvr>
                                        <p:cTn id="7" dur="500"/>
                                        <p:tgtEl>
                                          <p:spTgt spid="11161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11619">
                                            <p:txEl>
                                              <p:pRg st="2" end="2"/>
                                            </p:txEl>
                                          </p:spTgt>
                                        </p:tgtEl>
                                        <p:attrNameLst>
                                          <p:attrName>style.visibility</p:attrName>
                                        </p:attrNameLst>
                                      </p:cBhvr>
                                      <p:to>
                                        <p:strVal val="visible"/>
                                      </p:to>
                                    </p:set>
                                    <p:animEffect transition="in" filter="wipe(left)">
                                      <p:cBhvr>
                                        <p:cTn id="12" dur="500"/>
                                        <p:tgtEl>
                                          <p:spTgt spid="11161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11619">
                                            <p:txEl>
                                              <p:pRg st="3" end="3"/>
                                            </p:txEl>
                                          </p:spTgt>
                                        </p:tgtEl>
                                        <p:attrNameLst>
                                          <p:attrName>style.visibility</p:attrName>
                                        </p:attrNameLst>
                                      </p:cBhvr>
                                      <p:to>
                                        <p:strVal val="visible"/>
                                      </p:to>
                                    </p:set>
                                    <p:animEffect transition="in" filter="wipe(left)">
                                      <p:cBhvr>
                                        <p:cTn id="17" dur="500"/>
                                        <p:tgtEl>
                                          <p:spTgt spid="11161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11619">
                                            <p:txEl>
                                              <p:pRg st="4" end="4"/>
                                            </p:txEl>
                                          </p:spTgt>
                                        </p:tgtEl>
                                        <p:attrNameLst>
                                          <p:attrName>style.visibility</p:attrName>
                                        </p:attrNameLst>
                                      </p:cBhvr>
                                      <p:to>
                                        <p:strVal val="visible"/>
                                      </p:to>
                                    </p:set>
                                    <p:animEffect transition="in" filter="wipe(left)">
                                      <p:cBhvr>
                                        <p:cTn id="22" dur="500"/>
                                        <p:tgtEl>
                                          <p:spTgt spid="1116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3B04C7D-64FC-43B5-864F-43C13E12A012}"/>
              </a:ext>
            </a:extLst>
          </p:cNvPr>
          <p:cNvSpPr>
            <a:spLocks noGrp="1"/>
          </p:cNvSpPr>
          <p:nvPr>
            <p:ph idx="1"/>
          </p:nvPr>
        </p:nvSpPr>
        <p:spPr>
          <a:xfrm>
            <a:off x="360363" y="1584325"/>
            <a:ext cx="4059237" cy="4525963"/>
          </a:xfrm>
        </p:spPr>
        <p:txBody>
          <a:bodyPr/>
          <a:lstStyle/>
          <a:p>
            <a:pPr marL="107950" eaLnBrk="1" hangingPunct="1"/>
            <a:r>
              <a:rPr lang="en-US" altLang="en-US" dirty="0"/>
              <a:t>The Institutions and Laws</a:t>
            </a:r>
          </a:p>
          <a:p>
            <a:pPr marL="107950" lvl="1" eaLnBrk="1" hangingPunct="1"/>
            <a:r>
              <a:rPr lang="en-US" altLang="en-US" dirty="0"/>
              <a:t>The President and  Congress make </a:t>
            </a:r>
            <a:br>
              <a:rPr lang="en-US" altLang="en-US" dirty="0"/>
            </a:br>
            <a:r>
              <a:rPr lang="en-US" altLang="en-US" dirty="0"/>
              <a:t>fiscal  policy.</a:t>
            </a:r>
          </a:p>
          <a:p>
            <a:pPr marL="107950" lvl="1" eaLnBrk="1" hangingPunct="1"/>
            <a:r>
              <a:rPr lang="en-US" altLang="en-US" dirty="0"/>
              <a:t>Figure 13.1 shows the budget timeline for </a:t>
            </a:r>
            <a:br>
              <a:rPr lang="en-US" altLang="en-US" dirty="0"/>
            </a:br>
            <a:r>
              <a:rPr lang="en-US" altLang="en-US" dirty="0"/>
              <a:t>Fiscal 2018.</a:t>
            </a:r>
          </a:p>
        </p:txBody>
      </p:sp>
      <p:sp>
        <p:nvSpPr>
          <p:cNvPr id="21506" name="Title 1">
            <a:extLst>
              <a:ext uri="{FF2B5EF4-FFF2-40B4-BE49-F238E27FC236}">
                <a16:creationId xmlns:a16="http://schemas.microsoft.com/office/drawing/2014/main" xmlns="" id="{1C9829DE-118B-48C2-AB1C-FBD53FA45A98}"/>
              </a:ext>
            </a:extLst>
          </p:cNvPr>
          <p:cNvSpPr>
            <a:spLocks noGrp="1"/>
          </p:cNvSpPr>
          <p:nvPr>
            <p:ph type="title"/>
          </p:nvPr>
        </p:nvSpPr>
        <p:spPr>
          <a:ln/>
        </p:spPr>
        <p:txBody>
          <a:bodyPr/>
          <a:lstStyle/>
          <a:p>
            <a:r>
              <a:rPr lang="en-CA" altLang="en-US"/>
              <a:t>The Federal Budget</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000" y="1656001"/>
            <a:ext cx="4358640" cy="425196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0000" y="1656001"/>
            <a:ext cx="4358640" cy="425196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0000" y="1656001"/>
            <a:ext cx="4358640" cy="425196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0000" y="1656001"/>
            <a:ext cx="4358640" cy="4251960"/>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00000" y="1656001"/>
            <a:ext cx="4358640" cy="4251960"/>
          </a:xfrm>
          <a:prstGeom prst="rect">
            <a:avLst/>
          </a:prstGeom>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00000" y="1656001"/>
            <a:ext cx="4358640" cy="4251960"/>
          </a:xfrm>
          <a:prstGeom prst="rect">
            <a:avLst/>
          </a:prstGeom>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00000" y="1656001"/>
            <a:ext cx="4358640" cy="4251960"/>
          </a:xfrm>
          <a:prstGeom prst="rect">
            <a:avLst/>
          </a:prstGeom>
        </p:spPr>
      </p:pic>
      <p:pic>
        <p:nvPicPr>
          <p:cNvPr id="22" name="Picture 7">
            <a:hlinkClick r:id="rId10" action="ppaction://hlinksldjump" tooltip="Click to expand the figure"/>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1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1000"/>
                                        <p:tgtEl>
                                          <p:spTgt spid="18"/>
                                        </p:tgtEl>
                                      </p:cBhvr>
                                    </p:animEffect>
                                  </p:childTnLst>
                                </p:cTn>
                              </p:par>
                            </p:childTnLst>
                          </p:cTn>
                        </p:par>
                        <p:par>
                          <p:cTn id="28" fill="hold">
                            <p:stCondLst>
                              <p:cond delay="1000"/>
                            </p:stCondLst>
                            <p:childTnLst>
                              <p:par>
                                <p:cTn id="29" presetID="22" presetClass="entr" presetSubtype="1"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up)">
                                      <p:cBhvr>
                                        <p:cTn id="31" dur="10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left)">
                                      <p:cBhvr>
                                        <p:cTn id="36" dur="10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left)">
                                      <p:cBhvr>
                                        <p:cTn id="41"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8099" name="Rectangle 3">
            <a:extLst>
              <a:ext uri="{FF2B5EF4-FFF2-40B4-BE49-F238E27FC236}">
                <a16:creationId xmlns:a16="http://schemas.microsoft.com/office/drawing/2014/main" xmlns="" id="{AEAFFF6C-F256-42C3-9760-C3583B241B05}"/>
              </a:ext>
            </a:extLst>
          </p:cNvPr>
          <p:cNvSpPr>
            <a:spLocks noGrp="1" noChangeArrowheads="1"/>
          </p:cNvSpPr>
          <p:nvPr>
            <p:ph idx="1"/>
          </p:nvPr>
        </p:nvSpPr>
        <p:spPr/>
        <p:txBody>
          <a:bodyPr/>
          <a:lstStyle/>
          <a:p>
            <a:pPr marL="107950"/>
            <a:r>
              <a:rPr lang="en-AU" altLang="en-US" dirty="0">
                <a:solidFill>
                  <a:srgbClr val="7030A0"/>
                </a:solidFill>
              </a:rPr>
              <a:t>Automatic Stimulus</a:t>
            </a:r>
          </a:p>
          <a:p>
            <a:pPr marL="107950"/>
            <a:r>
              <a:rPr lang="en-US" altLang="en-US" b="0" dirty="0">
                <a:solidFill>
                  <a:schemeClr val="tx1"/>
                </a:solidFill>
              </a:rPr>
              <a:t>In a recession, receipts decrease and outlays increase.</a:t>
            </a:r>
          </a:p>
          <a:p>
            <a:pPr marL="107950"/>
            <a:r>
              <a:rPr lang="en-US" altLang="en-US" b="0" dirty="0">
                <a:solidFill>
                  <a:schemeClr val="tx1"/>
                </a:solidFill>
              </a:rPr>
              <a:t>So the budget provides an automatic stimulus that helps shrink the recessionary gap.</a:t>
            </a:r>
          </a:p>
          <a:p>
            <a:pPr marL="107950"/>
            <a:r>
              <a:rPr lang="en-US" altLang="en-US" b="0" dirty="0">
                <a:solidFill>
                  <a:schemeClr val="tx1"/>
                </a:solidFill>
              </a:rPr>
              <a:t>In a boom, receipts increase and outlays decrease.</a:t>
            </a:r>
          </a:p>
          <a:p>
            <a:pPr marL="107950"/>
            <a:r>
              <a:rPr lang="en-US" altLang="en-US" b="0" dirty="0">
                <a:solidFill>
                  <a:schemeClr val="tx1"/>
                </a:solidFill>
              </a:rPr>
              <a:t>So the budget provides automatic restraint that helps shrink the inflationary gap.</a:t>
            </a:r>
          </a:p>
        </p:txBody>
      </p:sp>
      <p:sp>
        <p:nvSpPr>
          <p:cNvPr id="111618" name="Rectangle 2">
            <a:extLst>
              <a:ext uri="{FF2B5EF4-FFF2-40B4-BE49-F238E27FC236}">
                <a16:creationId xmlns:a16="http://schemas.microsoft.com/office/drawing/2014/main" xmlns="" id="{00877495-4F92-4F2E-B6A0-D448CE334A29}"/>
              </a:ext>
            </a:extLst>
          </p:cNvPr>
          <p:cNvSpPr>
            <a:spLocks noGrp="1" noChangeArrowheads="1"/>
          </p:cNvSpPr>
          <p:nvPr>
            <p:ph type="title"/>
          </p:nvPr>
        </p:nvSpPr>
        <p:spPr/>
        <p:txBody>
          <a:bodyPr/>
          <a:lstStyle/>
          <a:p>
            <a:pPr eaLnBrk="1" hangingPunct="1"/>
            <a:r>
              <a:rPr lang="en-CA" altLang="en-US"/>
              <a:t>Fiscal Stimulus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28099">
                                            <p:txEl>
                                              <p:pRg st="1" end="1"/>
                                            </p:txEl>
                                          </p:spTgt>
                                        </p:tgtEl>
                                        <p:attrNameLst>
                                          <p:attrName>style.visibility</p:attrName>
                                        </p:attrNameLst>
                                      </p:cBhvr>
                                      <p:to>
                                        <p:strVal val="visible"/>
                                      </p:to>
                                    </p:set>
                                    <p:animEffect transition="in" filter="wipe(left)">
                                      <p:cBhvr>
                                        <p:cTn id="7" dur="500"/>
                                        <p:tgtEl>
                                          <p:spTgt spid="102809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028099">
                                            <p:txEl>
                                              <p:pRg st="2" end="2"/>
                                            </p:txEl>
                                          </p:spTgt>
                                        </p:tgtEl>
                                        <p:attrNameLst>
                                          <p:attrName>style.visibility</p:attrName>
                                        </p:attrNameLst>
                                      </p:cBhvr>
                                      <p:to>
                                        <p:strVal val="visible"/>
                                      </p:to>
                                    </p:set>
                                    <p:animEffect transition="in" filter="wipe(left)">
                                      <p:cBhvr>
                                        <p:cTn id="12" dur="500"/>
                                        <p:tgtEl>
                                          <p:spTgt spid="102809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028099">
                                            <p:txEl>
                                              <p:pRg st="3" end="3"/>
                                            </p:txEl>
                                          </p:spTgt>
                                        </p:tgtEl>
                                        <p:attrNameLst>
                                          <p:attrName>style.visibility</p:attrName>
                                        </p:attrNameLst>
                                      </p:cBhvr>
                                      <p:to>
                                        <p:strVal val="visible"/>
                                      </p:to>
                                    </p:set>
                                    <p:animEffect transition="in" filter="wipe(left)">
                                      <p:cBhvr>
                                        <p:cTn id="17" dur="500"/>
                                        <p:tgtEl>
                                          <p:spTgt spid="102809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028099">
                                            <p:txEl>
                                              <p:pRg st="4" end="4"/>
                                            </p:txEl>
                                          </p:spTgt>
                                        </p:tgtEl>
                                        <p:attrNameLst>
                                          <p:attrName>style.visibility</p:attrName>
                                        </p:attrNameLst>
                                      </p:cBhvr>
                                      <p:to>
                                        <p:strVal val="visible"/>
                                      </p:to>
                                    </p:set>
                                    <p:animEffect transition="in" filter="wipe(left)">
                                      <p:cBhvr>
                                        <p:cTn id="22" dur="500"/>
                                        <p:tgtEl>
                                          <p:spTgt spid="1028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6771" name="Rectangle 3">
            <a:extLst>
              <a:ext uri="{FF2B5EF4-FFF2-40B4-BE49-F238E27FC236}">
                <a16:creationId xmlns:a16="http://schemas.microsoft.com/office/drawing/2014/main" xmlns="" id="{9766FB4C-9CF4-4EBB-8565-EB6A28D68677}"/>
              </a:ext>
            </a:extLst>
          </p:cNvPr>
          <p:cNvSpPr>
            <a:spLocks noGrp="1" noChangeArrowheads="1"/>
          </p:cNvSpPr>
          <p:nvPr>
            <p:ph idx="1"/>
          </p:nvPr>
        </p:nvSpPr>
        <p:spPr/>
        <p:txBody>
          <a:bodyPr/>
          <a:lstStyle/>
          <a:p>
            <a:pPr marL="107950" lvl="1" eaLnBrk="1" hangingPunct="1"/>
            <a:r>
              <a:rPr lang="en-CA" b="1" dirty="0">
                <a:solidFill>
                  <a:srgbClr val="7030A0"/>
                </a:solidFill>
              </a:rPr>
              <a:t>Cyclical and Structural Balances</a:t>
            </a:r>
          </a:p>
          <a:p>
            <a:pPr marL="107950" lvl="1" eaLnBrk="1" hangingPunct="1"/>
            <a:r>
              <a:rPr lang="en-CA" dirty="0"/>
              <a:t>The </a:t>
            </a:r>
            <a:r>
              <a:rPr lang="en-CA" b="1" dirty="0"/>
              <a:t>structural surplus or deficit</a:t>
            </a:r>
            <a:r>
              <a:rPr lang="en-CA" dirty="0"/>
              <a:t> is the budget balance that would occur if the economy were at full employment and real GDP were equal to potential GDP.</a:t>
            </a:r>
          </a:p>
          <a:p>
            <a:pPr marL="107950" lvl="1" eaLnBrk="1" hangingPunct="1"/>
            <a:r>
              <a:rPr lang="en-CA" dirty="0"/>
              <a:t>The </a:t>
            </a:r>
            <a:r>
              <a:rPr lang="en-CA" b="1" dirty="0"/>
              <a:t>cyclical surplus or deficit</a:t>
            </a:r>
            <a:r>
              <a:rPr lang="en-CA" dirty="0"/>
              <a:t> is the actual surplus or deficit minus the structural surplus or deficit.</a:t>
            </a:r>
          </a:p>
          <a:p>
            <a:pPr marL="107950" lvl="1" eaLnBrk="1" hangingPunct="1"/>
            <a:r>
              <a:rPr lang="en-CA" dirty="0"/>
              <a:t>That is, a cyclical surplus or deficit is the surplus or deficit that occurs purely because real GDP does </a:t>
            </a:r>
            <a:r>
              <a:rPr lang="en-CA" i="1" dirty="0"/>
              <a:t>not</a:t>
            </a:r>
            <a:r>
              <a:rPr lang="en-CA" dirty="0"/>
              <a:t> equal potential GDP.</a:t>
            </a:r>
          </a:p>
        </p:txBody>
      </p:sp>
      <p:sp>
        <p:nvSpPr>
          <p:cNvPr id="113666" name="Rectangle 5">
            <a:extLst>
              <a:ext uri="{FF2B5EF4-FFF2-40B4-BE49-F238E27FC236}">
                <a16:creationId xmlns:a16="http://schemas.microsoft.com/office/drawing/2014/main" xmlns="" id="{03578A0E-E1CB-4D80-A44B-56374B21BB5E}"/>
              </a:ext>
            </a:extLst>
          </p:cNvPr>
          <p:cNvSpPr>
            <a:spLocks noGrp="1" noChangeArrowheads="1"/>
          </p:cNvSpPr>
          <p:nvPr>
            <p:ph type="title"/>
          </p:nvPr>
        </p:nvSpPr>
        <p:spPr>
          <a:noFill/>
        </p:spPr>
        <p:txBody>
          <a:bodyPr/>
          <a:lstStyle/>
          <a:p>
            <a:pPr eaLnBrk="1" hangingPunct="1"/>
            <a:r>
              <a:rPr lang="en-CA" altLang="en-US"/>
              <a:t>Fiscal Stimulus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56771">
                                            <p:txEl>
                                              <p:pRg st="1" end="1"/>
                                            </p:txEl>
                                          </p:spTgt>
                                        </p:tgtEl>
                                        <p:attrNameLst>
                                          <p:attrName>style.visibility</p:attrName>
                                        </p:attrNameLst>
                                      </p:cBhvr>
                                      <p:to>
                                        <p:strVal val="visible"/>
                                      </p:to>
                                    </p:set>
                                    <p:animEffect transition="in" filter="wipe(left)">
                                      <p:cBhvr>
                                        <p:cTn id="7" dur="1000"/>
                                        <p:tgtEl>
                                          <p:spTgt spid="105677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56771">
                                            <p:txEl>
                                              <p:pRg st="2" end="2"/>
                                            </p:txEl>
                                          </p:spTgt>
                                        </p:tgtEl>
                                        <p:attrNameLst>
                                          <p:attrName>style.visibility</p:attrName>
                                        </p:attrNameLst>
                                      </p:cBhvr>
                                      <p:to>
                                        <p:strVal val="visible"/>
                                      </p:to>
                                    </p:set>
                                    <p:animEffect transition="in" filter="wipe(left)">
                                      <p:cBhvr>
                                        <p:cTn id="12" dur="1000"/>
                                        <p:tgtEl>
                                          <p:spTgt spid="105677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56771">
                                            <p:txEl>
                                              <p:pRg st="3" end="3"/>
                                            </p:txEl>
                                          </p:spTgt>
                                        </p:tgtEl>
                                        <p:attrNameLst>
                                          <p:attrName>style.visibility</p:attrName>
                                        </p:attrNameLst>
                                      </p:cBhvr>
                                      <p:to>
                                        <p:strVal val="visible"/>
                                      </p:to>
                                    </p:set>
                                    <p:animEffect transition="in" filter="wipe(left)">
                                      <p:cBhvr>
                                        <p:cTn id="17" dur="1000"/>
                                        <p:tgtEl>
                                          <p:spTgt spid="10567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6771" grpId="0" uiExpand="1" build="p" bldLvl="3"/>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8819" name="Rectangle 3">
            <a:extLst>
              <a:ext uri="{FF2B5EF4-FFF2-40B4-BE49-F238E27FC236}">
                <a16:creationId xmlns:a16="http://schemas.microsoft.com/office/drawing/2014/main" xmlns="" id="{76084418-A28E-4FCC-8BCD-B862558B2643}"/>
              </a:ext>
            </a:extLst>
          </p:cNvPr>
          <p:cNvSpPr>
            <a:spLocks noGrp="1" noChangeArrowheads="1"/>
          </p:cNvSpPr>
          <p:nvPr>
            <p:ph idx="1"/>
          </p:nvPr>
        </p:nvSpPr>
        <p:spPr>
          <a:xfrm>
            <a:off x="360363" y="1584325"/>
            <a:ext cx="3887787" cy="4664075"/>
          </a:xfrm>
        </p:spPr>
        <p:txBody>
          <a:bodyPr/>
          <a:lstStyle/>
          <a:p>
            <a:pPr marL="107950" lvl="1" eaLnBrk="1" hangingPunct="1"/>
            <a:r>
              <a:rPr lang="en-CA" altLang="en-US" dirty="0"/>
              <a:t>Figure 13.9 illustrates a cyclical deficit and a cyclical surplus.</a:t>
            </a:r>
          </a:p>
          <a:p>
            <a:pPr marL="107950" lvl="1" eaLnBrk="1" hangingPunct="1"/>
            <a:r>
              <a:rPr lang="en-CA" altLang="en-US" dirty="0"/>
              <a:t>In part (a), potential GDP is $18 trillion.</a:t>
            </a:r>
          </a:p>
          <a:p>
            <a:pPr marL="107950" lvl="1" eaLnBrk="1" hangingPunct="1"/>
            <a:r>
              <a:rPr lang="en-CA" altLang="en-US" dirty="0"/>
              <a:t>If real GDP is $17 trillion, the budget is in deficit and it is a cyclical deficit.</a:t>
            </a:r>
          </a:p>
          <a:p>
            <a:pPr marL="107950" lvl="1" eaLnBrk="1" hangingPunct="1"/>
            <a:r>
              <a:rPr lang="en-CA" altLang="en-US" dirty="0"/>
              <a:t>If real GDP is $19 trillion, the budget is in surplus and it is a cyclical surplus.</a:t>
            </a:r>
          </a:p>
        </p:txBody>
      </p:sp>
      <p:sp>
        <p:nvSpPr>
          <p:cNvPr id="115715" name="Rectangle 14">
            <a:extLst>
              <a:ext uri="{FF2B5EF4-FFF2-40B4-BE49-F238E27FC236}">
                <a16:creationId xmlns:a16="http://schemas.microsoft.com/office/drawing/2014/main" xmlns="" id="{8C3D3F49-7D57-49E0-8E7B-737E7C48B1DA}"/>
              </a:ext>
            </a:extLst>
          </p:cNvPr>
          <p:cNvSpPr>
            <a:spLocks noGrp="1" noChangeArrowheads="1"/>
          </p:cNvSpPr>
          <p:nvPr>
            <p:ph type="title"/>
          </p:nvPr>
        </p:nvSpPr>
        <p:spPr>
          <a:noFill/>
          <a:ln/>
        </p:spPr>
        <p:txBody>
          <a:bodyPr/>
          <a:lstStyle/>
          <a:p>
            <a:pPr eaLnBrk="1" hangingPunct="1"/>
            <a:r>
              <a:rPr lang="en-CA" altLang="en-US"/>
              <a:t>Fiscal Stimulus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000" y="1656000"/>
            <a:ext cx="4251960" cy="401574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0000" y="1656000"/>
            <a:ext cx="4251960" cy="401574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0000" y="1656000"/>
            <a:ext cx="4251960" cy="4015740"/>
          </a:xfrm>
          <a:prstGeom prst="rect">
            <a:avLst/>
          </a:prstGeom>
        </p:spPr>
      </p:pic>
      <p:pic>
        <p:nvPicPr>
          <p:cNvPr id="12" name="Picture 7">
            <a:hlinkClick r:id="rId6" action="ppaction://hlinksldjump" tooltip="Click to expand the figure"/>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58819">
                                            <p:txEl>
                                              <p:pRg st="1" end="1"/>
                                            </p:txEl>
                                          </p:spTgt>
                                        </p:tgtEl>
                                        <p:attrNameLst>
                                          <p:attrName>style.visibility</p:attrName>
                                        </p:attrNameLst>
                                      </p:cBhvr>
                                      <p:to>
                                        <p:strVal val="visible"/>
                                      </p:to>
                                    </p:set>
                                    <p:animEffect transition="in" filter="wipe(left)">
                                      <p:cBhvr>
                                        <p:cTn id="7" dur="1000"/>
                                        <p:tgtEl>
                                          <p:spTgt spid="105881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58819">
                                            <p:txEl>
                                              <p:pRg st="2" end="2"/>
                                            </p:txEl>
                                          </p:spTgt>
                                        </p:tgtEl>
                                        <p:attrNameLst>
                                          <p:attrName>style.visibility</p:attrName>
                                        </p:attrNameLst>
                                      </p:cBhvr>
                                      <p:to>
                                        <p:strVal val="visible"/>
                                      </p:to>
                                    </p:set>
                                    <p:animEffect transition="in" filter="wipe(left)">
                                      <p:cBhvr>
                                        <p:cTn id="12" dur="1000"/>
                                        <p:tgtEl>
                                          <p:spTgt spid="1058819">
                                            <p:txEl>
                                              <p:pRg st="2" end="2"/>
                                            </p:txEl>
                                          </p:spTgt>
                                        </p:tgtEl>
                                      </p:cBhvr>
                                    </p:animEffect>
                                  </p:childTnLst>
                                </p:cTn>
                              </p:par>
                              <p:par>
                                <p:cTn id="13" presetID="16" presetClass="entr" presetSubtype="42"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outHorizontal)">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58819">
                                            <p:txEl>
                                              <p:pRg st="3" end="3"/>
                                            </p:txEl>
                                          </p:spTgt>
                                        </p:tgtEl>
                                        <p:attrNameLst>
                                          <p:attrName>style.visibility</p:attrName>
                                        </p:attrNameLst>
                                      </p:cBhvr>
                                      <p:to>
                                        <p:strVal val="visible"/>
                                      </p:to>
                                    </p:set>
                                    <p:animEffect transition="in" filter="wipe(left)">
                                      <p:cBhvr>
                                        <p:cTn id="20" dur="1000"/>
                                        <p:tgtEl>
                                          <p:spTgt spid="1058819">
                                            <p:txEl>
                                              <p:pRg st="3" end="3"/>
                                            </p:txEl>
                                          </p:spTgt>
                                        </p:tgtEl>
                                      </p:cBhvr>
                                    </p:animEffect>
                                  </p:childTnLst>
                                </p:cTn>
                              </p:par>
                              <p:par>
                                <p:cTn id="21" presetID="16" presetClass="entr" presetSubtype="42"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outHorizontal)">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8819" grpId="0" uiExpand="1" build="p" bldLvl="3"/>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4000" y="828000"/>
            <a:ext cx="5314950" cy="50196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4000" y="828000"/>
            <a:ext cx="5314950" cy="501967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4000" y="828000"/>
            <a:ext cx="5314950" cy="5019675"/>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Horizontal)">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outHorizontal)">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2787" name="Rectangle 3">
            <a:extLst>
              <a:ext uri="{FF2B5EF4-FFF2-40B4-BE49-F238E27FC236}">
                <a16:creationId xmlns:a16="http://schemas.microsoft.com/office/drawing/2014/main" xmlns="" id="{635D9C9C-7DE6-43E0-9DB0-A8CCF5F15F3F}"/>
              </a:ext>
            </a:extLst>
          </p:cNvPr>
          <p:cNvSpPr>
            <a:spLocks noGrp="1" noChangeArrowheads="1"/>
          </p:cNvSpPr>
          <p:nvPr>
            <p:ph idx="1"/>
          </p:nvPr>
        </p:nvSpPr>
        <p:spPr>
          <a:xfrm>
            <a:off x="360363" y="1584325"/>
            <a:ext cx="3906837" cy="4892675"/>
          </a:xfrm>
        </p:spPr>
        <p:txBody>
          <a:bodyPr/>
          <a:lstStyle/>
          <a:p>
            <a:pPr marL="107950" lvl="1" eaLnBrk="1" hangingPunct="1">
              <a:lnSpc>
                <a:spcPct val="90000"/>
              </a:lnSpc>
            </a:pPr>
            <a:r>
              <a:rPr lang="en-CA" altLang="en-US" dirty="0"/>
              <a:t>In part (b), if real GDP and potential GDP are $17 trillion, the budget is a deficit and the deficit is a structural deficit.</a:t>
            </a:r>
          </a:p>
          <a:p>
            <a:pPr marL="107950" lvl="1" eaLnBrk="1" hangingPunct="1">
              <a:lnSpc>
                <a:spcPct val="90000"/>
              </a:lnSpc>
            </a:pPr>
            <a:r>
              <a:rPr lang="en-CA" altLang="en-US" dirty="0"/>
              <a:t>If real GDP and potential GDP are $18 trillion, the budget is balanced.</a:t>
            </a:r>
          </a:p>
          <a:p>
            <a:pPr marL="107950" lvl="1" eaLnBrk="1" hangingPunct="1">
              <a:lnSpc>
                <a:spcPct val="90000"/>
              </a:lnSpc>
            </a:pPr>
            <a:r>
              <a:rPr lang="en-CA" altLang="en-US" dirty="0"/>
              <a:t>If real GDP and potential GDP are $19 trillion, the budget is a surplus and the surplus is a structural surplus.</a:t>
            </a:r>
          </a:p>
        </p:txBody>
      </p:sp>
      <p:sp>
        <p:nvSpPr>
          <p:cNvPr id="119811" name="Rectangle 14">
            <a:extLst>
              <a:ext uri="{FF2B5EF4-FFF2-40B4-BE49-F238E27FC236}">
                <a16:creationId xmlns:a16="http://schemas.microsoft.com/office/drawing/2014/main" xmlns="" id="{68B21147-4521-47C9-A7B1-0687D0B6B5FD}"/>
              </a:ext>
            </a:extLst>
          </p:cNvPr>
          <p:cNvSpPr>
            <a:spLocks noGrp="1" noChangeArrowheads="1"/>
          </p:cNvSpPr>
          <p:nvPr>
            <p:ph type="title"/>
          </p:nvPr>
        </p:nvSpPr>
        <p:spPr>
          <a:noFill/>
          <a:ln/>
        </p:spPr>
        <p:txBody>
          <a:bodyPr/>
          <a:lstStyle/>
          <a:p>
            <a:pPr eaLnBrk="1" hangingPunct="1"/>
            <a:r>
              <a:rPr lang="en-CA" altLang="en-US"/>
              <a:t>Fiscal Stimulus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000" y="1656000"/>
            <a:ext cx="4251960" cy="401574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0000" y="1656000"/>
            <a:ext cx="4251960" cy="401574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0000" y="1656000"/>
            <a:ext cx="4251960" cy="401574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0000" y="1656000"/>
            <a:ext cx="4251960" cy="4015740"/>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00000" y="1656000"/>
            <a:ext cx="4251960" cy="4015740"/>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00000" y="1656000"/>
            <a:ext cx="4251960" cy="4015740"/>
          </a:xfrm>
          <a:prstGeom prst="rect">
            <a:avLst/>
          </a:prstGeom>
        </p:spPr>
      </p:pic>
      <p:pic>
        <p:nvPicPr>
          <p:cNvPr id="21" name="Picture 7">
            <a:hlinkClick r:id="rId9" action="ppaction://hlinksldjump" tooltip="Click to expand the figure"/>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1000"/>
                                        <p:tgtEl>
                                          <p:spTgt spid="11"/>
                                        </p:tgtEl>
                                      </p:cBhvr>
                                    </p:animEffect>
                                  </p:childTnLst>
                                </p:cTn>
                              </p:par>
                            </p:childTnLst>
                          </p:cTn>
                        </p:par>
                        <p:par>
                          <p:cTn id="8" fill="hold">
                            <p:stCondLst>
                              <p:cond delay="1000"/>
                            </p:stCondLst>
                            <p:childTnLst>
                              <p:par>
                                <p:cTn id="9" presetID="16" presetClass="entr" presetSubtype="42" fill="hold" nodeType="afterEffect">
                                  <p:stCondLst>
                                    <p:cond delay="250"/>
                                  </p:stCondLst>
                                  <p:childTnLst>
                                    <p:set>
                                      <p:cBhvr>
                                        <p:cTn id="10" dur="1" fill="hold">
                                          <p:stCondLst>
                                            <p:cond delay="0"/>
                                          </p:stCondLst>
                                        </p:cTn>
                                        <p:tgtEl>
                                          <p:spTgt spid="12"/>
                                        </p:tgtEl>
                                        <p:attrNameLst>
                                          <p:attrName>style.visibility</p:attrName>
                                        </p:attrNameLst>
                                      </p:cBhvr>
                                      <p:to>
                                        <p:strVal val="visible"/>
                                      </p:to>
                                    </p:set>
                                    <p:animEffect transition="in" filter="barn(outHorizontal)">
                                      <p:cBhvr>
                                        <p:cTn id="11" dur="10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42787">
                                            <p:txEl>
                                              <p:pRg st="1" end="1"/>
                                            </p:txEl>
                                          </p:spTgt>
                                        </p:tgtEl>
                                        <p:attrNameLst>
                                          <p:attrName>style.visibility</p:attrName>
                                        </p:attrNameLst>
                                      </p:cBhvr>
                                      <p:to>
                                        <p:strVal val="visible"/>
                                      </p:to>
                                    </p:set>
                                    <p:animEffect transition="in" filter="wipe(left)">
                                      <p:cBhvr>
                                        <p:cTn id="16" dur="1000"/>
                                        <p:tgtEl>
                                          <p:spTgt spid="1142787">
                                            <p:txEl>
                                              <p:pRg st="1" end="1"/>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1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142787">
                                            <p:txEl>
                                              <p:pRg st="2" end="2"/>
                                            </p:txEl>
                                          </p:spTgt>
                                        </p:tgtEl>
                                        <p:attrNameLst>
                                          <p:attrName>style.visibility</p:attrName>
                                        </p:attrNameLst>
                                      </p:cBhvr>
                                      <p:to>
                                        <p:strVal val="visible"/>
                                      </p:to>
                                    </p:set>
                                    <p:animEffect transition="in" filter="wipe(left)">
                                      <p:cBhvr>
                                        <p:cTn id="24" dur="1000"/>
                                        <p:tgtEl>
                                          <p:spTgt spid="1142787">
                                            <p:txEl>
                                              <p:pRg st="2" end="2"/>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childTnLst>
                          </p:cTn>
                        </p:par>
                        <p:par>
                          <p:cTn id="28" fill="hold">
                            <p:stCondLst>
                              <p:cond delay="1000"/>
                            </p:stCondLst>
                            <p:childTnLst>
                              <p:par>
                                <p:cTn id="29" presetID="16" presetClass="entr" presetSubtype="42" fill="hold" nodeType="afterEffect">
                                  <p:stCondLst>
                                    <p:cond delay="250"/>
                                  </p:stCondLst>
                                  <p:childTnLst>
                                    <p:set>
                                      <p:cBhvr>
                                        <p:cTn id="30" dur="1" fill="hold">
                                          <p:stCondLst>
                                            <p:cond delay="0"/>
                                          </p:stCondLst>
                                        </p:cTn>
                                        <p:tgtEl>
                                          <p:spTgt spid="15"/>
                                        </p:tgtEl>
                                        <p:attrNameLst>
                                          <p:attrName>style.visibility</p:attrName>
                                        </p:attrNameLst>
                                      </p:cBhvr>
                                      <p:to>
                                        <p:strVal val="visible"/>
                                      </p:to>
                                    </p:set>
                                    <p:animEffect transition="in" filter="barn(outHorizontal)">
                                      <p:cBhvr>
                                        <p:cTn id="3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4000" y="828000"/>
            <a:ext cx="5314950" cy="501967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4000" y="828000"/>
            <a:ext cx="5314950" cy="501967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4000" y="828000"/>
            <a:ext cx="5314950" cy="5019675"/>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44000" y="828000"/>
            <a:ext cx="5314950" cy="5019675"/>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44000" y="828000"/>
            <a:ext cx="5314950" cy="5019675"/>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44000" y="828000"/>
            <a:ext cx="5314950" cy="5019675"/>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outHorizontal)">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1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outHorizontal)">
                                      <p:cBhvr>
                                        <p:cTn id="2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6771" name="Rectangle 3">
            <a:extLst>
              <a:ext uri="{FF2B5EF4-FFF2-40B4-BE49-F238E27FC236}">
                <a16:creationId xmlns:a16="http://schemas.microsoft.com/office/drawing/2014/main" xmlns="" id="{E4E063E8-9394-4F43-8BF2-377A44D09410}"/>
              </a:ext>
            </a:extLst>
          </p:cNvPr>
          <p:cNvSpPr>
            <a:spLocks noGrp="1" noChangeArrowheads="1"/>
          </p:cNvSpPr>
          <p:nvPr>
            <p:ph idx="1"/>
          </p:nvPr>
        </p:nvSpPr>
        <p:spPr>
          <a:xfrm>
            <a:off x="360363" y="1584325"/>
            <a:ext cx="4139637" cy="3759755"/>
          </a:xfrm>
        </p:spPr>
        <p:txBody>
          <a:bodyPr/>
          <a:lstStyle/>
          <a:p>
            <a:pPr marL="107950" lvl="1" eaLnBrk="1" hangingPunct="1"/>
            <a:r>
              <a:rPr lang="en-CA" altLang="en-US" b="1" dirty="0">
                <a:solidFill>
                  <a:srgbClr val="7030A0"/>
                </a:solidFill>
              </a:rPr>
              <a:t>U.S. Structural Budget Balance in 2017</a:t>
            </a:r>
          </a:p>
          <a:p>
            <a:pPr marL="107950" lvl="1" eaLnBrk="1" hangingPunct="1"/>
            <a:r>
              <a:rPr lang="en-CA" altLang="en-US" dirty="0"/>
              <a:t>Figure 13.10 shows the actual deficit, calculated by the CBO.</a:t>
            </a:r>
          </a:p>
          <a:p>
            <a:pPr marL="107950" lvl="1" eaLnBrk="1" hangingPunct="1"/>
            <a:r>
              <a:rPr lang="en-CA" altLang="en-US" dirty="0"/>
              <a:t>In 2017, the budget deficit was $440 billion.</a:t>
            </a:r>
          </a:p>
          <a:p>
            <a:pPr marL="107950" lvl="1" eaLnBrk="1" hangingPunct="1"/>
            <a:r>
              <a:rPr lang="en-CA" altLang="en-US" dirty="0"/>
              <a:t>With a recessionary gap of $85 billion, how much of the</a:t>
            </a:r>
          </a:p>
        </p:txBody>
      </p:sp>
      <p:sp>
        <p:nvSpPr>
          <p:cNvPr id="123907" name="Rectangle 5">
            <a:extLst>
              <a:ext uri="{FF2B5EF4-FFF2-40B4-BE49-F238E27FC236}">
                <a16:creationId xmlns:a16="http://schemas.microsoft.com/office/drawing/2014/main" xmlns="" id="{86D1F370-7EEE-4B81-BB07-A226724CE4B3}"/>
              </a:ext>
            </a:extLst>
          </p:cNvPr>
          <p:cNvSpPr>
            <a:spLocks noGrp="1" noChangeArrowheads="1"/>
          </p:cNvSpPr>
          <p:nvPr>
            <p:ph type="title"/>
          </p:nvPr>
        </p:nvSpPr>
        <p:spPr>
          <a:noFill/>
          <a:ln/>
        </p:spPr>
        <p:txBody>
          <a:bodyPr/>
          <a:lstStyle/>
          <a:p>
            <a:pPr eaLnBrk="1" hangingPunct="1"/>
            <a:r>
              <a:rPr lang="en-CA" altLang="en-US"/>
              <a:t>Fiscal Stimulus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000" y="1656000"/>
            <a:ext cx="4305300" cy="368808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0000" y="1656000"/>
            <a:ext cx="4305300" cy="3688080"/>
          </a:xfrm>
          <a:prstGeom prst="rect">
            <a:avLst/>
          </a:prstGeom>
        </p:spPr>
      </p:pic>
      <p:sp>
        <p:nvSpPr>
          <p:cNvPr id="2" name="TextBox 1"/>
          <p:cNvSpPr txBox="1"/>
          <p:nvPr/>
        </p:nvSpPr>
        <p:spPr>
          <a:xfrm>
            <a:off x="360000" y="5292000"/>
            <a:ext cx="7391400" cy="984885"/>
          </a:xfrm>
          <a:prstGeom prst="rect">
            <a:avLst/>
          </a:prstGeom>
          <a:noFill/>
        </p:spPr>
        <p:txBody>
          <a:bodyPr wrap="square" rtlCol="0">
            <a:spAutoFit/>
          </a:bodyPr>
          <a:lstStyle/>
          <a:p>
            <a:pPr marL="107950" lvl="1" eaLnBrk="1" hangingPunct="1">
              <a:spcBef>
                <a:spcPts val="600"/>
              </a:spcBef>
              <a:spcAft>
                <a:spcPts val="600"/>
              </a:spcAft>
              <a:buClr>
                <a:srgbClr val="FF0000"/>
              </a:buClr>
            </a:pPr>
            <a:r>
              <a:rPr lang="en-CA" altLang="en-US" sz="2400" kern="0" dirty="0">
                <a:solidFill>
                  <a:srgbClr val="000000"/>
                </a:solidFill>
                <a:latin typeface="Arial"/>
              </a:rPr>
              <a:t>budget deficit was a cyclical deficit?</a:t>
            </a:r>
          </a:p>
          <a:p>
            <a:pPr marL="107950" lvl="1" eaLnBrk="1" hangingPunct="1">
              <a:spcBef>
                <a:spcPts val="600"/>
              </a:spcBef>
              <a:spcAft>
                <a:spcPts val="600"/>
              </a:spcAft>
              <a:buClr>
                <a:srgbClr val="FF0000"/>
              </a:buClr>
            </a:pPr>
            <a:r>
              <a:rPr lang="en-CA" altLang="en-US" sz="2400" kern="0" dirty="0">
                <a:solidFill>
                  <a:srgbClr val="000000"/>
                </a:solidFill>
                <a:latin typeface="Arial"/>
              </a:rPr>
              <a:t>How much was structural deficit?</a:t>
            </a:r>
          </a:p>
        </p:txBody>
      </p:sp>
      <p:pic>
        <p:nvPicPr>
          <p:cNvPr id="9" name="Picture 7">
            <a:hlinkClick r:id="rId5" action="ppaction://hlinksldjump" tooltip="Click to expand the figure"/>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56771">
                                            <p:txEl>
                                              <p:pRg st="1" end="1"/>
                                            </p:txEl>
                                          </p:spTgt>
                                        </p:tgtEl>
                                        <p:attrNameLst>
                                          <p:attrName>style.visibility</p:attrName>
                                        </p:attrNameLst>
                                      </p:cBhvr>
                                      <p:to>
                                        <p:strVal val="visible"/>
                                      </p:to>
                                    </p:set>
                                    <p:animEffect transition="in" filter="wipe(left)">
                                      <p:cBhvr>
                                        <p:cTn id="7" dur="750"/>
                                        <p:tgtEl>
                                          <p:spTgt spid="1056771">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56771">
                                            <p:txEl>
                                              <p:pRg st="2" end="2"/>
                                            </p:txEl>
                                          </p:spTgt>
                                        </p:tgtEl>
                                        <p:attrNameLst>
                                          <p:attrName>style.visibility</p:attrName>
                                        </p:attrNameLst>
                                      </p:cBhvr>
                                      <p:to>
                                        <p:strVal val="visible"/>
                                      </p:to>
                                    </p:set>
                                    <p:animEffect transition="in" filter="wipe(left)">
                                      <p:cBhvr>
                                        <p:cTn id="15" dur="750"/>
                                        <p:tgtEl>
                                          <p:spTgt spid="1056771">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56771">
                                            <p:txEl>
                                              <p:pRg st="3" end="3"/>
                                            </p:txEl>
                                          </p:spTgt>
                                        </p:tgtEl>
                                        <p:attrNameLst>
                                          <p:attrName>style.visibility</p:attrName>
                                        </p:attrNameLst>
                                      </p:cBhvr>
                                      <p:to>
                                        <p:strVal val="visible"/>
                                      </p:to>
                                    </p:set>
                                    <p:animEffect transition="in" filter="wipe(left)">
                                      <p:cBhvr>
                                        <p:cTn id="20" dur="750"/>
                                        <p:tgtEl>
                                          <p:spTgt spid="1056771">
                                            <p:txEl>
                                              <p:pRg st="3" end="3"/>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Effect transition="in" filter="wipe(left)">
                                      <p:cBhvr>
                                        <p:cTn id="23" dur="750"/>
                                        <p:tgtEl>
                                          <p:spTgt spid="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wipe(left)">
                                      <p:cBhvr>
                                        <p:cTn id="28" dur="75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6771" grpId="0" uiExpand="1" build="p" bldLvl="3"/>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990600"/>
            <a:ext cx="5381625" cy="46101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990600"/>
            <a:ext cx="5381625" cy="46101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5000" y="990600"/>
            <a:ext cx="5381625" cy="461010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5000" y="990600"/>
            <a:ext cx="5381625" cy="461010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6771" name="Rectangle 3">
            <a:extLst>
              <a:ext uri="{FF2B5EF4-FFF2-40B4-BE49-F238E27FC236}">
                <a16:creationId xmlns:a16="http://schemas.microsoft.com/office/drawing/2014/main" xmlns="" id="{7011D80E-CDC8-4DC7-9161-BC05FC8F8806}"/>
              </a:ext>
            </a:extLst>
          </p:cNvPr>
          <p:cNvSpPr>
            <a:spLocks noGrp="1" noChangeArrowheads="1"/>
          </p:cNvSpPr>
          <p:nvPr>
            <p:ph idx="1"/>
          </p:nvPr>
        </p:nvSpPr>
        <p:spPr>
          <a:xfrm>
            <a:off x="360363" y="1584325"/>
            <a:ext cx="4059237" cy="4525963"/>
          </a:xfrm>
        </p:spPr>
        <p:txBody>
          <a:bodyPr/>
          <a:lstStyle/>
          <a:p>
            <a:pPr marL="107950" lvl="1" eaLnBrk="1" hangingPunct="1"/>
            <a:r>
              <a:rPr lang="en-CA" altLang="en-US" dirty="0"/>
              <a:t>The figure shows the cyclical deficit, calculated by the CBO.</a:t>
            </a:r>
          </a:p>
          <a:p>
            <a:pPr marL="107950" lvl="1" eaLnBrk="1" hangingPunct="1"/>
            <a:r>
              <a:rPr lang="en-CA" altLang="en-US" dirty="0"/>
              <a:t>The gap between the cyclical deficit and the actual deficit is the structural deficit.</a:t>
            </a:r>
          </a:p>
          <a:p>
            <a:pPr marL="107950" lvl="1" eaLnBrk="1" hangingPunct="1"/>
            <a:r>
              <a:rPr lang="en-CA" altLang="en-US" dirty="0"/>
              <a:t>The cyclical deficit in 2017 was $30 billion.</a:t>
            </a:r>
          </a:p>
          <a:p>
            <a:pPr marL="107950" lvl="1" eaLnBrk="1" hangingPunct="1"/>
            <a:r>
              <a:rPr lang="en-CA" altLang="en-US" dirty="0"/>
              <a:t>The structural deficit was $410 billion.</a:t>
            </a:r>
          </a:p>
        </p:txBody>
      </p:sp>
      <p:sp>
        <p:nvSpPr>
          <p:cNvPr id="128003" name="Rectangle 5">
            <a:extLst>
              <a:ext uri="{FF2B5EF4-FFF2-40B4-BE49-F238E27FC236}">
                <a16:creationId xmlns:a16="http://schemas.microsoft.com/office/drawing/2014/main" xmlns="" id="{F8E434D0-FC80-44C9-9027-E698019839B0}"/>
              </a:ext>
            </a:extLst>
          </p:cNvPr>
          <p:cNvSpPr>
            <a:spLocks noGrp="1" noChangeArrowheads="1"/>
          </p:cNvSpPr>
          <p:nvPr>
            <p:ph type="title"/>
          </p:nvPr>
        </p:nvSpPr>
        <p:spPr>
          <a:noFill/>
          <a:ln/>
        </p:spPr>
        <p:txBody>
          <a:bodyPr/>
          <a:lstStyle/>
          <a:p>
            <a:pPr eaLnBrk="1" hangingPunct="1"/>
            <a:r>
              <a:rPr lang="en-CA" altLang="en-US"/>
              <a:t>Fiscal Stimulus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000" y="1656000"/>
            <a:ext cx="4305300" cy="3688080"/>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0000" y="1656000"/>
            <a:ext cx="4305300" cy="3688080"/>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0000" y="1656000"/>
            <a:ext cx="4305300" cy="3688080"/>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0000" y="1656000"/>
            <a:ext cx="4305300" cy="368808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56771">
                                            <p:txEl>
                                              <p:pRg st="1" end="1"/>
                                            </p:txEl>
                                          </p:spTgt>
                                        </p:tgtEl>
                                        <p:attrNameLst>
                                          <p:attrName>style.visibility</p:attrName>
                                        </p:attrNameLst>
                                      </p:cBhvr>
                                      <p:to>
                                        <p:strVal val="visible"/>
                                      </p:to>
                                    </p:set>
                                    <p:animEffect transition="in" filter="wipe(left)">
                                      <p:cBhvr>
                                        <p:cTn id="12" dur="1000"/>
                                        <p:tgtEl>
                                          <p:spTgt spid="1056771">
                                            <p:txEl>
                                              <p:pRg st="1" end="1"/>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20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56771">
                                            <p:txEl>
                                              <p:pRg st="2" end="2"/>
                                            </p:txEl>
                                          </p:spTgt>
                                        </p:tgtEl>
                                        <p:attrNameLst>
                                          <p:attrName>style.visibility</p:attrName>
                                        </p:attrNameLst>
                                      </p:cBhvr>
                                      <p:to>
                                        <p:strVal val="visible"/>
                                      </p:to>
                                    </p:set>
                                    <p:animEffect transition="in" filter="wipe(left)">
                                      <p:cBhvr>
                                        <p:cTn id="20" dur="1000"/>
                                        <p:tgtEl>
                                          <p:spTgt spid="1056771">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56771">
                                            <p:txEl>
                                              <p:pRg st="3" end="3"/>
                                            </p:txEl>
                                          </p:spTgt>
                                        </p:tgtEl>
                                        <p:attrNameLst>
                                          <p:attrName>style.visibility</p:attrName>
                                        </p:attrNameLst>
                                      </p:cBhvr>
                                      <p:to>
                                        <p:strVal val="visible"/>
                                      </p:to>
                                    </p:set>
                                    <p:animEffect transition="in" filter="wipe(left)">
                                      <p:cBhvr>
                                        <p:cTn id="25" dur="1000"/>
                                        <p:tgtEl>
                                          <p:spTgt spid="10567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6771" grpId="0" uiExpand="1" build="p" bldLvl="3"/>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0147" name="Rectangle 3">
            <a:extLst>
              <a:ext uri="{FF2B5EF4-FFF2-40B4-BE49-F238E27FC236}">
                <a16:creationId xmlns:a16="http://schemas.microsoft.com/office/drawing/2014/main" xmlns="" id="{DC955915-BA07-4E5D-AC72-C2D79FE608C3}"/>
              </a:ext>
            </a:extLst>
          </p:cNvPr>
          <p:cNvSpPr>
            <a:spLocks noGrp="1" noChangeArrowheads="1"/>
          </p:cNvSpPr>
          <p:nvPr>
            <p:ph idx="1"/>
          </p:nvPr>
        </p:nvSpPr>
        <p:spPr/>
        <p:txBody>
          <a:bodyPr/>
          <a:lstStyle/>
          <a:p>
            <a:pPr marL="107950" eaLnBrk="1" hangingPunct="1"/>
            <a:r>
              <a:rPr lang="en-CA" altLang="en-US" dirty="0"/>
              <a:t>Discretionary Fiscal Stimulus</a:t>
            </a:r>
          </a:p>
          <a:p>
            <a:pPr marL="107950" eaLnBrk="1" hangingPunct="1"/>
            <a:r>
              <a:rPr lang="en-CA" altLang="en-US" b="0" dirty="0">
                <a:solidFill>
                  <a:schemeClr val="tx1"/>
                </a:solidFill>
              </a:rPr>
              <a:t>Most discretionary fiscal stimulus focuses on its effects on aggregate demand.</a:t>
            </a:r>
          </a:p>
          <a:p>
            <a:pPr marL="107950" eaLnBrk="1" hangingPunct="1"/>
            <a:r>
              <a:rPr lang="en-CA" altLang="en-US" dirty="0">
                <a:solidFill>
                  <a:srgbClr val="7030A0"/>
                </a:solidFill>
              </a:rPr>
              <a:t>Fiscal Stimulus and Aggregate Demand</a:t>
            </a:r>
          </a:p>
          <a:p>
            <a:pPr marL="107950" lvl="1" eaLnBrk="1" hangingPunct="1"/>
            <a:r>
              <a:rPr lang="en-CA" dirty="0"/>
              <a:t>Changes in government expenditure and taxes change aggregate demand and  have multiplier effects.</a:t>
            </a:r>
          </a:p>
          <a:p>
            <a:pPr marL="107950" lvl="1" eaLnBrk="1" hangingPunct="1"/>
            <a:r>
              <a:rPr lang="en-CA" dirty="0"/>
              <a:t>Two main fiscal multipliers are</a:t>
            </a:r>
          </a:p>
          <a:p>
            <a:pPr marL="107950" lvl="1" eaLnBrk="1" hangingPunct="1">
              <a:buClr>
                <a:schemeClr val="tx1"/>
              </a:buClr>
              <a:buFont typeface="Wingdings" panose="05000000000000000000" pitchFamily="2" charset="2"/>
              <a:buChar char="§"/>
            </a:pPr>
            <a:r>
              <a:rPr lang="en-CA" dirty="0"/>
              <a:t> Government expenditure multiplier</a:t>
            </a:r>
          </a:p>
          <a:p>
            <a:pPr marL="107950" lvl="1" eaLnBrk="1" hangingPunct="1">
              <a:buClr>
                <a:schemeClr val="tx1"/>
              </a:buClr>
              <a:buFont typeface="Wingdings" panose="05000000000000000000" pitchFamily="2" charset="2"/>
              <a:buChar char="§"/>
            </a:pPr>
            <a:r>
              <a:rPr lang="en-CA" dirty="0"/>
              <a:t> Tax multiplier</a:t>
            </a:r>
          </a:p>
        </p:txBody>
      </p:sp>
      <p:sp>
        <p:nvSpPr>
          <p:cNvPr id="130050" name="Rectangle 5">
            <a:extLst>
              <a:ext uri="{FF2B5EF4-FFF2-40B4-BE49-F238E27FC236}">
                <a16:creationId xmlns:a16="http://schemas.microsoft.com/office/drawing/2014/main" xmlns="" id="{01D7D43F-3E9B-45D2-8131-DD02111F0E6C}"/>
              </a:ext>
            </a:extLst>
          </p:cNvPr>
          <p:cNvSpPr>
            <a:spLocks noGrp="1" noChangeArrowheads="1"/>
          </p:cNvSpPr>
          <p:nvPr>
            <p:ph type="title"/>
          </p:nvPr>
        </p:nvSpPr>
        <p:spPr>
          <a:noFill/>
        </p:spPr>
        <p:txBody>
          <a:bodyPr/>
          <a:lstStyle/>
          <a:p>
            <a:pPr eaLnBrk="1" hangingPunct="1"/>
            <a:r>
              <a:rPr lang="en-CA" altLang="en-US"/>
              <a:t>Fiscal Stimulus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30147">
                                            <p:txEl>
                                              <p:pRg st="1" end="1"/>
                                            </p:txEl>
                                          </p:spTgt>
                                        </p:tgtEl>
                                        <p:attrNameLst>
                                          <p:attrName>style.visibility</p:attrName>
                                        </p:attrNameLst>
                                      </p:cBhvr>
                                      <p:to>
                                        <p:strVal val="visible"/>
                                      </p:to>
                                    </p:set>
                                    <p:animEffect transition="in" filter="wipe(left)">
                                      <p:cBhvr>
                                        <p:cTn id="7" dur="1000"/>
                                        <p:tgtEl>
                                          <p:spTgt spid="103014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030147">
                                            <p:txEl>
                                              <p:pRg st="2" end="2"/>
                                            </p:txEl>
                                          </p:spTgt>
                                        </p:tgtEl>
                                        <p:attrNameLst>
                                          <p:attrName>style.visibility</p:attrName>
                                        </p:attrNameLst>
                                      </p:cBhvr>
                                      <p:to>
                                        <p:strVal val="visible"/>
                                      </p:to>
                                    </p:set>
                                    <p:animEffect transition="in" filter="wipe(left)">
                                      <p:cBhvr>
                                        <p:cTn id="12" dur="1000"/>
                                        <p:tgtEl>
                                          <p:spTgt spid="103014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030147">
                                            <p:txEl>
                                              <p:pRg st="3" end="3"/>
                                            </p:txEl>
                                          </p:spTgt>
                                        </p:tgtEl>
                                        <p:attrNameLst>
                                          <p:attrName>style.visibility</p:attrName>
                                        </p:attrNameLst>
                                      </p:cBhvr>
                                      <p:to>
                                        <p:strVal val="visible"/>
                                      </p:to>
                                    </p:set>
                                    <p:animEffect transition="in" filter="wipe(left)">
                                      <p:cBhvr>
                                        <p:cTn id="17" dur="1000"/>
                                        <p:tgtEl>
                                          <p:spTgt spid="103014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030147">
                                            <p:txEl>
                                              <p:pRg st="4" end="4"/>
                                            </p:txEl>
                                          </p:spTgt>
                                        </p:tgtEl>
                                        <p:attrNameLst>
                                          <p:attrName>style.visibility</p:attrName>
                                        </p:attrNameLst>
                                      </p:cBhvr>
                                      <p:to>
                                        <p:strVal val="visible"/>
                                      </p:to>
                                    </p:set>
                                    <p:animEffect transition="in" filter="wipe(left)">
                                      <p:cBhvr>
                                        <p:cTn id="22" dur="1000"/>
                                        <p:tgtEl>
                                          <p:spTgt spid="103014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030147">
                                            <p:txEl>
                                              <p:pRg st="5" end="5"/>
                                            </p:txEl>
                                          </p:spTgt>
                                        </p:tgtEl>
                                        <p:attrNameLst>
                                          <p:attrName>style.visibility</p:attrName>
                                        </p:attrNameLst>
                                      </p:cBhvr>
                                      <p:to>
                                        <p:strVal val="visible"/>
                                      </p:to>
                                    </p:set>
                                    <p:animEffect transition="in" filter="wipe(left)">
                                      <p:cBhvr>
                                        <p:cTn id="27" dur="1000"/>
                                        <p:tgtEl>
                                          <p:spTgt spid="1030147">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030147">
                                            <p:txEl>
                                              <p:pRg st="6" end="6"/>
                                            </p:txEl>
                                          </p:spTgt>
                                        </p:tgtEl>
                                        <p:attrNameLst>
                                          <p:attrName>style.visibility</p:attrName>
                                        </p:attrNameLst>
                                      </p:cBhvr>
                                      <p:to>
                                        <p:strVal val="visible"/>
                                      </p:to>
                                    </p:set>
                                    <p:animEffect transition="in" filter="wipe(left)">
                                      <p:cBhvr>
                                        <p:cTn id="32" dur="1000"/>
                                        <p:tgtEl>
                                          <p:spTgt spid="10301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685800"/>
            <a:ext cx="5448300" cy="531495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0" y="685800"/>
            <a:ext cx="5448300" cy="531495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8800" y="685800"/>
            <a:ext cx="5448300" cy="5314950"/>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28800" y="685800"/>
            <a:ext cx="5448300" cy="5314950"/>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28800" y="685800"/>
            <a:ext cx="5448300" cy="5314950"/>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28800" y="685800"/>
            <a:ext cx="5448300" cy="5314950"/>
          </a:xfrm>
          <a:prstGeom prst="rect">
            <a:avLst/>
          </a:prstGeom>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28800" y="685800"/>
            <a:ext cx="5448300" cy="531495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1000"/>
                                        <p:tgtEl>
                                          <p:spTgt spid="16"/>
                                        </p:tgtEl>
                                      </p:cBhvr>
                                    </p:animEffect>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up)">
                                      <p:cBhvr>
                                        <p:cTn id="21" dur="10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10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0147" name="Rectangle 3">
            <a:extLst>
              <a:ext uri="{FF2B5EF4-FFF2-40B4-BE49-F238E27FC236}">
                <a16:creationId xmlns:a16="http://schemas.microsoft.com/office/drawing/2014/main" xmlns="" id="{108DDE8C-A5ED-404E-8B72-E5D6F3156DCE}"/>
              </a:ext>
            </a:extLst>
          </p:cNvPr>
          <p:cNvSpPr>
            <a:spLocks noGrp="1" noChangeArrowheads="1"/>
          </p:cNvSpPr>
          <p:nvPr>
            <p:ph idx="1"/>
          </p:nvPr>
        </p:nvSpPr>
        <p:spPr/>
        <p:txBody>
          <a:bodyPr/>
          <a:lstStyle/>
          <a:p>
            <a:pPr marL="107950" lvl="1" eaLnBrk="1" hangingPunct="1"/>
            <a:r>
              <a:rPr lang="en-CA"/>
              <a:t>The </a:t>
            </a:r>
            <a:r>
              <a:rPr lang="en-CA" b="1"/>
              <a:t>government expenditure multiplier</a:t>
            </a:r>
            <a:r>
              <a:rPr lang="en-CA"/>
              <a:t> is the quantitative effect of a change in government expenditure on real GDP.</a:t>
            </a:r>
          </a:p>
          <a:p>
            <a:pPr marL="107950" lvl="1" eaLnBrk="1" hangingPunct="1"/>
            <a:r>
              <a:rPr lang="en-CA"/>
              <a:t>Because government expenditure is a component of aggregate expenditure, an increase in government expenditure increases real GDP.</a:t>
            </a:r>
          </a:p>
          <a:p>
            <a:pPr marL="107950" lvl="1" eaLnBrk="1" hangingPunct="1"/>
            <a:r>
              <a:rPr lang="en-CA"/>
              <a:t>When real GDP increases, incomes rise and consumption expenditure increases. Aggregate demand increases.</a:t>
            </a:r>
          </a:p>
          <a:p>
            <a:pPr marL="107950" lvl="1" eaLnBrk="1" hangingPunct="1"/>
            <a:r>
              <a:rPr lang="en-CA"/>
              <a:t>If this were the only consequence of the increase in government expenditure, the  multiplier would be &gt;1.</a:t>
            </a:r>
          </a:p>
        </p:txBody>
      </p:sp>
      <p:sp>
        <p:nvSpPr>
          <p:cNvPr id="132098" name="Rectangle 5">
            <a:extLst>
              <a:ext uri="{FF2B5EF4-FFF2-40B4-BE49-F238E27FC236}">
                <a16:creationId xmlns:a16="http://schemas.microsoft.com/office/drawing/2014/main" xmlns="" id="{52341CDF-0817-4CEA-8E5E-BD1306EEAB05}"/>
              </a:ext>
            </a:extLst>
          </p:cNvPr>
          <p:cNvSpPr>
            <a:spLocks noGrp="1" noChangeArrowheads="1"/>
          </p:cNvSpPr>
          <p:nvPr>
            <p:ph type="title"/>
          </p:nvPr>
        </p:nvSpPr>
        <p:spPr>
          <a:noFill/>
        </p:spPr>
        <p:txBody>
          <a:bodyPr/>
          <a:lstStyle/>
          <a:p>
            <a:pPr eaLnBrk="1" hangingPunct="1"/>
            <a:r>
              <a:rPr lang="en-CA" altLang="en-US"/>
              <a:t>Fiscal Stimulus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30147">
                                            <p:txEl>
                                              <p:pRg st="1" end="1"/>
                                            </p:txEl>
                                          </p:spTgt>
                                        </p:tgtEl>
                                        <p:attrNameLst>
                                          <p:attrName>style.visibility</p:attrName>
                                        </p:attrNameLst>
                                      </p:cBhvr>
                                      <p:to>
                                        <p:strVal val="visible"/>
                                      </p:to>
                                    </p:set>
                                    <p:animEffect transition="in" filter="wipe(left)">
                                      <p:cBhvr>
                                        <p:cTn id="7" dur="1000"/>
                                        <p:tgtEl>
                                          <p:spTgt spid="103014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30147">
                                            <p:txEl>
                                              <p:pRg st="2" end="2"/>
                                            </p:txEl>
                                          </p:spTgt>
                                        </p:tgtEl>
                                        <p:attrNameLst>
                                          <p:attrName>style.visibility</p:attrName>
                                        </p:attrNameLst>
                                      </p:cBhvr>
                                      <p:to>
                                        <p:strVal val="visible"/>
                                      </p:to>
                                    </p:set>
                                    <p:animEffect transition="in" filter="wipe(left)">
                                      <p:cBhvr>
                                        <p:cTn id="12" dur="1000"/>
                                        <p:tgtEl>
                                          <p:spTgt spid="103014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30147">
                                            <p:txEl>
                                              <p:pRg st="3" end="3"/>
                                            </p:txEl>
                                          </p:spTgt>
                                        </p:tgtEl>
                                        <p:attrNameLst>
                                          <p:attrName>style.visibility</p:attrName>
                                        </p:attrNameLst>
                                      </p:cBhvr>
                                      <p:to>
                                        <p:strVal val="visible"/>
                                      </p:to>
                                    </p:set>
                                    <p:animEffect transition="in" filter="wipe(left)">
                                      <p:cBhvr>
                                        <p:cTn id="17" dur="1000"/>
                                        <p:tgtEl>
                                          <p:spTgt spid="1030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147" grpId="0" uiExpand="1" build="p" bldLvl="3"/>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0147" name="Rectangle 3">
            <a:extLst>
              <a:ext uri="{FF2B5EF4-FFF2-40B4-BE49-F238E27FC236}">
                <a16:creationId xmlns:a16="http://schemas.microsoft.com/office/drawing/2014/main" xmlns="" id="{81C266C5-61A2-41D8-BBBC-A402D30CE302}"/>
              </a:ext>
            </a:extLst>
          </p:cNvPr>
          <p:cNvSpPr>
            <a:spLocks noGrp="1" noChangeArrowheads="1"/>
          </p:cNvSpPr>
          <p:nvPr>
            <p:ph idx="1"/>
          </p:nvPr>
        </p:nvSpPr>
        <p:spPr/>
        <p:txBody>
          <a:bodyPr/>
          <a:lstStyle/>
          <a:p>
            <a:pPr marL="107950" lvl="1" eaLnBrk="1" hangingPunct="1"/>
            <a:r>
              <a:rPr lang="en-CA"/>
              <a:t>But an increase in government expenditure increases government borrowing and raises the real interest rate.</a:t>
            </a:r>
          </a:p>
          <a:p>
            <a:pPr marL="107950" lvl="1" eaLnBrk="1" hangingPunct="1"/>
            <a:r>
              <a:rPr lang="en-CA"/>
              <a:t>With the higher cost of borrowing, investment decreases, which partly offsets the increase in government expenditure.</a:t>
            </a:r>
          </a:p>
          <a:p>
            <a:pPr marL="107950" lvl="1" eaLnBrk="1" hangingPunct="1"/>
            <a:r>
              <a:rPr lang="en-CA"/>
              <a:t>If this were the only consequence of the increase in government expenditure, the multiplier would be &lt; 1.</a:t>
            </a:r>
          </a:p>
          <a:p>
            <a:pPr marL="107950" lvl="1" eaLnBrk="1" hangingPunct="1"/>
            <a:r>
              <a:rPr lang="en-CA"/>
              <a:t>Which effect is stronger?</a:t>
            </a:r>
          </a:p>
          <a:p>
            <a:pPr marL="107950" lvl="1" eaLnBrk="1" hangingPunct="1"/>
            <a:r>
              <a:rPr lang="en-CA"/>
              <a:t>The consensus is that the crowding-out effect dominates and the multiplier is &lt;1.</a:t>
            </a:r>
          </a:p>
        </p:txBody>
      </p:sp>
      <p:sp>
        <p:nvSpPr>
          <p:cNvPr id="134146" name="Rectangle 5">
            <a:extLst>
              <a:ext uri="{FF2B5EF4-FFF2-40B4-BE49-F238E27FC236}">
                <a16:creationId xmlns:a16="http://schemas.microsoft.com/office/drawing/2014/main" xmlns="" id="{B1F296C2-00DB-4C66-9CF6-7D896BC97B85}"/>
              </a:ext>
            </a:extLst>
          </p:cNvPr>
          <p:cNvSpPr>
            <a:spLocks noGrp="1" noChangeArrowheads="1"/>
          </p:cNvSpPr>
          <p:nvPr>
            <p:ph type="title"/>
          </p:nvPr>
        </p:nvSpPr>
        <p:spPr>
          <a:noFill/>
        </p:spPr>
        <p:txBody>
          <a:bodyPr/>
          <a:lstStyle/>
          <a:p>
            <a:pPr eaLnBrk="1" hangingPunct="1"/>
            <a:r>
              <a:rPr lang="en-CA" altLang="en-US"/>
              <a:t>Fiscal Stimulus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30147">
                                            <p:txEl>
                                              <p:pRg st="1" end="1"/>
                                            </p:txEl>
                                          </p:spTgt>
                                        </p:tgtEl>
                                        <p:attrNameLst>
                                          <p:attrName>style.visibility</p:attrName>
                                        </p:attrNameLst>
                                      </p:cBhvr>
                                      <p:to>
                                        <p:strVal val="visible"/>
                                      </p:to>
                                    </p:set>
                                    <p:animEffect transition="in" filter="wipe(left)">
                                      <p:cBhvr>
                                        <p:cTn id="7" dur="1000"/>
                                        <p:tgtEl>
                                          <p:spTgt spid="103014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30147">
                                            <p:txEl>
                                              <p:pRg st="2" end="2"/>
                                            </p:txEl>
                                          </p:spTgt>
                                        </p:tgtEl>
                                        <p:attrNameLst>
                                          <p:attrName>style.visibility</p:attrName>
                                        </p:attrNameLst>
                                      </p:cBhvr>
                                      <p:to>
                                        <p:strVal val="visible"/>
                                      </p:to>
                                    </p:set>
                                    <p:animEffect transition="in" filter="wipe(left)">
                                      <p:cBhvr>
                                        <p:cTn id="12" dur="1000"/>
                                        <p:tgtEl>
                                          <p:spTgt spid="103014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30147">
                                            <p:txEl>
                                              <p:pRg st="3" end="3"/>
                                            </p:txEl>
                                          </p:spTgt>
                                        </p:tgtEl>
                                        <p:attrNameLst>
                                          <p:attrName>style.visibility</p:attrName>
                                        </p:attrNameLst>
                                      </p:cBhvr>
                                      <p:to>
                                        <p:strVal val="visible"/>
                                      </p:to>
                                    </p:set>
                                    <p:animEffect transition="in" filter="wipe(left)">
                                      <p:cBhvr>
                                        <p:cTn id="17" dur="1000"/>
                                        <p:tgtEl>
                                          <p:spTgt spid="103014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30147">
                                            <p:txEl>
                                              <p:pRg st="4" end="4"/>
                                            </p:txEl>
                                          </p:spTgt>
                                        </p:tgtEl>
                                        <p:attrNameLst>
                                          <p:attrName>style.visibility</p:attrName>
                                        </p:attrNameLst>
                                      </p:cBhvr>
                                      <p:to>
                                        <p:strVal val="visible"/>
                                      </p:to>
                                    </p:set>
                                    <p:animEffect transition="in" filter="wipe(left)">
                                      <p:cBhvr>
                                        <p:cTn id="22" dur="1000"/>
                                        <p:tgtEl>
                                          <p:spTgt spid="10301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147" grpId="0" uiExpand="1" build="p" bldLvl="3"/>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6291" name="Rectangle 3">
            <a:extLst>
              <a:ext uri="{FF2B5EF4-FFF2-40B4-BE49-F238E27FC236}">
                <a16:creationId xmlns:a16="http://schemas.microsoft.com/office/drawing/2014/main" xmlns="" id="{88AFEF4B-F3C5-484F-A704-781AD14FC8C6}"/>
              </a:ext>
            </a:extLst>
          </p:cNvPr>
          <p:cNvSpPr>
            <a:spLocks noGrp="1" noChangeArrowheads="1"/>
          </p:cNvSpPr>
          <p:nvPr>
            <p:ph idx="1"/>
          </p:nvPr>
        </p:nvSpPr>
        <p:spPr/>
        <p:txBody>
          <a:bodyPr/>
          <a:lstStyle/>
          <a:p>
            <a:pPr marL="107950" lvl="1" eaLnBrk="1" hangingPunct="1"/>
            <a:r>
              <a:rPr lang="en-CA"/>
              <a:t>The </a:t>
            </a:r>
            <a:r>
              <a:rPr lang="en-CA" b="1"/>
              <a:t>tax multiplier</a:t>
            </a:r>
            <a:r>
              <a:rPr lang="en-CA"/>
              <a:t> is the quantitative effect of a change in taxes on aggregate demand.</a:t>
            </a:r>
          </a:p>
          <a:p>
            <a:pPr marL="107950" lvl="1" eaLnBrk="1" hangingPunct="1"/>
            <a:r>
              <a:rPr lang="en-CA"/>
              <a:t>The demand-side effects of a tax cut are likely to be smaller than an equivalent increase in government expenditure.</a:t>
            </a:r>
          </a:p>
        </p:txBody>
      </p:sp>
      <p:sp>
        <p:nvSpPr>
          <p:cNvPr id="136194" name="Rectangle 5">
            <a:extLst>
              <a:ext uri="{FF2B5EF4-FFF2-40B4-BE49-F238E27FC236}">
                <a16:creationId xmlns:a16="http://schemas.microsoft.com/office/drawing/2014/main" xmlns="" id="{73FEC8D7-B28C-485D-AFA5-E0495A3C46EB}"/>
              </a:ext>
            </a:extLst>
          </p:cNvPr>
          <p:cNvSpPr>
            <a:spLocks noGrp="1" noChangeArrowheads="1"/>
          </p:cNvSpPr>
          <p:nvPr>
            <p:ph type="title"/>
          </p:nvPr>
        </p:nvSpPr>
        <p:spPr>
          <a:noFill/>
        </p:spPr>
        <p:txBody>
          <a:bodyPr/>
          <a:lstStyle/>
          <a:p>
            <a:pPr eaLnBrk="1" hangingPunct="1"/>
            <a:r>
              <a:rPr lang="en-CA" altLang="en-US"/>
              <a:t>Fiscal Stimulus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36291">
                                            <p:txEl>
                                              <p:pRg st="1" end="1"/>
                                            </p:txEl>
                                          </p:spTgt>
                                        </p:tgtEl>
                                        <p:attrNameLst>
                                          <p:attrName>style.visibility</p:attrName>
                                        </p:attrNameLst>
                                      </p:cBhvr>
                                      <p:to>
                                        <p:strVal val="visible"/>
                                      </p:to>
                                    </p:set>
                                    <p:animEffect transition="in" filter="wipe(left)">
                                      <p:cBhvr>
                                        <p:cTn id="7" dur="1000"/>
                                        <p:tgtEl>
                                          <p:spTgt spid="10362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6291" grpId="0" build="p" bldLvl="3"/>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0387" name="Rectangle 3">
            <a:extLst>
              <a:ext uri="{FF2B5EF4-FFF2-40B4-BE49-F238E27FC236}">
                <a16:creationId xmlns:a16="http://schemas.microsoft.com/office/drawing/2014/main" xmlns="" id="{15BAACD2-8483-4A54-80F6-5BF13F2AB905}"/>
              </a:ext>
            </a:extLst>
          </p:cNvPr>
          <p:cNvSpPr>
            <a:spLocks noGrp="1" noChangeArrowheads="1"/>
          </p:cNvSpPr>
          <p:nvPr>
            <p:ph idx="1"/>
          </p:nvPr>
        </p:nvSpPr>
        <p:spPr>
          <a:xfrm>
            <a:off x="360363" y="1584325"/>
            <a:ext cx="4364037" cy="4968875"/>
          </a:xfrm>
        </p:spPr>
        <p:txBody>
          <a:bodyPr/>
          <a:lstStyle/>
          <a:p>
            <a:pPr marL="107950" eaLnBrk="1" hangingPunct="1"/>
            <a:r>
              <a:rPr lang="en-CA" altLang="en-US" dirty="0">
                <a:solidFill>
                  <a:srgbClr val="7030A0"/>
                </a:solidFill>
              </a:rPr>
              <a:t>Graphical Illustration of Fiscal Stimulus</a:t>
            </a:r>
          </a:p>
          <a:p>
            <a:pPr marL="107950" lvl="1" eaLnBrk="1" hangingPunct="1"/>
            <a:r>
              <a:rPr lang="en-CA" altLang="en-US" dirty="0"/>
              <a:t>Figure 13.11 shows how fiscal policy is supposed       to work to close a    recessionary gap.</a:t>
            </a:r>
          </a:p>
          <a:p>
            <a:pPr marL="107950" lvl="1" eaLnBrk="1" hangingPunct="1"/>
            <a:r>
              <a:rPr lang="en-CA" altLang="en-US" dirty="0"/>
              <a:t>An increase in government expenditure or a tax cut increases aggregate expenditure.</a:t>
            </a:r>
          </a:p>
          <a:p>
            <a:pPr marL="107950" lvl="1" eaLnBrk="1" hangingPunct="1"/>
            <a:r>
              <a:rPr lang="en-CA" altLang="en-US" dirty="0"/>
              <a:t>The multiplier process increases aggregate demand.</a:t>
            </a:r>
          </a:p>
        </p:txBody>
      </p:sp>
      <p:sp>
        <p:nvSpPr>
          <p:cNvPr id="138243" name="Rectangle 13">
            <a:extLst>
              <a:ext uri="{FF2B5EF4-FFF2-40B4-BE49-F238E27FC236}">
                <a16:creationId xmlns:a16="http://schemas.microsoft.com/office/drawing/2014/main" xmlns="" id="{691300AA-9E0C-4F60-A39D-EB24CC37F609}"/>
              </a:ext>
            </a:extLst>
          </p:cNvPr>
          <p:cNvSpPr>
            <a:spLocks noGrp="1" noChangeArrowheads="1"/>
          </p:cNvSpPr>
          <p:nvPr>
            <p:ph type="title"/>
          </p:nvPr>
        </p:nvSpPr>
        <p:spPr>
          <a:noFill/>
          <a:ln/>
        </p:spPr>
        <p:txBody>
          <a:bodyPr/>
          <a:lstStyle/>
          <a:p>
            <a:pPr eaLnBrk="1" hangingPunct="1"/>
            <a:r>
              <a:rPr lang="en-CA" altLang="en-US"/>
              <a:t>Fiscal Stimulus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000" y="1656000"/>
            <a:ext cx="4351020" cy="421386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0000" y="1656000"/>
            <a:ext cx="4351020" cy="421386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0000" y="1656000"/>
            <a:ext cx="4351020" cy="421386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0000" y="1656000"/>
            <a:ext cx="4351020" cy="4213860"/>
          </a:xfrm>
          <a:prstGeom prst="rect">
            <a:avLst/>
          </a:prstGeom>
        </p:spPr>
      </p:pic>
      <p:pic>
        <p:nvPicPr>
          <p:cNvPr id="13" name="Picture 7">
            <a:hlinkClick r:id="rId7" action="ppaction://hlinksldjump" tooltip="Click to expand the figure"/>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40387">
                                            <p:txEl>
                                              <p:pRg st="1" end="1"/>
                                            </p:txEl>
                                          </p:spTgt>
                                        </p:tgtEl>
                                        <p:attrNameLst>
                                          <p:attrName>style.visibility</p:attrName>
                                        </p:attrNameLst>
                                      </p:cBhvr>
                                      <p:to>
                                        <p:strVal val="visible"/>
                                      </p:to>
                                    </p:set>
                                    <p:animEffect transition="in" filter="wipe(left)">
                                      <p:cBhvr>
                                        <p:cTn id="7" dur="1000"/>
                                        <p:tgtEl>
                                          <p:spTgt spid="104038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40387">
                                            <p:txEl>
                                              <p:pRg st="2" end="2"/>
                                            </p:txEl>
                                          </p:spTgt>
                                        </p:tgtEl>
                                        <p:attrNameLst>
                                          <p:attrName>style.visibility</p:attrName>
                                        </p:attrNameLst>
                                      </p:cBhvr>
                                      <p:to>
                                        <p:strVal val="visible"/>
                                      </p:to>
                                    </p:set>
                                    <p:animEffect transition="in" filter="wipe(left)">
                                      <p:cBhvr>
                                        <p:cTn id="12" dur="1000"/>
                                        <p:tgtEl>
                                          <p:spTgt spid="1040387">
                                            <p:txEl>
                                              <p:pRg st="2" end="2"/>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40387">
                                            <p:txEl>
                                              <p:pRg st="3" end="3"/>
                                            </p:txEl>
                                          </p:spTgt>
                                        </p:tgtEl>
                                        <p:attrNameLst>
                                          <p:attrName>style.visibility</p:attrName>
                                        </p:attrNameLst>
                                      </p:cBhvr>
                                      <p:to>
                                        <p:strVal val="visible"/>
                                      </p:to>
                                    </p:set>
                                    <p:animEffect transition="in" filter="wipe(left)">
                                      <p:cBhvr>
                                        <p:cTn id="20" dur="1000"/>
                                        <p:tgtEl>
                                          <p:spTgt spid="1040387">
                                            <p:txEl>
                                              <p:pRg st="3" end="3"/>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1000"/>
                                        <p:tgtEl>
                                          <p:spTgt spid="9"/>
                                        </p:tgtEl>
                                      </p:cBhvr>
                                    </p:animEffect>
                                  </p:childTnLst>
                                </p:cTn>
                              </p:par>
                            </p:childTnLst>
                          </p:cTn>
                        </p:par>
                        <p:par>
                          <p:cTn id="24" fill="hold">
                            <p:stCondLst>
                              <p:cond delay="1000"/>
                            </p:stCondLst>
                            <p:childTnLst>
                              <p:par>
                                <p:cTn id="25" presetID="10" presetClass="entr" presetSubtype="0" fill="hold" nodeType="afterEffect">
                                  <p:stCondLst>
                                    <p:cond delay="25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0387" grpId="0" uiExpand="1" build="p" bldLvl="3"/>
    </p:bld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0000" y="648000"/>
            <a:ext cx="5438775" cy="52673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0000" y="648000"/>
            <a:ext cx="5438775" cy="526732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0000" y="648000"/>
            <a:ext cx="5438775" cy="5267325"/>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0000" y="648000"/>
            <a:ext cx="5438775" cy="5267325"/>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2547" name="Rectangle 3">
            <a:extLst>
              <a:ext uri="{FF2B5EF4-FFF2-40B4-BE49-F238E27FC236}">
                <a16:creationId xmlns:a16="http://schemas.microsoft.com/office/drawing/2014/main" xmlns="" id="{D2FDE95E-A6AF-4C1D-A96E-12A0FCC6944E}"/>
              </a:ext>
            </a:extLst>
          </p:cNvPr>
          <p:cNvSpPr>
            <a:spLocks noGrp="1" noChangeArrowheads="1"/>
          </p:cNvSpPr>
          <p:nvPr>
            <p:ph idx="1"/>
          </p:nvPr>
        </p:nvSpPr>
        <p:spPr>
          <a:xfrm>
            <a:off x="360363" y="1584325"/>
            <a:ext cx="8229600" cy="4740275"/>
          </a:xfrm>
        </p:spPr>
        <p:txBody>
          <a:bodyPr/>
          <a:lstStyle/>
          <a:p>
            <a:pPr marL="107950" defTabSz="461963" eaLnBrk="1" hangingPunct="1"/>
            <a:r>
              <a:rPr lang="en-CA" altLang="en-US" dirty="0">
                <a:solidFill>
                  <a:srgbClr val="7030A0"/>
                </a:solidFill>
              </a:rPr>
              <a:t>Fiscal Stimulus and Aggregate Supply</a:t>
            </a:r>
          </a:p>
          <a:p>
            <a:pPr marL="107950" lvl="1" defTabSz="461963" eaLnBrk="1" hangingPunct="1"/>
            <a:r>
              <a:rPr lang="en-CA" dirty="0"/>
              <a:t>Taxes drive a wedge between the cost of labor and the take-home pay and between the cost of borrowing and the return on lending.</a:t>
            </a:r>
          </a:p>
          <a:p>
            <a:pPr marL="107950" lvl="1" defTabSz="461963" eaLnBrk="1" hangingPunct="1"/>
            <a:r>
              <a:rPr lang="en-CA" dirty="0"/>
              <a:t>Taxes decrease employment, saving, and investment and decrease real GDP and its growth rate.</a:t>
            </a:r>
          </a:p>
          <a:p>
            <a:pPr marL="107950" lvl="1" defTabSz="461963" eaLnBrk="1" hangingPunct="1"/>
            <a:r>
              <a:rPr lang="en-CA" dirty="0"/>
              <a:t>A tax cut  decreases these negative effects and increases real GDP and its growth rate.</a:t>
            </a:r>
          </a:p>
          <a:p>
            <a:pPr marL="107950" lvl="1" defTabSz="461963" eaLnBrk="1" hangingPunct="1"/>
            <a:r>
              <a:rPr lang="en-CA" dirty="0"/>
              <a:t>The supply-side effects of a tax cut probably dominate the demand-side effects and make the tax multiplier larger than the government expenditure multiplier.</a:t>
            </a:r>
          </a:p>
        </p:txBody>
      </p:sp>
      <p:sp>
        <p:nvSpPr>
          <p:cNvPr id="142338" name="Rectangle 5">
            <a:extLst>
              <a:ext uri="{FF2B5EF4-FFF2-40B4-BE49-F238E27FC236}">
                <a16:creationId xmlns:a16="http://schemas.microsoft.com/office/drawing/2014/main" xmlns="" id="{AB82D277-5371-42D7-ADF9-3C4341BB3C9D}"/>
              </a:ext>
            </a:extLst>
          </p:cNvPr>
          <p:cNvSpPr>
            <a:spLocks noGrp="1" noChangeArrowheads="1"/>
          </p:cNvSpPr>
          <p:nvPr>
            <p:ph type="title"/>
          </p:nvPr>
        </p:nvSpPr>
        <p:spPr>
          <a:noFill/>
        </p:spPr>
        <p:txBody>
          <a:bodyPr/>
          <a:lstStyle/>
          <a:p>
            <a:pPr eaLnBrk="1" hangingPunct="1"/>
            <a:r>
              <a:rPr lang="en-CA" altLang="en-US"/>
              <a:t>Fiscal Stimulus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32547">
                                            <p:txEl>
                                              <p:pRg st="1" end="1"/>
                                            </p:txEl>
                                          </p:spTgt>
                                        </p:tgtEl>
                                        <p:attrNameLst>
                                          <p:attrName>style.visibility</p:attrName>
                                        </p:attrNameLst>
                                      </p:cBhvr>
                                      <p:to>
                                        <p:strVal val="visible"/>
                                      </p:to>
                                    </p:set>
                                    <p:animEffect transition="in" filter="wipe(left)">
                                      <p:cBhvr>
                                        <p:cTn id="7" dur="1000"/>
                                        <p:tgtEl>
                                          <p:spTgt spid="113254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32547">
                                            <p:txEl>
                                              <p:pRg st="2" end="2"/>
                                            </p:txEl>
                                          </p:spTgt>
                                        </p:tgtEl>
                                        <p:attrNameLst>
                                          <p:attrName>style.visibility</p:attrName>
                                        </p:attrNameLst>
                                      </p:cBhvr>
                                      <p:to>
                                        <p:strVal val="visible"/>
                                      </p:to>
                                    </p:set>
                                    <p:animEffect transition="in" filter="wipe(left)">
                                      <p:cBhvr>
                                        <p:cTn id="12" dur="1000"/>
                                        <p:tgtEl>
                                          <p:spTgt spid="113254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32547">
                                            <p:txEl>
                                              <p:pRg st="3" end="3"/>
                                            </p:txEl>
                                          </p:spTgt>
                                        </p:tgtEl>
                                        <p:attrNameLst>
                                          <p:attrName>style.visibility</p:attrName>
                                        </p:attrNameLst>
                                      </p:cBhvr>
                                      <p:to>
                                        <p:strVal val="visible"/>
                                      </p:to>
                                    </p:set>
                                    <p:animEffect transition="in" filter="wipe(left)">
                                      <p:cBhvr>
                                        <p:cTn id="17" dur="1000"/>
                                        <p:tgtEl>
                                          <p:spTgt spid="113254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32547">
                                            <p:txEl>
                                              <p:pRg st="4" end="4"/>
                                            </p:txEl>
                                          </p:spTgt>
                                        </p:tgtEl>
                                        <p:attrNameLst>
                                          <p:attrName>style.visibility</p:attrName>
                                        </p:attrNameLst>
                                      </p:cBhvr>
                                      <p:to>
                                        <p:strVal val="visible"/>
                                      </p:to>
                                    </p:set>
                                    <p:animEffect transition="in" filter="wipe(left)">
                                      <p:cBhvr>
                                        <p:cTn id="22" dur="1000"/>
                                        <p:tgtEl>
                                          <p:spTgt spid="11325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2547" grpId="0" uiExpand="1" build="p" bldLvl="3"/>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2547" name="Rectangle 3">
            <a:extLst>
              <a:ext uri="{FF2B5EF4-FFF2-40B4-BE49-F238E27FC236}">
                <a16:creationId xmlns:a16="http://schemas.microsoft.com/office/drawing/2014/main" xmlns="" id="{FB062775-E14C-4DAB-87BF-F047580A2BD7}"/>
              </a:ext>
            </a:extLst>
          </p:cNvPr>
          <p:cNvSpPr>
            <a:spLocks noGrp="1" noChangeArrowheads="1"/>
          </p:cNvSpPr>
          <p:nvPr>
            <p:ph idx="1"/>
          </p:nvPr>
        </p:nvSpPr>
        <p:spPr/>
        <p:txBody>
          <a:bodyPr/>
          <a:lstStyle/>
          <a:p>
            <a:pPr marL="107950" defTabSz="461963" eaLnBrk="1" hangingPunct="1"/>
            <a:r>
              <a:rPr lang="en-CA" altLang="en-US" dirty="0">
                <a:solidFill>
                  <a:srgbClr val="7030A0"/>
                </a:solidFill>
              </a:rPr>
              <a:t>Magnitude of Stimulus</a:t>
            </a:r>
          </a:p>
          <a:p>
            <a:pPr marL="107950" defTabSz="461963"/>
            <a:r>
              <a:rPr lang="en-US" altLang="en-US" b="0" dirty="0">
                <a:solidFill>
                  <a:schemeClr val="tx1"/>
                </a:solidFill>
              </a:rPr>
              <a:t>Economists have diverging views about the </a:t>
            </a:r>
            <a:r>
              <a:rPr lang="en-US" altLang="en-US" b="0" i="1" dirty="0">
                <a:solidFill>
                  <a:schemeClr val="tx1"/>
                </a:solidFill>
              </a:rPr>
              <a:t>size</a:t>
            </a:r>
            <a:r>
              <a:rPr lang="en-US" altLang="en-US" b="0" dirty="0">
                <a:solidFill>
                  <a:schemeClr val="tx1"/>
                </a:solidFill>
              </a:rPr>
              <a:t> of the fiscal multipliers because there is insufficient empirical evidence on which to pin their size with accuracy.</a:t>
            </a:r>
          </a:p>
          <a:p>
            <a:pPr marL="107950" defTabSz="461963"/>
            <a:r>
              <a:rPr lang="en-US" altLang="en-US" b="0" dirty="0">
                <a:solidFill>
                  <a:schemeClr val="tx1"/>
                </a:solidFill>
              </a:rPr>
              <a:t>This fact makes it impossible for Congress to determine the amount of stimulus needed to close a given output gap. </a:t>
            </a:r>
          </a:p>
          <a:p>
            <a:pPr marL="107950" defTabSz="461963"/>
            <a:r>
              <a:rPr lang="en-US" altLang="en-US" b="0" dirty="0">
                <a:solidFill>
                  <a:schemeClr val="tx1"/>
                </a:solidFill>
              </a:rPr>
              <a:t>Also, the actual output gap is not known and can only be estimated with error. </a:t>
            </a:r>
          </a:p>
          <a:p>
            <a:pPr marL="107950" defTabSz="461963"/>
            <a:r>
              <a:rPr lang="en-US" altLang="en-US" b="0" dirty="0">
                <a:solidFill>
                  <a:schemeClr val="tx1"/>
                </a:solidFill>
              </a:rPr>
              <a:t>So discretionary fiscal policy is risky</a:t>
            </a:r>
            <a:r>
              <a:rPr lang="en-CA" altLang="en-US" b="0" dirty="0">
                <a:solidFill>
                  <a:schemeClr val="tx1"/>
                </a:solidFill>
              </a:rPr>
              <a:t>.</a:t>
            </a:r>
          </a:p>
        </p:txBody>
      </p:sp>
      <p:sp>
        <p:nvSpPr>
          <p:cNvPr id="144386" name="Rectangle 5">
            <a:extLst>
              <a:ext uri="{FF2B5EF4-FFF2-40B4-BE49-F238E27FC236}">
                <a16:creationId xmlns:a16="http://schemas.microsoft.com/office/drawing/2014/main" xmlns="" id="{38CDFA1E-D7EF-44FD-9C3A-5D0E85A696DF}"/>
              </a:ext>
            </a:extLst>
          </p:cNvPr>
          <p:cNvSpPr>
            <a:spLocks noGrp="1" noChangeArrowheads="1"/>
          </p:cNvSpPr>
          <p:nvPr>
            <p:ph type="title"/>
          </p:nvPr>
        </p:nvSpPr>
        <p:spPr>
          <a:noFill/>
        </p:spPr>
        <p:txBody>
          <a:bodyPr/>
          <a:lstStyle/>
          <a:p>
            <a:pPr eaLnBrk="1" hangingPunct="1"/>
            <a:r>
              <a:rPr lang="en-CA" altLang="en-US"/>
              <a:t>Fiscal Stimulus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32547">
                                            <p:txEl>
                                              <p:pRg st="1" end="1"/>
                                            </p:txEl>
                                          </p:spTgt>
                                        </p:tgtEl>
                                        <p:attrNameLst>
                                          <p:attrName>style.visibility</p:attrName>
                                        </p:attrNameLst>
                                      </p:cBhvr>
                                      <p:to>
                                        <p:strVal val="visible"/>
                                      </p:to>
                                    </p:set>
                                    <p:animEffect transition="in" filter="wipe(left)">
                                      <p:cBhvr>
                                        <p:cTn id="7" dur="1000"/>
                                        <p:tgtEl>
                                          <p:spTgt spid="113254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32547">
                                            <p:txEl>
                                              <p:pRg st="2" end="2"/>
                                            </p:txEl>
                                          </p:spTgt>
                                        </p:tgtEl>
                                        <p:attrNameLst>
                                          <p:attrName>style.visibility</p:attrName>
                                        </p:attrNameLst>
                                      </p:cBhvr>
                                      <p:to>
                                        <p:strVal val="visible"/>
                                      </p:to>
                                    </p:set>
                                    <p:animEffect transition="in" filter="wipe(left)">
                                      <p:cBhvr>
                                        <p:cTn id="12" dur="1000"/>
                                        <p:tgtEl>
                                          <p:spTgt spid="113254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32547">
                                            <p:txEl>
                                              <p:pRg st="3" end="3"/>
                                            </p:txEl>
                                          </p:spTgt>
                                        </p:tgtEl>
                                        <p:attrNameLst>
                                          <p:attrName>style.visibility</p:attrName>
                                        </p:attrNameLst>
                                      </p:cBhvr>
                                      <p:to>
                                        <p:strVal val="visible"/>
                                      </p:to>
                                    </p:set>
                                    <p:animEffect transition="in" filter="wipe(left)">
                                      <p:cBhvr>
                                        <p:cTn id="17" dur="1000"/>
                                        <p:tgtEl>
                                          <p:spTgt spid="113254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32547">
                                            <p:txEl>
                                              <p:pRg st="4" end="4"/>
                                            </p:txEl>
                                          </p:spTgt>
                                        </p:tgtEl>
                                        <p:attrNameLst>
                                          <p:attrName>style.visibility</p:attrName>
                                        </p:attrNameLst>
                                      </p:cBhvr>
                                      <p:to>
                                        <p:strVal val="visible"/>
                                      </p:to>
                                    </p:set>
                                    <p:animEffect transition="in" filter="wipe(left)">
                                      <p:cBhvr>
                                        <p:cTn id="22" dur="1000"/>
                                        <p:tgtEl>
                                          <p:spTgt spid="11325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2547" grpId="0" uiExpand="1" build="p" bldLvl="3"/>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2547" name="Rectangle 3">
            <a:extLst>
              <a:ext uri="{FF2B5EF4-FFF2-40B4-BE49-F238E27FC236}">
                <a16:creationId xmlns:a16="http://schemas.microsoft.com/office/drawing/2014/main" xmlns="" id="{58CD2D4A-ECA5-4397-B88D-DBB8A850BCEA}"/>
              </a:ext>
            </a:extLst>
          </p:cNvPr>
          <p:cNvSpPr>
            <a:spLocks noGrp="1" noChangeArrowheads="1"/>
          </p:cNvSpPr>
          <p:nvPr>
            <p:ph idx="1"/>
          </p:nvPr>
        </p:nvSpPr>
        <p:spPr/>
        <p:txBody>
          <a:bodyPr/>
          <a:lstStyle/>
          <a:p>
            <a:pPr defTabSz="461963" eaLnBrk="1" hangingPunct="1">
              <a:defRPr/>
            </a:pPr>
            <a:r>
              <a:rPr lang="en-CA" dirty="0">
                <a:solidFill>
                  <a:srgbClr val="7030A0"/>
                </a:solidFill>
              </a:rPr>
              <a:t>Time Lags</a:t>
            </a:r>
          </a:p>
          <a:p>
            <a:pPr lvl="1" defTabSz="461963" eaLnBrk="1" hangingPunct="1">
              <a:defRPr/>
            </a:pPr>
            <a:r>
              <a:rPr lang="en-CA" dirty="0"/>
              <a:t>The use of discretionary fiscal policy is also seriously hampered by three time lags:</a:t>
            </a:r>
          </a:p>
          <a:p>
            <a:pPr marL="540000" lvl="1" indent="-360000" defTabSz="461963" eaLnBrk="1" hangingPunct="1">
              <a:buClr>
                <a:schemeClr val="tx1"/>
              </a:buClr>
              <a:buSzPct val="120000"/>
              <a:buFont typeface="Wingdings" panose="05000000000000000000" pitchFamily="2" charset="2"/>
              <a:buChar char="§"/>
              <a:defRPr/>
            </a:pPr>
            <a:r>
              <a:rPr lang="en-CA" dirty="0"/>
              <a:t>Recognition lag—the time it takes to figure out that fiscal policy action is needed.</a:t>
            </a:r>
          </a:p>
          <a:p>
            <a:pPr marL="540000" lvl="1" indent="-360000" defTabSz="461963" eaLnBrk="1" hangingPunct="1">
              <a:buClr>
                <a:schemeClr val="tx1"/>
              </a:buClr>
              <a:buSzPct val="120000"/>
              <a:buFont typeface="Wingdings" panose="05000000000000000000" pitchFamily="2" charset="2"/>
              <a:buChar char="§"/>
              <a:defRPr/>
            </a:pPr>
            <a:r>
              <a:rPr lang="en-CA" dirty="0"/>
              <a:t>Law-making lag—the time it takes Congress to pass the laws needed to change taxes or spending.</a:t>
            </a:r>
          </a:p>
          <a:p>
            <a:pPr marL="540000" lvl="1" indent="-360000" defTabSz="461963" eaLnBrk="1" hangingPunct="1">
              <a:buClr>
                <a:schemeClr val="tx1"/>
              </a:buClr>
              <a:buSzPct val="120000"/>
              <a:buFont typeface="Wingdings" panose="05000000000000000000" pitchFamily="2" charset="2"/>
              <a:buChar char="§"/>
              <a:defRPr/>
            </a:pPr>
            <a:r>
              <a:rPr lang="en-CA" dirty="0"/>
              <a:t>Impact lag—the time it takes from passing a tax or spending change to its effect on real GDP being felt.</a:t>
            </a:r>
          </a:p>
        </p:txBody>
      </p:sp>
      <p:sp>
        <p:nvSpPr>
          <p:cNvPr id="146434" name="Rectangle 5">
            <a:extLst>
              <a:ext uri="{FF2B5EF4-FFF2-40B4-BE49-F238E27FC236}">
                <a16:creationId xmlns:a16="http://schemas.microsoft.com/office/drawing/2014/main" xmlns="" id="{A8D1F002-4000-4C4C-8D32-3C2B87D7C622}"/>
              </a:ext>
            </a:extLst>
          </p:cNvPr>
          <p:cNvSpPr>
            <a:spLocks noGrp="1" noChangeArrowheads="1"/>
          </p:cNvSpPr>
          <p:nvPr>
            <p:ph type="title"/>
          </p:nvPr>
        </p:nvSpPr>
        <p:spPr>
          <a:noFill/>
        </p:spPr>
        <p:txBody>
          <a:bodyPr/>
          <a:lstStyle/>
          <a:p>
            <a:pPr eaLnBrk="1" hangingPunct="1"/>
            <a:r>
              <a:rPr lang="en-CA" altLang="en-US"/>
              <a:t>Fiscal Stimulus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32547">
                                            <p:txEl>
                                              <p:pRg st="1" end="1"/>
                                            </p:txEl>
                                          </p:spTgt>
                                        </p:tgtEl>
                                        <p:attrNameLst>
                                          <p:attrName>style.visibility</p:attrName>
                                        </p:attrNameLst>
                                      </p:cBhvr>
                                      <p:to>
                                        <p:strVal val="visible"/>
                                      </p:to>
                                    </p:set>
                                    <p:animEffect transition="in" filter="wipe(left)">
                                      <p:cBhvr>
                                        <p:cTn id="7" dur="1000"/>
                                        <p:tgtEl>
                                          <p:spTgt spid="113254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32547">
                                            <p:txEl>
                                              <p:pRg st="2" end="2"/>
                                            </p:txEl>
                                          </p:spTgt>
                                        </p:tgtEl>
                                        <p:attrNameLst>
                                          <p:attrName>style.visibility</p:attrName>
                                        </p:attrNameLst>
                                      </p:cBhvr>
                                      <p:to>
                                        <p:strVal val="visible"/>
                                      </p:to>
                                    </p:set>
                                    <p:animEffect transition="in" filter="wipe(left)">
                                      <p:cBhvr>
                                        <p:cTn id="12" dur="1000"/>
                                        <p:tgtEl>
                                          <p:spTgt spid="113254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32547">
                                            <p:txEl>
                                              <p:pRg st="3" end="3"/>
                                            </p:txEl>
                                          </p:spTgt>
                                        </p:tgtEl>
                                        <p:attrNameLst>
                                          <p:attrName>style.visibility</p:attrName>
                                        </p:attrNameLst>
                                      </p:cBhvr>
                                      <p:to>
                                        <p:strVal val="visible"/>
                                      </p:to>
                                    </p:set>
                                    <p:animEffect transition="in" filter="wipe(left)">
                                      <p:cBhvr>
                                        <p:cTn id="17" dur="1000"/>
                                        <p:tgtEl>
                                          <p:spTgt spid="113254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32547">
                                            <p:txEl>
                                              <p:pRg st="4" end="4"/>
                                            </p:txEl>
                                          </p:spTgt>
                                        </p:tgtEl>
                                        <p:attrNameLst>
                                          <p:attrName>style.visibility</p:attrName>
                                        </p:attrNameLst>
                                      </p:cBhvr>
                                      <p:to>
                                        <p:strVal val="visible"/>
                                      </p:to>
                                    </p:set>
                                    <p:animEffect transition="in" filter="wipe(left)">
                                      <p:cBhvr>
                                        <p:cTn id="22" dur="1000"/>
                                        <p:tgtEl>
                                          <p:spTgt spid="11325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2547" grpId="0" uiExpand="1" build="p" bldLvl="3"/>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5747" name="Rectangle 3">
            <a:extLst>
              <a:ext uri="{FF2B5EF4-FFF2-40B4-BE49-F238E27FC236}">
                <a16:creationId xmlns:a16="http://schemas.microsoft.com/office/drawing/2014/main" xmlns="" id="{206D2B08-42B0-4B0D-B353-20897FD55C63}"/>
              </a:ext>
            </a:extLst>
          </p:cNvPr>
          <p:cNvSpPr>
            <a:spLocks noGrp="1" noChangeArrowheads="1"/>
          </p:cNvSpPr>
          <p:nvPr>
            <p:ph idx="1"/>
          </p:nvPr>
        </p:nvSpPr>
        <p:spPr/>
        <p:txBody>
          <a:bodyPr/>
          <a:lstStyle/>
          <a:p>
            <a:pPr marL="107950" eaLnBrk="1" hangingPunct="1"/>
            <a:r>
              <a:rPr lang="en-CA" altLang="en-US" dirty="0">
                <a:solidFill>
                  <a:srgbClr val="7030A0"/>
                </a:solidFill>
              </a:rPr>
              <a:t>Employment Act of 1946</a:t>
            </a:r>
          </a:p>
          <a:p>
            <a:pPr marL="107950" lvl="1" eaLnBrk="1" hangingPunct="1"/>
            <a:r>
              <a:rPr lang="en-CA" dirty="0"/>
              <a:t>Fiscal policy operates within the framework of the </a:t>
            </a:r>
            <a:r>
              <a:rPr lang="en-CA" b="1" dirty="0"/>
              <a:t>Employment Act of 1946</a:t>
            </a:r>
            <a:r>
              <a:rPr lang="en-CA" dirty="0"/>
              <a:t> in which Congress declared that</a:t>
            </a:r>
          </a:p>
          <a:p>
            <a:pPr marL="107950" lvl="1" eaLnBrk="1" hangingPunct="1"/>
            <a:r>
              <a:rPr lang="en-CA" dirty="0"/>
              <a:t>. . . it is the continuing policy and responsibility of the Federal Government to use all practicable means</a:t>
            </a:r>
          </a:p>
          <a:p>
            <a:pPr marL="107950" lvl="1" eaLnBrk="1" hangingPunct="1"/>
            <a:r>
              <a:rPr lang="en-CA" dirty="0"/>
              <a:t>. . . to coordinate and utilize all its plans, functions, and resources</a:t>
            </a:r>
          </a:p>
          <a:p>
            <a:pPr marL="107950" lvl="1" eaLnBrk="1" hangingPunct="1"/>
            <a:r>
              <a:rPr lang="en-CA" dirty="0"/>
              <a:t>. . . to promote maximum employment, production, and purchasing power.</a:t>
            </a:r>
          </a:p>
        </p:txBody>
      </p:sp>
      <p:sp>
        <p:nvSpPr>
          <p:cNvPr id="25602" name="Rectangle 5">
            <a:extLst>
              <a:ext uri="{FF2B5EF4-FFF2-40B4-BE49-F238E27FC236}">
                <a16:creationId xmlns:a16="http://schemas.microsoft.com/office/drawing/2014/main" xmlns="" id="{1B812470-023C-460A-A6F6-AA3F9A3BEFAF}"/>
              </a:ext>
            </a:extLst>
          </p:cNvPr>
          <p:cNvSpPr>
            <a:spLocks noGrp="1" noChangeArrowheads="1"/>
          </p:cNvSpPr>
          <p:nvPr>
            <p:ph type="title"/>
          </p:nvPr>
        </p:nvSpPr>
        <p:spPr>
          <a:noFill/>
        </p:spPr>
        <p:txBody>
          <a:bodyPr/>
          <a:lstStyle/>
          <a:p>
            <a:pPr eaLnBrk="1" hangingPunct="1"/>
            <a:r>
              <a:rPr lang="en-CA" altLang="en-US"/>
              <a:t>The Federal Budget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5747">
                                            <p:txEl>
                                              <p:pRg st="1" end="1"/>
                                            </p:txEl>
                                          </p:spTgt>
                                        </p:tgtEl>
                                        <p:attrNameLst>
                                          <p:attrName>style.visibility</p:attrName>
                                        </p:attrNameLst>
                                      </p:cBhvr>
                                      <p:to>
                                        <p:strVal val="visible"/>
                                      </p:to>
                                    </p:set>
                                    <p:animEffect transition="in" filter="wipe(left)">
                                      <p:cBhvr>
                                        <p:cTn id="7" dur="750"/>
                                        <p:tgtEl>
                                          <p:spTgt spid="41574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5747">
                                            <p:txEl>
                                              <p:pRg st="2" end="2"/>
                                            </p:txEl>
                                          </p:spTgt>
                                        </p:tgtEl>
                                        <p:attrNameLst>
                                          <p:attrName>style.visibility</p:attrName>
                                        </p:attrNameLst>
                                      </p:cBhvr>
                                      <p:to>
                                        <p:strVal val="visible"/>
                                      </p:to>
                                    </p:set>
                                    <p:animEffect transition="in" filter="wipe(left)">
                                      <p:cBhvr>
                                        <p:cTn id="12" dur="750"/>
                                        <p:tgtEl>
                                          <p:spTgt spid="41574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5747">
                                            <p:txEl>
                                              <p:pRg st="3" end="3"/>
                                            </p:txEl>
                                          </p:spTgt>
                                        </p:tgtEl>
                                        <p:attrNameLst>
                                          <p:attrName>style.visibility</p:attrName>
                                        </p:attrNameLst>
                                      </p:cBhvr>
                                      <p:to>
                                        <p:strVal val="visible"/>
                                      </p:to>
                                    </p:set>
                                    <p:animEffect transition="in" filter="wipe(left)">
                                      <p:cBhvr>
                                        <p:cTn id="17" dur="750"/>
                                        <p:tgtEl>
                                          <p:spTgt spid="4157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47" grpId="0" uiExpand="1" build="p" bldLvl="3"/>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03" name="Rectangle 3">
            <a:extLst>
              <a:ext uri="{FF2B5EF4-FFF2-40B4-BE49-F238E27FC236}">
                <a16:creationId xmlns:a16="http://schemas.microsoft.com/office/drawing/2014/main" xmlns="" id="{EE13B27F-4BFC-418E-8415-D7526118D87B}"/>
              </a:ext>
            </a:extLst>
          </p:cNvPr>
          <p:cNvSpPr>
            <a:spLocks noGrp="1" noChangeArrowheads="1"/>
          </p:cNvSpPr>
          <p:nvPr>
            <p:ph idx="1"/>
          </p:nvPr>
        </p:nvSpPr>
        <p:spPr/>
        <p:txBody>
          <a:bodyPr/>
          <a:lstStyle/>
          <a:p>
            <a:pPr marL="107950" eaLnBrk="1" hangingPunct="1"/>
            <a:r>
              <a:rPr lang="en-CA" altLang="en-US" dirty="0">
                <a:solidFill>
                  <a:srgbClr val="7030A0"/>
                </a:solidFill>
              </a:rPr>
              <a:t>The Council of Economic Advisers</a:t>
            </a:r>
          </a:p>
          <a:p>
            <a:pPr marL="107950" lvl="1" eaLnBrk="1" hangingPunct="1"/>
            <a:r>
              <a:rPr lang="en-CA" dirty="0"/>
              <a:t>The </a:t>
            </a:r>
            <a:r>
              <a:rPr lang="en-CA" b="1" dirty="0"/>
              <a:t>Council of Economic Advisers</a:t>
            </a:r>
            <a:r>
              <a:rPr lang="en-CA" dirty="0"/>
              <a:t> monitors the economy and keeps the President and the public well informed about the current state of the economy and the best available forecasts of where it is heading.</a:t>
            </a:r>
          </a:p>
          <a:p>
            <a:pPr marL="107950" lvl="1" eaLnBrk="1" hangingPunct="1"/>
            <a:r>
              <a:rPr lang="en-CA" dirty="0"/>
              <a:t>This economic intelligence activity is one source of data that informs the budget-making process.</a:t>
            </a:r>
          </a:p>
        </p:txBody>
      </p:sp>
      <p:sp>
        <p:nvSpPr>
          <p:cNvPr id="27650" name="Rectangle 5">
            <a:extLst>
              <a:ext uri="{FF2B5EF4-FFF2-40B4-BE49-F238E27FC236}">
                <a16:creationId xmlns:a16="http://schemas.microsoft.com/office/drawing/2014/main" xmlns="" id="{DB35F3E9-0284-409F-A360-CF2653FD8451}"/>
              </a:ext>
            </a:extLst>
          </p:cNvPr>
          <p:cNvSpPr>
            <a:spLocks noGrp="1" noChangeArrowheads="1"/>
          </p:cNvSpPr>
          <p:nvPr>
            <p:ph type="title"/>
          </p:nvPr>
        </p:nvSpPr>
        <p:spPr>
          <a:noFill/>
        </p:spPr>
        <p:txBody>
          <a:bodyPr/>
          <a:lstStyle/>
          <a:p>
            <a:pPr eaLnBrk="1" hangingPunct="1"/>
            <a:r>
              <a:rPr lang="en-CA" altLang="en-US"/>
              <a:t>The Federal Budget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4003">
                                            <p:txEl>
                                              <p:pRg st="1" end="1"/>
                                            </p:txEl>
                                          </p:spTgt>
                                        </p:tgtEl>
                                        <p:attrNameLst>
                                          <p:attrName>style.visibility</p:attrName>
                                        </p:attrNameLst>
                                      </p:cBhvr>
                                      <p:to>
                                        <p:strVal val="visible"/>
                                      </p:to>
                                    </p:set>
                                    <p:animEffect transition="in" filter="wipe(left)">
                                      <p:cBhvr>
                                        <p:cTn id="7" dur="1000"/>
                                        <p:tgtEl>
                                          <p:spTgt spid="102400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4003">
                                            <p:txEl>
                                              <p:pRg st="2" end="2"/>
                                            </p:txEl>
                                          </p:spTgt>
                                        </p:tgtEl>
                                        <p:attrNameLst>
                                          <p:attrName>style.visibility</p:attrName>
                                        </p:attrNameLst>
                                      </p:cBhvr>
                                      <p:to>
                                        <p:strVal val="visible"/>
                                      </p:to>
                                    </p:set>
                                    <p:animEffect transition="in" filter="wipe(left)">
                                      <p:cBhvr>
                                        <p:cTn id="12" dur="1000"/>
                                        <p:tgtEl>
                                          <p:spTgt spid="10240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03" grpId="0" uiExpand="1" build="p" bldLvl="3"/>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1955" name="Rectangle 3">
            <a:extLst>
              <a:ext uri="{FF2B5EF4-FFF2-40B4-BE49-F238E27FC236}">
                <a16:creationId xmlns:a16="http://schemas.microsoft.com/office/drawing/2014/main" xmlns="" id="{A67AB4FC-0080-4477-8929-81B116FD87B7}"/>
              </a:ext>
            </a:extLst>
          </p:cNvPr>
          <p:cNvSpPr>
            <a:spLocks noGrp="1" noChangeArrowheads="1"/>
          </p:cNvSpPr>
          <p:nvPr>
            <p:ph idx="1"/>
          </p:nvPr>
        </p:nvSpPr>
        <p:spPr/>
        <p:txBody>
          <a:bodyPr/>
          <a:lstStyle/>
          <a:p>
            <a:pPr marL="107950" eaLnBrk="1" hangingPunct="1"/>
            <a:r>
              <a:rPr lang="en-CA" altLang="en-US" dirty="0"/>
              <a:t>Highlights of the 2018 Budget</a:t>
            </a:r>
          </a:p>
          <a:p>
            <a:pPr marL="107950" lvl="1" eaLnBrk="1" hangingPunct="1"/>
            <a:r>
              <a:rPr lang="en-CA" dirty="0"/>
              <a:t>The projected fiscal 2018 Federal Budget has receipts of $3,654 billion, outlays of $4,094 billion, and a projected deficit of $440 billion.</a:t>
            </a:r>
          </a:p>
          <a:p>
            <a:pPr marL="107950" lvl="1" eaLnBrk="1" hangingPunct="1"/>
            <a:r>
              <a:rPr lang="en-CA" dirty="0"/>
              <a:t>Receipts come from personal income taxes, Social Security taxes, corporate income taxes, and indirect taxes.</a:t>
            </a:r>
          </a:p>
          <a:p>
            <a:pPr marL="107950" lvl="1" eaLnBrk="1" hangingPunct="1"/>
            <a:r>
              <a:rPr lang="en-CA" dirty="0"/>
              <a:t>Personal income taxes are the largest source of receipts.</a:t>
            </a:r>
          </a:p>
          <a:p>
            <a:pPr marL="107950" lvl="1" eaLnBrk="1" hangingPunct="1"/>
            <a:r>
              <a:rPr lang="en-CA" dirty="0"/>
              <a:t>Outlays are transfer payments, expenditure on goods and services, and debt interest.</a:t>
            </a:r>
          </a:p>
          <a:p>
            <a:pPr marL="107950" lvl="1" eaLnBrk="1" hangingPunct="1"/>
            <a:r>
              <a:rPr lang="en-CA" dirty="0"/>
              <a:t>Transfer payments are the largest item of outlays.</a:t>
            </a:r>
          </a:p>
        </p:txBody>
      </p:sp>
      <p:sp>
        <p:nvSpPr>
          <p:cNvPr id="29698" name="Rectangle 5">
            <a:extLst>
              <a:ext uri="{FF2B5EF4-FFF2-40B4-BE49-F238E27FC236}">
                <a16:creationId xmlns:a16="http://schemas.microsoft.com/office/drawing/2014/main" xmlns="" id="{76FB2C74-187A-4953-BCC3-5781E2744625}"/>
              </a:ext>
            </a:extLst>
          </p:cNvPr>
          <p:cNvSpPr>
            <a:spLocks noGrp="1" noChangeArrowheads="1"/>
          </p:cNvSpPr>
          <p:nvPr>
            <p:ph type="title"/>
          </p:nvPr>
        </p:nvSpPr>
        <p:spPr>
          <a:noFill/>
        </p:spPr>
        <p:txBody>
          <a:bodyPr/>
          <a:lstStyle/>
          <a:p>
            <a:pPr eaLnBrk="1" hangingPunct="1"/>
            <a:r>
              <a:rPr lang="en-CA" altLang="en-US"/>
              <a:t>The Federal Budget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1955">
                                            <p:txEl>
                                              <p:pRg st="1" end="1"/>
                                            </p:txEl>
                                          </p:spTgt>
                                        </p:tgtEl>
                                        <p:attrNameLst>
                                          <p:attrName>style.visibility</p:attrName>
                                        </p:attrNameLst>
                                      </p:cBhvr>
                                      <p:to>
                                        <p:strVal val="visible"/>
                                      </p:to>
                                    </p:set>
                                    <p:animEffect transition="in" filter="wipe(left)">
                                      <p:cBhvr>
                                        <p:cTn id="7" dur="1000"/>
                                        <p:tgtEl>
                                          <p:spTgt spid="102195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1955">
                                            <p:txEl>
                                              <p:pRg st="2" end="2"/>
                                            </p:txEl>
                                          </p:spTgt>
                                        </p:tgtEl>
                                        <p:attrNameLst>
                                          <p:attrName>style.visibility</p:attrName>
                                        </p:attrNameLst>
                                      </p:cBhvr>
                                      <p:to>
                                        <p:strVal val="visible"/>
                                      </p:to>
                                    </p:set>
                                    <p:animEffect transition="in" filter="wipe(left)">
                                      <p:cBhvr>
                                        <p:cTn id="12" dur="1000"/>
                                        <p:tgtEl>
                                          <p:spTgt spid="102195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21955">
                                            <p:txEl>
                                              <p:pRg st="3" end="3"/>
                                            </p:txEl>
                                          </p:spTgt>
                                        </p:tgtEl>
                                        <p:attrNameLst>
                                          <p:attrName>style.visibility</p:attrName>
                                        </p:attrNameLst>
                                      </p:cBhvr>
                                      <p:to>
                                        <p:strVal val="visible"/>
                                      </p:to>
                                    </p:set>
                                    <p:animEffect transition="in" filter="wipe(left)">
                                      <p:cBhvr>
                                        <p:cTn id="17" dur="1000"/>
                                        <p:tgtEl>
                                          <p:spTgt spid="102195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21955">
                                            <p:txEl>
                                              <p:pRg st="4" end="4"/>
                                            </p:txEl>
                                          </p:spTgt>
                                        </p:tgtEl>
                                        <p:attrNameLst>
                                          <p:attrName>style.visibility</p:attrName>
                                        </p:attrNameLst>
                                      </p:cBhvr>
                                      <p:to>
                                        <p:strVal val="visible"/>
                                      </p:to>
                                    </p:set>
                                    <p:animEffect transition="in" filter="wipe(left)">
                                      <p:cBhvr>
                                        <p:cTn id="22" dur="1000"/>
                                        <p:tgtEl>
                                          <p:spTgt spid="102195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21955">
                                            <p:txEl>
                                              <p:pRg st="5" end="5"/>
                                            </p:txEl>
                                          </p:spTgt>
                                        </p:tgtEl>
                                        <p:attrNameLst>
                                          <p:attrName>style.visibility</p:attrName>
                                        </p:attrNameLst>
                                      </p:cBhvr>
                                      <p:to>
                                        <p:strVal val="visible"/>
                                      </p:to>
                                    </p:set>
                                    <p:animEffect transition="in" filter="wipe(left)">
                                      <p:cBhvr>
                                        <p:cTn id="27" dur="1000"/>
                                        <p:tgtEl>
                                          <p:spTgt spid="10219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1955" grpId="0" uiExpand="1" build="p" bldLvl="3"/>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b36dbcea6f51914c87f192f6a4d4739d6a5051"/>
</p:tagLst>
</file>

<file path=ppt/theme/theme1.xml><?xml version="1.0" encoding="utf-8"?>
<a:theme xmlns:a="http://schemas.openxmlformats.org/drawingml/2006/main" name="2_US6e">
  <a:themeElements>
    <a:clrScheme name="1_US6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US6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US6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US6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US6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US6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US6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US6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US6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US6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US6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US6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US6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US6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US6e">
  <a:themeElements>
    <a:clrScheme name="1_US6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US6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US6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US6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US6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US6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US6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US6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US6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US6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US6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US6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US6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US6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1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16150</TotalTime>
  <Words>3537</Words>
  <Application>Microsoft Office PowerPoint</Application>
  <PresentationFormat>On-screen Show (4:3)</PresentationFormat>
  <Paragraphs>353</Paragraphs>
  <Slides>67</Slides>
  <Notes>67</Notes>
  <HiddenSlides>14</HiddenSlides>
  <MMClips>0</MMClips>
  <ScaleCrop>false</ScaleCrop>
  <HeadingPairs>
    <vt:vector size="8" baseType="variant">
      <vt:variant>
        <vt:lpstr>Fonts Used</vt:lpstr>
      </vt:variant>
      <vt:variant>
        <vt:i4>8</vt:i4>
      </vt:variant>
      <vt:variant>
        <vt:lpstr>Theme</vt:lpstr>
      </vt:variant>
      <vt:variant>
        <vt:i4>6</vt:i4>
      </vt:variant>
      <vt:variant>
        <vt:lpstr>Embedded OLE Servers</vt:lpstr>
      </vt:variant>
      <vt:variant>
        <vt:i4>1</vt:i4>
      </vt:variant>
      <vt:variant>
        <vt:lpstr>Slide Titles</vt:lpstr>
      </vt:variant>
      <vt:variant>
        <vt:i4>67</vt:i4>
      </vt:variant>
    </vt:vector>
  </HeadingPairs>
  <TitlesOfParts>
    <vt:vector size="82" baseType="lpstr">
      <vt:lpstr>Arial</vt:lpstr>
      <vt:lpstr>Calibri</vt:lpstr>
      <vt:lpstr>Futura Condensed</vt:lpstr>
      <vt:lpstr>Gill Sans MT</vt:lpstr>
      <vt:lpstr>GillSans</vt:lpstr>
      <vt:lpstr>Mundo Sans Std Light</vt:lpstr>
      <vt:lpstr>Webdings</vt:lpstr>
      <vt:lpstr>Wingdings</vt:lpstr>
      <vt:lpstr>2_US6e</vt:lpstr>
      <vt:lpstr>5_US6e</vt:lpstr>
      <vt:lpstr>3_Custom Design</vt:lpstr>
      <vt:lpstr>Office Theme</vt:lpstr>
      <vt:lpstr>11_Custom Design</vt:lpstr>
      <vt:lpstr>1_Office Theme</vt:lpstr>
      <vt:lpstr>Image</vt:lpstr>
      <vt:lpstr>PowerPoint Presentation</vt:lpstr>
      <vt:lpstr>PowerPoint Presentation</vt:lpstr>
      <vt:lpstr>After studying this chapter, you will be able to:</vt:lpstr>
      <vt:lpstr>The Federal Budget</vt:lpstr>
      <vt:lpstr>The Federal Budget</vt:lpstr>
      <vt:lpstr>PowerPoint Presentation</vt:lpstr>
      <vt:lpstr>The Federal Budget</vt:lpstr>
      <vt:lpstr>The Federal Budget</vt:lpstr>
      <vt:lpstr>The Federal Budget</vt:lpstr>
      <vt:lpstr>The Federal Budget</vt:lpstr>
      <vt:lpstr>The Federal Budget</vt:lpstr>
      <vt:lpstr>The Federal Budget</vt:lpstr>
      <vt:lpstr>The Federal Budget</vt:lpstr>
      <vt:lpstr>PowerPoint Presentation</vt:lpstr>
      <vt:lpstr>The Federal Budget</vt:lpstr>
      <vt:lpstr>PowerPoint Presentation</vt:lpstr>
      <vt:lpstr>The Federal Budget</vt:lpstr>
      <vt:lpstr>PowerPoint Presentation</vt:lpstr>
      <vt:lpstr>The Federal Budget</vt:lpstr>
      <vt:lpstr>PowerPoint Presentation</vt:lpstr>
      <vt:lpstr>The Federal Budget</vt:lpstr>
      <vt:lpstr>Supply-Side Effects of Fiscal Policy</vt:lpstr>
      <vt:lpstr>Supply-Side Effects of Fiscal Policy </vt:lpstr>
      <vt:lpstr>PowerPoint Presentation</vt:lpstr>
      <vt:lpstr>Supply-Side Effects of Fiscal Policy</vt:lpstr>
      <vt:lpstr>Supply-Side Effects of Fiscal Policy</vt:lpstr>
      <vt:lpstr>Supply-Side Effects of Fiscal Policy</vt:lpstr>
      <vt:lpstr>PowerPoint Presentation</vt:lpstr>
      <vt:lpstr>Supply-Side Effects of Fiscal Policy</vt:lpstr>
      <vt:lpstr>Supply-Side Effects of Fiscal Policy</vt:lpstr>
      <vt:lpstr>Supply-Side Effects of Fiscal Policy</vt:lpstr>
      <vt:lpstr>PowerPoint Presentation</vt:lpstr>
      <vt:lpstr>Supply-Side Effects of Fiscal Policy</vt:lpstr>
      <vt:lpstr>PowerPoint Presentation</vt:lpstr>
      <vt:lpstr>Supply-Side Effects of Fiscal Policy</vt:lpstr>
      <vt:lpstr>Generational Effects of Fiscal Policy</vt:lpstr>
      <vt:lpstr>Generational Effects of Fiscal Policy</vt:lpstr>
      <vt:lpstr>Generational Effects of Fiscal Policy</vt:lpstr>
      <vt:lpstr>Generational Effects of Fiscal Policy</vt:lpstr>
      <vt:lpstr>Generational Effects of Fiscal Policy</vt:lpstr>
      <vt:lpstr>Generational Effects of Fiscal Policy</vt:lpstr>
      <vt:lpstr>Generational Effects of Fiscal Policy</vt:lpstr>
      <vt:lpstr>PowerPoint Presentation</vt:lpstr>
      <vt:lpstr>Generational Effects of Fiscal Policy</vt:lpstr>
      <vt:lpstr>PowerPoint Presentation</vt:lpstr>
      <vt:lpstr>Fiscal Stimulus</vt:lpstr>
      <vt:lpstr>Fiscal Stimulus</vt:lpstr>
      <vt:lpstr>Fiscal Stimulus</vt:lpstr>
      <vt:lpstr>Fiscal Stimulus</vt:lpstr>
      <vt:lpstr>Fiscal Stimulus</vt:lpstr>
      <vt:lpstr>Fiscal Stimulus</vt:lpstr>
      <vt:lpstr>Fiscal Stimulus</vt:lpstr>
      <vt:lpstr>PowerPoint Presentation</vt:lpstr>
      <vt:lpstr>Fiscal Stimulus</vt:lpstr>
      <vt:lpstr>PowerPoint Presentation</vt:lpstr>
      <vt:lpstr>Fiscal Stimulus</vt:lpstr>
      <vt:lpstr>PowerPoint Presentation</vt:lpstr>
      <vt:lpstr>Fiscal Stimulus</vt:lpstr>
      <vt:lpstr>Fiscal Stimulus</vt:lpstr>
      <vt:lpstr>Fiscal Stimulus</vt:lpstr>
      <vt:lpstr>Fiscal Stimulus</vt:lpstr>
      <vt:lpstr>Fiscal Stimulus</vt:lpstr>
      <vt:lpstr>Fiscal Stimulus</vt:lpstr>
      <vt:lpstr>PowerPoint Presentation</vt:lpstr>
      <vt:lpstr>Fiscal Stimulus</vt:lpstr>
      <vt:lpstr>Fiscal Stimulus</vt:lpstr>
      <vt:lpstr>Fiscal Stimulus</vt:lpstr>
    </vt:vector>
  </TitlesOfParts>
  <Company>Pearson Education Canada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Parkin-Bade Chapter 24</dc:title>
  <dc:creator>Robin Bade</dc:creator>
  <cp:lastModifiedBy>Reviewer</cp:lastModifiedBy>
  <cp:revision>174</cp:revision>
  <dcterms:created xsi:type="dcterms:W3CDTF">2002-06-09T00:26:05Z</dcterms:created>
  <dcterms:modified xsi:type="dcterms:W3CDTF">2021-11-24T03:29:36Z</dcterms:modified>
</cp:coreProperties>
</file>