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3" r:id="rId15"/>
    <p:sldId id="271" r:id="rId16"/>
    <p:sldId id="272" r:id="rId17"/>
    <p:sldId id="26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1F4A2-DA45-457B-BE31-4E19F60A91FC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E277-A2C1-4716-A5C1-404CEEEF3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54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1F4A2-DA45-457B-BE31-4E19F60A91FC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E277-A2C1-4716-A5C1-404CEEEF3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423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1F4A2-DA45-457B-BE31-4E19F60A91FC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E277-A2C1-4716-A5C1-404CEEEF3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680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1F4A2-DA45-457B-BE31-4E19F60A91FC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E277-A2C1-4716-A5C1-404CEEEF3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600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1F4A2-DA45-457B-BE31-4E19F60A91FC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E277-A2C1-4716-A5C1-404CEEEF3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679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1F4A2-DA45-457B-BE31-4E19F60A91FC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E277-A2C1-4716-A5C1-404CEEEF3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52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1F4A2-DA45-457B-BE31-4E19F60A91FC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E277-A2C1-4716-A5C1-404CEEEF3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078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1F4A2-DA45-457B-BE31-4E19F60A91FC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E277-A2C1-4716-A5C1-404CEEEF3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874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1F4A2-DA45-457B-BE31-4E19F60A91FC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E277-A2C1-4716-A5C1-404CEEEF3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196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1F4A2-DA45-457B-BE31-4E19F60A91FC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E277-A2C1-4716-A5C1-404CEEEF3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997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1F4A2-DA45-457B-BE31-4E19F60A91FC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E277-A2C1-4716-A5C1-404CEEEF3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751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1F4A2-DA45-457B-BE31-4E19F60A91FC}" type="datetimeFigureOut">
              <a:rPr lang="en-US" smtClean="0"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DE277-A2C1-4716-A5C1-404CEEEF3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59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Enlightenment: Russian and German Political thought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305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KANT</a:t>
            </a:r>
          </a:p>
        </p:txBody>
      </p:sp>
      <p:pic>
        <p:nvPicPr>
          <p:cNvPr id="10243" name="Picture 3" descr="kant_2-2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24214" y="1600201"/>
            <a:ext cx="5743575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3407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KANT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5400" b="1" i="1" dirty="0" smtClean="0">
                <a:solidFill>
                  <a:srgbClr val="0000FF"/>
                </a:solidFill>
              </a:rPr>
              <a:t>“</a:t>
            </a:r>
            <a:r>
              <a:rPr lang="en-US" altLang="en-US" sz="5400" dirty="0" smtClean="0"/>
              <a:t>2 things please and surprise my soul: that is a sky full of stars, and the moral law inside a man, that makes him free.</a:t>
            </a:r>
            <a:r>
              <a:rPr lang="en-US" altLang="en-US" sz="5400" b="1" i="1" dirty="0" smtClean="0">
                <a:solidFill>
                  <a:srgbClr val="0000FF"/>
                </a:solidFill>
              </a:rPr>
              <a:t>”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en-US" altLang="en-US" sz="54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130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Immanuel Kant</a:t>
            </a:r>
            <a:endParaRPr lang="ru-RU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/>
            <a:r>
              <a:rPr lang="en-US" altLang="en-US" dirty="0"/>
              <a:t>Born: 1724, Konigsberg;</a:t>
            </a:r>
          </a:p>
          <a:p>
            <a:pPr marL="609600" indent="-609600"/>
            <a:r>
              <a:rPr lang="en-US" altLang="en-US" dirty="0"/>
              <a:t>Professor of metaphysics;</a:t>
            </a:r>
          </a:p>
          <a:p>
            <a:pPr marL="609600" indent="-609600"/>
            <a:r>
              <a:rPr lang="en-US" altLang="en-US" dirty="0"/>
              <a:t>Two periods in Kant’s work: pre-critical and critical</a:t>
            </a:r>
            <a:r>
              <a:rPr lang="en-US" altLang="en-US" dirty="0" smtClean="0"/>
              <a:t>;</a:t>
            </a:r>
          </a:p>
          <a:p>
            <a:pPr marL="609600" indent="-609600"/>
            <a:r>
              <a:rPr lang="en-US" altLang="en-US" dirty="0" smtClean="0"/>
              <a:t>Was influenced by French enlighteners;</a:t>
            </a:r>
          </a:p>
          <a:p>
            <a:pPr marL="609600" indent="-609600"/>
            <a:r>
              <a:rPr lang="en-US" altLang="en-US" dirty="0" smtClean="0"/>
              <a:t>Imperatives (hypothetical and categorical)</a:t>
            </a:r>
          </a:p>
          <a:p>
            <a:pPr marL="609600" indent="-609600"/>
            <a:r>
              <a:rPr lang="en-US" altLang="en-US" dirty="0" smtClean="0"/>
              <a:t>“To Perpetual </a:t>
            </a:r>
            <a:r>
              <a:rPr lang="en-US" altLang="en-US" dirty="0"/>
              <a:t>P</a:t>
            </a:r>
            <a:r>
              <a:rPr lang="en-US" altLang="en-US" dirty="0" smtClean="0"/>
              <a:t>eace” – ideas of the ideal state, globe and cosmopolitanism;</a:t>
            </a:r>
          </a:p>
          <a:p>
            <a:pPr marL="609600" indent="-609600"/>
            <a:r>
              <a:rPr lang="en-US" altLang="en-US" dirty="0" smtClean="0"/>
              <a:t>Morality comes first (differs from Machiavelli);</a:t>
            </a:r>
          </a:p>
          <a:p>
            <a:pPr marL="609600" indent="-609600"/>
            <a:r>
              <a:rPr lang="en-US" altLang="en-US" dirty="0" smtClean="0"/>
              <a:t>Deontology</a:t>
            </a:r>
          </a:p>
          <a:p>
            <a:pPr marL="609600" indent="-609600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96485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I. Kant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 smtClean="0"/>
              <a:t>Theory of a duty: a duty is not a boring obligation, but it is an act of freedom, or a free will. Moral act is an act against natural egoism.</a:t>
            </a:r>
          </a:p>
          <a:p>
            <a:r>
              <a:rPr lang="en-US" altLang="en-US" dirty="0" smtClean="0"/>
              <a:t>2 types of human acts: moral and legal;</a:t>
            </a:r>
          </a:p>
          <a:p>
            <a:r>
              <a:rPr lang="en-US" altLang="en-US" dirty="0" smtClean="0"/>
              <a:t>A moral act is often an act against your interests;</a:t>
            </a:r>
          </a:p>
          <a:p>
            <a:r>
              <a:rPr lang="en-US" altLang="en-US" dirty="0"/>
              <a:t>Moral laws should be applied equally to everyone, regardless of his physical, social, other features.</a:t>
            </a:r>
          </a:p>
          <a:p>
            <a:r>
              <a:rPr lang="en-US" altLang="en-US" dirty="0"/>
              <a:t>There are many reasons to justify bad acts, but there are now reasons for committing a good act, - it is done by duty.</a:t>
            </a:r>
          </a:p>
          <a:p>
            <a:r>
              <a:rPr lang="en-US" altLang="en-US" dirty="0"/>
              <a:t>1. Act as if your will could become a legal basis for everyone; (categorical imperative)</a:t>
            </a:r>
          </a:p>
          <a:p>
            <a:r>
              <a:rPr lang="en-US" altLang="en-US" dirty="0"/>
              <a:t>2. A man should always be an aim, not the mean. (is not, unfortunately, a law of history)</a:t>
            </a:r>
            <a:endParaRPr lang="ru-RU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031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I. Kant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smtClean="0"/>
              <a:t>“</a:t>
            </a:r>
            <a:r>
              <a:rPr lang="en-US" altLang="en-US" i="1" dirty="0" smtClean="0"/>
              <a:t>fiat </a:t>
            </a:r>
            <a:r>
              <a:rPr lang="en-US" altLang="en-US" i="1" dirty="0" err="1" smtClean="0"/>
              <a:t>justitia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pereat</a:t>
            </a:r>
            <a:r>
              <a:rPr lang="en-US" altLang="en-US" i="1" dirty="0" smtClean="0"/>
              <a:t> mundus</a:t>
            </a:r>
            <a:r>
              <a:rPr lang="en-US" altLang="en-US" dirty="0" smtClean="0"/>
              <a:t>” (“Apply the law even if the world dies”);</a:t>
            </a:r>
          </a:p>
          <a:p>
            <a:r>
              <a:rPr lang="en-US" dirty="0" smtClean="0"/>
              <a:t>State is a unity of many, subjects to the laws;</a:t>
            </a:r>
          </a:p>
          <a:p>
            <a:r>
              <a:rPr lang="en-US" dirty="0" smtClean="0"/>
              <a:t>Constitutional monarch with powers division;</a:t>
            </a:r>
          </a:p>
          <a:p>
            <a:r>
              <a:rPr lang="en-US" dirty="0" smtClean="0"/>
              <a:t>Reforms, not revolution!</a:t>
            </a:r>
          </a:p>
          <a:p>
            <a:r>
              <a:rPr lang="en-US" dirty="0" smtClean="0"/>
              <a:t>“To Perpetual Peace” (idealism):</a:t>
            </a:r>
          </a:p>
          <a:p>
            <a:pPr>
              <a:buFontTx/>
              <a:buChar char="-"/>
            </a:pPr>
            <a:r>
              <a:rPr lang="en-US" dirty="0" smtClean="0"/>
              <a:t>Agreements should exclude controversial issues;</a:t>
            </a:r>
          </a:p>
          <a:p>
            <a:pPr>
              <a:buFontTx/>
              <a:buChar char="-"/>
            </a:pPr>
            <a:r>
              <a:rPr lang="en-US" dirty="0" smtClean="0"/>
              <a:t>States are not obtained as private property;</a:t>
            </a:r>
          </a:p>
          <a:p>
            <a:pPr>
              <a:buFontTx/>
              <a:buChar char="-"/>
            </a:pPr>
            <a:r>
              <a:rPr lang="en-US" dirty="0" smtClean="0"/>
              <a:t>Permanent armies should be dismissed;</a:t>
            </a:r>
          </a:p>
          <a:p>
            <a:pPr>
              <a:buFontTx/>
              <a:buChar char="-"/>
            </a:pPr>
            <a:r>
              <a:rPr lang="en-US" dirty="0" smtClean="0"/>
              <a:t>Non-interference into the internal affairs of </a:t>
            </a:r>
            <a:r>
              <a:rPr lang="en-US" smtClean="0"/>
              <a:t>a state;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374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G. F. Hegel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 bourgeois society can form a moral point of view;</a:t>
            </a:r>
          </a:p>
          <a:p>
            <a:r>
              <a:rPr lang="en-US" altLang="en-US" dirty="0" smtClean="0"/>
              <a:t>3 stages of development: law - Rome; morality – medieval centuries; conscience -  modern bourgeois society;</a:t>
            </a:r>
          </a:p>
          <a:p>
            <a:r>
              <a:rPr lang="en-US" altLang="en-US" dirty="0" smtClean="0"/>
              <a:t>Work: “Philosophy of Law”:</a:t>
            </a:r>
          </a:p>
          <a:p>
            <a:pPr>
              <a:buFontTx/>
              <a:buChar char="-"/>
            </a:pPr>
            <a:r>
              <a:rPr lang="en-US" altLang="en-US" dirty="0" smtClean="0"/>
              <a:t>Abstract law;</a:t>
            </a:r>
          </a:p>
          <a:p>
            <a:pPr>
              <a:buFontTx/>
              <a:buChar char="-"/>
            </a:pPr>
            <a:r>
              <a:rPr lang="en-US" altLang="en-US" dirty="0" smtClean="0"/>
              <a:t>Morality; </a:t>
            </a:r>
          </a:p>
          <a:p>
            <a:pPr>
              <a:buFontTx/>
              <a:buChar char="-"/>
            </a:pPr>
            <a:r>
              <a:rPr lang="en-US" altLang="en-US" dirty="0" smtClean="0"/>
              <a:t> Conscience.</a:t>
            </a:r>
            <a:endParaRPr lang="ru-RU" alt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516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G. F. Hegel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3866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G. F. Hegel</a:t>
            </a:r>
            <a:br>
              <a:rPr lang="en-US" alt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en-US" dirty="0" smtClean="0"/>
              <a:t>What is dialectics?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 smtClean="0"/>
              <a:t>Make a dialectical analysis of the state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 smtClean="0"/>
              <a:t>Make a dialectical analysis of the history</a:t>
            </a:r>
          </a:p>
          <a:p>
            <a:pPr marL="609600" indent="-609600">
              <a:buFontTx/>
              <a:buAutoNum type="arabicPeriod"/>
            </a:pPr>
            <a:r>
              <a:rPr lang="en-US" altLang="en-US" dirty="0" smtClean="0"/>
              <a:t>3 laws of Hegel’s dialectics</a:t>
            </a:r>
            <a:endParaRPr lang="ru-RU" alt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619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 dirty="0"/>
              <a:t>Russian </a:t>
            </a:r>
            <a:r>
              <a:rPr lang="en-US" altLang="en-US" sz="3800" dirty="0" smtClean="0"/>
              <a:t>Political Philosophy</a:t>
            </a:r>
            <a:endParaRPr lang="ru-RU" altLang="en-US" sz="3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 smtClean="0"/>
              <a:t>The </a:t>
            </a:r>
            <a:r>
              <a:rPr lang="en-US" altLang="en-US" dirty="0"/>
              <a:t>rise of Russian philosophy was also connected with the foundation of the first higher education institutions, where philosophy was taught.</a:t>
            </a:r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406081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/>
              <a:t>Russian Philosophy of the 17</a:t>
            </a:r>
            <a:r>
              <a:rPr lang="en-US" altLang="en-US" sz="3800" baseline="30000"/>
              <a:t>th</a:t>
            </a:r>
            <a:r>
              <a:rPr lang="en-US" altLang="en-US" sz="3800"/>
              <a:t>-18</a:t>
            </a:r>
            <a:r>
              <a:rPr lang="en-US" altLang="en-US" sz="3800" baseline="30000"/>
              <a:t>th</a:t>
            </a:r>
            <a:r>
              <a:rPr lang="en-US" altLang="en-US" sz="3800"/>
              <a:t> centuries.</a:t>
            </a:r>
            <a:endParaRPr lang="ru-RU" altLang="en-US" sz="38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3600"/>
              <a:t>Interesting:</a:t>
            </a:r>
            <a:r>
              <a:rPr lang="en-US" altLang="en-US" sz="3600">
                <a:solidFill>
                  <a:schemeClr val="bg1"/>
                </a:solidFill>
              </a:rPr>
              <a:t>:</a:t>
            </a:r>
            <a:r>
              <a:rPr lang="en-US" altLang="en-US" sz="3600"/>
              <a:t> </a:t>
            </a:r>
            <a:r>
              <a:rPr lang="en-US" altLang="en-US"/>
              <a:t>Russia, transforming from medieval to modern times, has gapped some features of Renaissance and Reformation. </a:t>
            </a:r>
          </a:p>
          <a:p>
            <a:pPr>
              <a:lnSpc>
                <a:spcPct val="80000"/>
              </a:lnSpc>
            </a:pPr>
            <a:r>
              <a:rPr lang="en-US" altLang="en-US"/>
              <a:t>Great influence of the changes of Peter the Great.</a:t>
            </a:r>
          </a:p>
          <a:p>
            <a:pPr>
              <a:lnSpc>
                <a:spcPct val="80000"/>
              </a:lnSpc>
            </a:pPr>
            <a:r>
              <a:rPr lang="en-US" altLang="en-US"/>
              <a:t>By the 17</a:t>
            </a:r>
            <a:r>
              <a:rPr lang="en-US" altLang="en-US" baseline="30000"/>
              <a:t>th</a:t>
            </a:r>
            <a:r>
              <a:rPr lang="en-US" altLang="en-US"/>
              <a:t> c. – strong relations with Europe, as well as the influence of Enlightenment.</a:t>
            </a:r>
          </a:p>
          <a:p>
            <a:pPr>
              <a:lnSpc>
                <a:spcPct val="80000"/>
              </a:lnSpc>
            </a:pPr>
            <a:r>
              <a:rPr lang="en-US" altLang="en-US"/>
              <a:t>At the same time there appeared two tendencies: influence of the European rationalism and the rise of theological thought in Russia.</a:t>
            </a:r>
          </a:p>
          <a:p>
            <a:pPr>
              <a:lnSpc>
                <a:spcPct val="80000"/>
              </a:lnSpc>
            </a:pPr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14869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/>
              <a:t>Russian Philosophy of the 17</a:t>
            </a:r>
            <a:r>
              <a:rPr lang="en-US" altLang="en-US" sz="3800" baseline="30000"/>
              <a:t>th</a:t>
            </a:r>
            <a:r>
              <a:rPr lang="en-US" altLang="en-US" sz="3800"/>
              <a:t>-18</a:t>
            </a:r>
            <a:r>
              <a:rPr lang="en-US" altLang="en-US" sz="3800" baseline="30000"/>
              <a:t>th</a:t>
            </a:r>
            <a:r>
              <a:rPr lang="en-US" altLang="en-US" sz="3800"/>
              <a:t> centuries.</a:t>
            </a:r>
            <a:endParaRPr lang="ru-RU" altLang="en-US" sz="38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By the 18</a:t>
            </a:r>
            <a:r>
              <a:rPr lang="en-US" altLang="en-US" baseline="30000"/>
              <a:t>th</a:t>
            </a:r>
            <a:r>
              <a:rPr lang="en-US" altLang="en-US"/>
              <a:t> century – appearance of a “UNIVERSITY PHILOSOPHY” – later changes to the Russian philosophical thought. </a:t>
            </a:r>
          </a:p>
          <a:p>
            <a:pPr>
              <a:lnSpc>
                <a:spcPct val="90000"/>
              </a:lnSpc>
            </a:pPr>
            <a:r>
              <a:rPr lang="en-US" altLang="en-US"/>
              <a:t>The most innovative were social and political philosophies of Russia (V. Tatischev; S. Desnitzky)</a:t>
            </a:r>
          </a:p>
          <a:p>
            <a:pPr>
              <a:lnSpc>
                <a:spcPct val="90000"/>
              </a:lnSpc>
            </a:pPr>
            <a:r>
              <a:rPr lang="en-US" altLang="en-US"/>
              <a:t>Reaction to these innovations was made by the old aristocratic nobility.</a:t>
            </a:r>
          </a:p>
          <a:p>
            <a:pPr>
              <a:lnSpc>
                <a:spcPct val="90000"/>
              </a:lnSpc>
            </a:pPr>
            <a:r>
              <a:rPr lang="en-US" altLang="en-US"/>
              <a:t>Influence of the European mysticism (the Russian masonian branch).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70098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Russian Philosophy</a:t>
            </a:r>
            <a:endParaRPr lang="ru-RU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M.V. </a:t>
            </a:r>
            <a:r>
              <a:rPr lang="en-US" altLang="en-US" dirty="0" err="1"/>
              <a:t>Lomonosov</a:t>
            </a:r>
            <a:endParaRPr lang="en-US" altLang="en-US" dirty="0"/>
          </a:p>
          <a:p>
            <a:pPr>
              <a:buFontTx/>
              <a:buChar char="-"/>
            </a:pPr>
            <a:r>
              <a:rPr lang="en-US" altLang="en-US" dirty="0"/>
              <a:t>Studied in Germany;</a:t>
            </a:r>
          </a:p>
          <a:p>
            <a:pPr>
              <a:buFontTx/>
              <a:buChar char="-"/>
            </a:pPr>
            <a:r>
              <a:rPr lang="en-US" altLang="en-US" dirty="0" smtClean="0"/>
              <a:t>The </a:t>
            </a:r>
            <a:r>
              <a:rPr lang="en-US" altLang="en-US" dirty="0"/>
              <a:t>“Russian way” is absolutism of power.</a:t>
            </a:r>
          </a:p>
          <a:p>
            <a:pPr>
              <a:buFontTx/>
              <a:buChar char="-"/>
            </a:pPr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724440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Russian Philosophy</a:t>
            </a:r>
            <a:endParaRPr lang="ru-RU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A. Radishchev</a:t>
            </a:r>
          </a:p>
          <a:p>
            <a:pPr>
              <a:buFontTx/>
              <a:buChar char="-"/>
            </a:pPr>
            <a:r>
              <a:rPr lang="en-US" altLang="en-US"/>
              <a:t>Criticism of Catherine’s the Great absolutism;</a:t>
            </a:r>
          </a:p>
          <a:p>
            <a:pPr>
              <a:buFontTx/>
              <a:buChar char="-"/>
            </a:pPr>
            <a:r>
              <a:rPr lang="en-US" altLang="en-US"/>
              <a:t>the reaction of hers: excursion to Irkutsk;</a:t>
            </a:r>
          </a:p>
          <a:p>
            <a:pPr>
              <a:buFontTx/>
              <a:buChar char="-"/>
            </a:pPr>
            <a:r>
              <a:rPr lang="en-US" altLang="en-US"/>
              <a:t>“</a:t>
            </a:r>
            <a:r>
              <a:rPr lang="en-US" altLang="en-US" i="1"/>
              <a:t>A trip from St. Petersburg to Moscow</a:t>
            </a:r>
            <a:r>
              <a:rPr lang="en-US" altLang="en-US"/>
              <a:t>”</a:t>
            </a:r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47839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130426"/>
            <a:ext cx="7772400" cy="1470025"/>
          </a:xfrm>
        </p:spPr>
        <p:txBody>
          <a:bodyPr anchor="ctr"/>
          <a:lstStyle/>
          <a:p>
            <a:r>
              <a:rPr lang="en-US" altLang="en-US" sz="4400" dirty="0"/>
              <a:t>Classic German philosophy</a:t>
            </a:r>
            <a:endParaRPr lang="ru-RU" altLang="en-US" sz="4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3886200"/>
            <a:ext cx="6400800" cy="1752600"/>
          </a:xfrm>
        </p:spPr>
        <p:txBody>
          <a:bodyPr/>
          <a:lstStyle/>
          <a:p>
            <a:r>
              <a:rPr lang="en-US" altLang="en-US" sz="3200" dirty="0" smtClean="0"/>
              <a:t>Kant and Hegel</a:t>
            </a:r>
            <a:endParaRPr lang="ru-RU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920012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Origins</a:t>
            </a:r>
            <a:br>
              <a:rPr lang="en-US" altLang="en-US" sz="4000"/>
            </a:br>
            <a:endParaRPr lang="ru-RU" altLang="en-US" sz="40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German Enlightenment of XVIII c.: Kant, Fichte, Schelling, Hegel, Feuerbach.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"</a:t>
            </a:r>
            <a:r>
              <a:rPr lang="en-US" altLang="en-US" sz="2400" dirty="0"/>
              <a:t>History as a whole is a progressive, gradually self-disclosing revelation of the Absolute."   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Late Enlightenment in comparison to France and England</a:t>
            </a:r>
            <a:r>
              <a:rPr lang="en-US" altLang="en-US" sz="2400" dirty="0" smtClean="0"/>
              <a:t>;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51874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Germany </a:t>
            </a:r>
            <a:endParaRPr lang="ru-RU" alt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Germany: weak in economy;</a:t>
            </a:r>
          </a:p>
          <a:p>
            <a:r>
              <a:rPr lang="en-US" altLang="en-US" dirty="0" smtClean="0"/>
              <a:t>Fashion for French authors in Germany, translations;</a:t>
            </a:r>
          </a:p>
          <a:p>
            <a:r>
              <a:rPr lang="en-US" altLang="en-US" dirty="0" smtClean="0"/>
              <a:t>Many French activists moved and worked in Germany, as a result:</a:t>
            </a:r>
          </a:p>
          <a:p>
            <a:pPr lvl="3"/>
            <a:r>
              <a:rPr lang="en-US" altLang="en-US" sz="2400" dirty="0" smtClean="0"/>
              <a:t>I</a:t>
            </a:r>
            <a:r>
              <a:rPr lang="en-US" altLang="en-US" sz="2400" dirty="0"/>
              <a:t>. Lambert – “the New </a:t>
            </a:r>
            <a:r>
              <a:rPr lang="en-US" altLang="en-US" sz="2400" dirty="0" err="1"/>
              <a:t>Organon</a:t>
            </a:r>
            <a:r>
              <a:rPr lang="en-US" altLang="en-US" sz="2400" dirty="0"/>
              <a:t>” </a:t>
            </a:r>
          </a:p>
          <a:p>
            <a:endParaRPr lang="ru-RU" altLang="en-US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54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721</Words>
  <Application>Microsoft Office PowerPoint</Application>
  <PresentationFormat>Widescreen</PresentationFormat>
  <Paragraphs>79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Theme</vt:lpstr>
      <vt:lpstr>Enlightenment: Russian and German Political thought</vt:lpstr>
      <vt:lpstr>Russian Political Philosophy</vt:lpstr>
      <vt:lpstr>Russian Philosophy of the 17th-18th centuries.</vt:lpstr>
      <vt:lpstr>Russian Philosophy of the 17th-18th centuries.</vt:lpstr>
      <vt:lpstr>Russian Philosophy</vt:lpstr>
      <vt:lpstr>Russian Philosophy</vt:lpstr>
      <vt:lpstr>Classic German philosophy</vt:lpstr>
      <vt:lpstr>Origins </vt:lpstr>
      <vt:lpstr>Germany </vt:lpstr>
      <vt:lpstr>KANT</vt:lpstr>
      <vt:lpstr>KANT</vt:lpstr>
      <vt:lpstr>Immanuel Kant</vt:lpstr>
      <vt:lpstr>I. Kant</vt:lpstr>
      <vt:lpstr>I. Kant</vt:lpstr>
      <vt:lpstr>G. F. Hegel</vt:lpstr>
      <vt:lpstr>G. F. Hegel</vt:lpstr>
      <vt:lpstr>G. F. Hegel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Enlightenment: Russian and German Political thought</dc:title>
  <dc:creator>Adibayeva Aigul</dc:creator>
  <cp:lastModifiedBy>Adibayeva Aigul</cp:lastModifiedBy>
  <cp:revision>8</cp:revision>
  <dcterms:created xsi:type="dcterms:W3CDTF">2019-02-11T06:35:52Z</dcterms:created>
  <dcterms:modified xsi:type="dcterms:W3CDTF">2019-02-11T06:59:59Z</dcterms:modified>
</cp:coreProperties>
</file>