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p:sldMasterIdLst>
    <p:sldMasterId id="2147483684" r:id="rId1"/>
  </p:sldMasterIdLst>
  <p:notesMasterIdLst>
    <p:notesMasterId r:id="rId22"/>
  </p:notesMasterIdLst>
  <p:handoutMasterIdLst>
    <p:handoutMasterId r:id="rId23"/>
  </p:handoutMasterIdLst>
  <p:sldIdLst>
    <p:sldId id="256" r:id="rId2"/>
    <p:sldId id="455" r:id="rId3"/>
    <p:sldId id="473" r:id="rId4"/>
    <p:sldId id="474" r:id="rId5"/>
    <p:sldId id="475" r:id="rId6"/>
    <p:sldId id="456" r:id="rId7"/>
    <p:sldId id="457" r:id="rId8"/>
    <p:sldId id="458" r:id="rId9"/>
    <p:sldId id="459" r:id="rId10"/>
    <p:sldId id="460" r:id="rId11"/>
    <p:sldId id="461" r:id="rId12"/>
    <p:sldId id="462" r:id="rId13"/>
    <p:sldId id="463" r:id="rId14"/>
    <p:sldId id="464" r:id="rId15"/>
    <p:sldId id="465" r:id="rId16"/>
    <p:sldId id="467" r:id="rId17"/>
    <p:sldId id="468" r:id="rId18"/>
    <p:sldId id="469" r:id="rId19"/>
    <p:sldId id="471" r:id="rId20"/>
    <p:sldId id="472" r:id="rId21"/>
  </p:sldIdLst>
  <p:sldSz cx="9144000" cy="6858000" type="screen4x3"/>
  <p:notesSz cx="7099300" cy="10234613"/>
  <p:embeddedFontLst>
    <p:embeddedFont>
      <p:font typeface="Book Antiqua" panose="02040602050305030304" pitchFamily="18" charset="0"/>
      <p:regular r:id="rId24"/>
      <p:bold r:id="rId25"/>
      <p:italic r:id="rId26"/>
      <p:boldItalic r:id="rId27"/>
    </p:embeddedFont>
    <p:embeddedFont>
      <p:font typeface="Lucida Sans" panose="020B0602030504020204" pitchFamily="34" charset="0"/>
      <p:regular r:id="rId28"/>
      <p:bold r:id="rId29"/>
      <p:italic r:id="rId30"/>
      <p:boldItalic r:id="rId31"/>
    </p:embeddedFont>
    <p:embeddedFont>
      <p:font typeface="Wingdings 2" panose="05020102010507070707" pitchFamily="18" charset="2"/>
      <p:regular r:id="rId32"/>
    </p:embeddedFont>
    <p:embeddedFont>
      <p:font typeface="Wingdings 3" panose="05040102010807070707" pitchFamily="18" charset="2"/>
      <p:regular r:id="rId33"/>
    </p:embeddedFont>
  </p:embeddedFontLst>
  <p:custDataLst>
    <p:tags r:id="rId34"/>
  </p:custDataLst>
  <p:defaultTextStyle>
    <a:defPPr>
      <a:defRPr lang="en-US"/>
    </a:defPPr>
    <a:lvl1pPr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3399"/>
    <a:srgbClr val="336699"/>
    <a:srgbClr val="008080"/>
    <a:srgbClr val="009999"/>
    <a:srgbClr val="FF9966"/>
    <a:srgbClr val="99FFFF"/>
    <a:srgbClr val="CCEC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964" autoAdjust="0"/>
  </p:normalViewPr>
  <p:slideViewPr>
    <p:cSldViewPr>
      <p:cViewPr varScale="1">
        <p:scale>
          <a:sx n="102" d="100"/>
          <a:sy n="102" d="100"/>
        </p:scale>
        <p:origin x="188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p:cViewPr varScale="1">
        <p:scale>
          <a:sx n="53" d="100"/>
          <a:sy n="53" d="100"/>
        </p:scale>
        <p:origin x="-2604" y="-102"/>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3.fntdata"/><Relationship Id="rId21" Type="http://schemas.openxmlformats.org/officeDocument/2006/relationships/slide" Target="slides/slide20.xml"/><Relationship Id="rId34"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2.fntdata"/><Relationship Id="rId33" Type="http://schemas.openxmlformats.org/officeDocument/2006/relationships/font" Target="fonts/font10.fntdata"/><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32" Type="http://schemas.openxmlformats.org/officeDocument/2006/relationships/font" Target="fonts/font9.fntdata"/><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font" Target="fonts/font5.fntdata"/><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8.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font" Target="fonts/font4.fntdata"/><Relationship Id="rId30" Type="http://schemas.openxmlformats.org/officeDocument/2006/relationships/font" Target="fonts/font7.fntdata"/><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3076575" cy="51117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defTabSz="966788" eaLnBrk="0" hangingPunct="0">
              <a:defRPr kumimoji="0" sz="1300"/>
            </a:lvl1pPr>
          </a:lstStyle>
          <a:p>
            <a:pPr>
              <a:defRPr/>
            </a:pPr>
            <a:r>
              <a:rPr lang="en-US"/>
              <a:t>Presentation</a:t>
            </a:r>
          </a:p>
        </p:txBody>
      </p:sp>
      <p:sp>
        <p:nvSpPr>
          <p:cNvPr id="14339" name="Rectangle 3"/>
          <p:cNvSpPr>
            <a:spLocks noGrp="1" noChangeArrowheads="1"/>
          </p:cNvSpPr>
          <p:nvPr>
            <p:ph type="dt" sz="quarter" idx="1"/>
          </p:nvPr>
        </p:nvSpPr>
        <p:spPr bwMode="auto">
          <a:xfrm>
            <a:off x="4022725" y="0"/>
            <a:ext cx="3076575" cy="51117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algn="r" defTabSz="966788" eaLnBrk="0" hangingPunct="0">
              <a:defRPr kumimoji="0" sz="1300"/>
            </a:lvl1pPr>
          </a:lstStyle>
          <a:p>
            <a:pPr>
              <a:defRPr/>
            </a:pPr>
            <a:r>
              <a:rPr lang="en-US"/>
              <a:t>Monday, September 7, 2009</a:t>
            </a:r>
          </a:p>
        </p:txBody>
      </p:sp>
      <p:sp>
        <p:nvSpPr>
          <p:cNvPr id="14340" name="Rectangle 4"/>
          <p:cNvSpPr>
            <a:spLocks noGrp="1" noChangeArrowheads="1"/>
          </p:cNvSpPr>
          <p:nvPr>
            <p:ph type="ftr" sz="quarter" idx="2"/>
          </p:nvPr>
        </p:nvSpPr>
        <p:spPr bwMode="auto">
          <a:xfrm>
            <a:off x="0" y="9723438"/>
            <a:ext cx="3076575" cy="51117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defTabSz="966788" eaLnBrk="0" hangingPunct="0">
              <a:defRPr kumimoji="0" sz="1300"/>
            </a:lvl1pPr>
          </a:lstStyle>
          <a:p>
            <a:pPr>
              <a:defRPr/>
            </a:pPr>
            <a:r>
              <a:rPr lang="en-US"/>
              <a:t>ECN 3184-1 Eldar Madumarov</a:t>
            </a:r>
          </a:p>
        </p:txBody>
      </p:sp>
      <p:sp>
        <p:nvSpPr>
          <p:cNvPr id="14341" name="Rectangle 5"/>
          <p:cNvSpPr>
            <a:spLocks noGrp="1" noChangeArrowheads="1"/>
          </p:cNvSpPr>
          <p:nvPr>
            <p:ph type="sldNum" sz="quarter" idx="3"/>
          </p:nvPr>
        </p:nvSpPr>
        <p:spPr bwMode="auto">
          <a:xfrm>
            <a:off x="4022725" y="9723438"/>
            <a:ext cx="3076575" cy="51117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algn="r" defTabSz="966788" eaLnBrk="0" hangingPunct="0">
              <a:defRPr kumimoji="0" sz="1300"/>
            </a:lvl1pPr>
          </a:lstStyle>
          <a:p>
            <a:fld id="{0148F723-5D48-4388-8E84-7CE0C884B042}" type="slidenum">
              <a:rPr lang="en-US" altLang="en-US"/>
              <a:pPr/>
              <a:t>‹#›</a:t>
            </a:fld>
            <a:endParaRPr lang="en-US" altLang="en-US"/>
          </a:p>
        </p:txBody>
      </p:sp>
    </p:spTree>
    <p:extLst>
      <p:ext uri="{BB962C8B-B14F-4D97-AF65-F5344CB8AC3E}">
        <p14:creationId xmlns:p14="http://schemas.microsoft.com/office/powerpoint/2010/main" val="3468141932"/>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0" y="0"/>
            <a:ext cx="3076575" cy="51117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defTabSz="966788" eaLnBrk="0" hangingPunct="0">
              <a:defRPr kumimoji="0" sz="1300"/>
            </a:lvl1pPr>
          </a:lstStyle>
          <a:p>
            <a:pPr>
              <a:defRPr/>
            </a:pPr>
            <a:r>
              <a:rPr lang="en-US"/>
              <a:t>Presentation</a:t>
            </a:r>
          </a:p>
        </p:txBody>
      </p:sp>
      <p:sp>
        <p:nvSpPr>
          <p:cNvPr id="2058" name="Rectangle 10"/>
          <p:cNvSpPr>
            <a:spLocks noGrp="1" noChangeArrowheads="1"/>
          </p:cNvSpPr>
          <p:nvPr>
            <p:ph type="body" sz="quarter" idx="3"/>
          </p:nvPr>
        </p:nvSpPr>
        <p:spPr bwMode="auto">
          <a:xfrm>
            <a:off x="946150" y="4862513"/>
            <a:ext cx="5207000" cy="4603750"/>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9" name="Rectangle 11"/>
          <p:cNvSpPr>
            <a:spLocks noGrp="1" noChangeArrowheads="1"/>
          </p:cNvSpPr>
          <p:nvPr>
            <p:ph type="dt" idx="1"/>
          </p:nvPr>
        </p:nvSpPr>
        <p:spPr bwMode="auto">
          <a:xfrm>
            <a:off x="4022725" y="0"/>
            <a:ext cx="3076575" cy="51117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algn="r" defTabSz="966788" eaLnBrk="0" hangingPunct="0">
              <a:defRPr kumimoji="0" sz="1300"/>
            </a:lvl1pPr>
          </a:lstStyle>
          <a:p>
            <a:pPr>
              <a:defRPr/>
            </a:pPr>
            <a:r>
              <a:rPr lang="en-US"/>
              <a:t>Monday, September 7, 2009</a:t>
            </a:r>
          </a:p>
        </p:txBody>
      </p:sp>
      <p:sp>
        <p:nvSpPr>
          <p:cNvPr id="2060" name="Rectangle 12"/>
          <p:cNvSpPr>
            <a:spLocks noGrp="1" noChangeArrowheads="1"/>
          </p:cNvSpPr>
          <p:nvPr>
            <p:ph type="ftr" sz="quarter" idx="4"/>
          </p:nvPr>
        </p:nvSpPr>
        <p:spPr bwMode="auto">
          <a:xfrm>
            <a:off x="0" y="9723438"/>
            <a:ext cx="3076575" cy="51117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defTabSz="966788" eaLnBrk="0" hangingPunct="0">
              <a:defRPr kumimoji="0" sz="1300"/>
            </a:lvl1pPr>
          </a:lstStyle>
          <a:p>
            <a:pPr>
              <a:defRPr/>
            </a:pPr>
            <a:r>
              <a:rPr lang="en-US"/>
              <a:t>ECN 3184-1 Eldar Madumarov</a:t>
            </a:r>
          </a:p>
        </p:txBody>
      </p:sp>
      <p:sp>
        <p:nvSpPr>
          <p:cNvPr id="2061" name="Rectangle 13"/>
          <p:cNvSpPr>
            <a:spLocks noGrp="1" noChangeArrowheads="1"/>
          </p:cNvSpPr>
          <p:nvPr>
            <p:ph type="sldNum" sz="quarter" idx="5"/>
          </p:nvPr>
        </p:nvSpPr>
        <p:spPr bwMode="auto">
          <a:xfrm>
            <a:off x="4022725" y="9723438"/>
            <a:ext cx="3076575" cy="51117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algn="r" defTabSz="966788" eaLnBrk="0" hangingPunct="0">
              <a:defRPr kumimoji="0" sz="1300"/>
            </a:lvl1pPr>
          </a:lstStyle>
          <a:p>
            <a:fld id="{81942C6A-930B-4B5C-90CA-B090C0429B4D}" type="slidenum">
              <a:rPr lang="en-US" altLang="en-US"/>
              <a:pPr/>
              <a:t>‹#›</a:t>
            </a:fld>
            <a:endParaRPr lang="en-US" altLang="en-US"/>
          </a:p>
        </p:txBody>
      </p:sp>
      <p:sp>
        <p:nvSpPr>
          <p:cNvPr id="8" name="Slide Image Placeholder 7"/>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1440" tIns="45720" rIns="91440" bIns="45720" rtlCol="0" anchor="ctr"/>
          <a:lstStyle/>
          <a:p>
            <a:pPr lvl="0"/>
            <a:endParaRPr lang="en-US" noProof="0"/>
          </a:p>
        </p:txBody>
      </p:sp>
    </p:spTree>
    <p:extLst>
      <p:ext uri="{BB962C8B-B14F-4D97-AF65-F5344CB8AC3E}">
        <p14:creationId xmlns:p14="http://schemas.microsoft.com/office/powerpoint/2010/main" val="2346155155"/>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kumimoji="1" sz="1200" kern="1200">
        <a:solidFill>
          <a:schemeClr val="tx1"/>
        </a:solidFill>
        <a:latin typeface="Wingdings" pitchFamily="2" charset="2"/>
        <a:ea typeface="+mn-ea"/>
        <a:cs typeface="+mn-cs"/>
      </a:defRPr>
    </a:lvl1pPr>
    <a:lvl2pPr marL="457200" algn="l" rtl="0" eaLnBrk="0" fontAlgn="base" hangingPunct="0">
      <a:spcBef>
        <a:spcPct val="30000"/>
      </a:spcBef>
      <a:spcAft>
        <a:spcPct val="0"/>
      </a:spcAft>
      <a:defRPr kumimoji="1" sz="1200" kern="1200">
        <a:solidFill>
          <a:schemeClr val="tx1"/>
        </a:solidFill>
        <a:latin typeface="Wingdings" pitchFamily="2" charset="2"/>
        <a:ea typeface="+mn-ea"/>
        <a:cs typeface="+mn-cs"/>
      </a:defRPr>
    </a:lvl2pPr>
    <a:lvl3pPr marL="914400" algn="l" rtl="0" eaLnBrk="0" fontAlgn="base" hangingPunct="0">
      <a:spcBef>
        <a:spcPct val="30000"/>
      </a:spcBef>
      <a:spcAft>
        <a:spcPct val="0"/>
      </a:spcAft>
      <a:defRPr kumimoji="1" sz="1200" kern="1200">
        <a:solidFill>
          <a:schemeClr val="tx1"/>
        </a:solidFill>
        <a:latin typeface="Wingdings" pitchFamily="2" charset="2"/>
        <a:ea typeface="+mn-ea"/>
        <a:cs typeface="+mn-cs"/>
      </a:defRPr>
    </a:lvl3pPr>
    <a:lvl4pPr marL="1371600" algn="l" rtl="0" eaLnBrk="0" fontAlgn="base" hangingPunct="0">
      <a:spcBef>
        <a:spcPct val="30000"/>
      </a:spcBef>
      <a:spcAft>
        <a:spcPct val="0"/>
      </a:spcAft>
      <a:defRPr kumimoji="1" sz="1200" kern="1200">
        <a:solidFill>
          <a:schemeClr val="tx1"/>
        </a:solidFill>
        <a:latin typeface="Wingdings" pitchFamily="2" charset="2"/>
        <a:ea typeface="+mn-ea"/>
        <a:cs typeface="+mn-cs"/>
      </a:defRPr>
    </a:lvl4pPr>
    <a:lvl5pPr marL="1828800" algn="l" rtl="0" eaLnBrk="0" fontAlgn="base" hangingPunct="0">
      <a:spcBef>
        <a:spcPct val="30000"/>
      </a:spcBef>
      <a:spcAft>
        <a:spcPct val="0"/>
      </a:spcAft>
      <a:defRPr kumimoji="1" sz="1200" kern="1200">
        <a:solidFill>
          <a:schemeClr val="tx1"/>
        </a:solidFill>
        <a:latin typeface="Wingdings" pitchFamily="2" charset="2"/>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xfrm>
            <a:off x="990600" y="768350"/>
            <a:ext cx="5118100" cy="38385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20484"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20485"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52E7B9AB-4231-4A2A-B29E-05E4D854E5F2}" type="slidenum">
              <a:rPr kumimoji="0" lang="en-US" altLang="en-US" sz="1300"/>
              <a:pPr/>
              <a:t>1</a:t>
            </a:fld>
            <a:endParaRPr kumimoji="0" lang="en-US" altLang="en-US" sz="1300"/>
          </a:p>
        </p:txBody>
      </p:sp>
      <p:sp>
        <p:nvSpPr>
          <p:cNvPr id="2048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20487" name="Header Placeholder 6"/>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Tree>
    <p:extLst>
      <p:ext uri="{BB962C8B-B14F-4D97-AF65-F5344CB8AC3E}">
        <p14:creationId xmlns:p14="http://schemas.microsoft.com/office/powerpoint/2010/main" val="16621960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26628"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2662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26630"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26631"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A0499F62-9A95-43D1-8307-8F91EB3F72E7}" type="slidenum">
              <a:rPr kumimoji="0" lang="en-US" altLang="en-US" sz="1300"/>
              <a:pPr/>
              <a:t>10</a:t>
            </a:fld>
            <a:endParaRPr kumimoji="0" lang="en-US" altLang="en-US" sz="1300"/>
          </a:p>
        </p:txBody>
      </p:sp>
    </p:spTree>
    <p:extLst>
      <p:ext uri="{BB962C8B-B14F-4D97-AF65-F5344CB8AC3E}">
        <p14:creationId xmlns:p14="http://schemas.microsoft.com/office/powerpoint/2010/main" val="4473247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2765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2765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2765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27655"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8CF1499C-11A3-4B09-9D96-C026EFB31E3B}" type="slidenum">
              <a:rPr kumimoji="0" lang="en-US" altLang="en-US" sz="1300"/>
              <a:pPr/>
              <a:t>11</a:t>
            </a:fld>
            <a:endParaRPr kumimoji="0" lang="en-US" altLang="en-US" sz="1300"/>
          </a:p>
        </p:txBody>
      </p:sp>
    </p:spTree>
    <p:extLst>
      <p:ext uri="{BB962C8B-B14F-4D97-AF65-F5344CB8AC3E}">
        <p14:creationId xmlns:p14="http://schemas.microsoft.com/office/powerpoint/2010/main" val="13466644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28676"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28677"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28678"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28679"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A41C6E25-B4F7-452D-899A-EF2688050321}" type="slidenum">
              <a:rPr kumimoji="0" lang="en-US" altLang="en-US" sz="1300"/>
              <a:pPr/>
              <a:t>12</a:t>
            </a:fld>
            <a:endParaRPr kumimoji="0" lang="en-US" altLang="en-US" sz="1300"/>
          </a:p>
        </p:txBody>
      </p:sp>
    </p:spTree>
    <p:extLst>
      <p:ext uri="{BB962C8B-B14F-4D97-AF65-F5344CB8AC3E}">
        <p14:creationId xmlns:p14="http://schemas.microsoft.com/office/powerpoint/2010/main" val="25717677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2970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2970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2970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2970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E7C5C6F4-6D5C-4595-B270-A84B6488B778}" type="slidenum">
              <a:rPr kumimoji="0" lang="en-US" altLang="en-US" sz="1300"/>
              <a:pPr/>
              <a:t>13</a:t>
            </a:fld>
            <a:endParaRPr kumimoji="0" lang="en-US" altLang="en-US" sz="1300"/>
          </a:p>
        </p:txBody>
      </p:sp>
    </p:spTree>
    <p:extLst>
      <p:ext uri="{BB962C8B-B14F-4D97-AF65-F5344CB8AC3E}">
        <p14:creationId xmlns:p14="http://schemas.microsoft.com/office/powerpoint/2010/main" val="35291519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072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072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072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072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7E351CE2-4086-425E-9C42-9A50801D6503}" type="slidenum">
              <a:rPr kumimoji="0" lang="en-US" altLang="en-US" sz="1300"/>
              <a:pPr/>
              <a:t>14</a:t>
            </a:fld>
            <a:endParaRPr kumimoji="0" lang="en-US" altLang="en-US" sz="1300"/>
          </a:p>
        </p:txBody>
      </p:sp>
    </p:spTree>
    <p:extLst>
      <p:ext uri="{BB962C8B-B14F-4D97-AF65-F5344CB8AC3E}">
        <p14:creationId xmlns:p14="http://schemas.microsoft.com/office/powerpoint/2010/main" val="32608983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1748"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174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1750"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1751"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30FCC64B-55B5-48F2-91FC-088E785AB307}" type="slidenum">
              <a:rPr kumimoji="0" lang="en-US" altLang="en-US" sz="1300"/>
              <a:pPr/>
              <a:t>15</a:t>
            </a:fld>
            <a:endParaRPr kumimoji="0" lang="en-US" altLang="en-US" sz="1300"/>
          </a:p>
        </p:txBody>
      </p:sp>
    </p:spTree>
    <p:extLst>
      <p:ext uri="{BB962C8B-B14F-4D97-AF65-F5344CB8AC3E}">
        <p14:creationId xmlns:p14="http://schemas.microsoft.com/office/powerpoint/2010/main" val="13232591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277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277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277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2775"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602F626C-898F-4706-AD63-922515D75C16}" type="slidenum">
              <a:rPr kumimoji="0" lang="en-US" altLang="en-US" sz="1300"/>
              <a:pPr/>
              <a:t>16</a:t>
            </a:fld>
            <a:endParaRPr kumimoji="0" lang="en-US" altLang="en-US" sz="1300"/>
          </a:p>
        </p:txBody>
      </p:sp>
    </p:spTree>
    <p:extLst>
      <p:ext uri="{BB962C8B-B14F-4D97-AF65-F5344CB8AC3E}">
        <p14:creationId xmlns:p14="http://schemas.microsoft.com/office/powerpoint/2010/main" val="20109843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3796"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3797"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3798"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3799"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332CD969-3902-4A1B-9D6F-C0789AF1C083}" type="slidenum">
              <a:rPr kumimoji="0" lang="en-US" altLang="en-US" sz="1300"/>
              <a:pPr/>
              <a:t>17</a:t>
            </a:fld>
            <a:endParaRPr kumimoji="0" lang="en-US" altLang="en-US" sz="1300"/>
          </a:p>
        </p:txBody>
      </p:sp>
    </p:spTree>
    <p:extLst>
      <p:ext uri="{BB962C8B-B14F-4D97-AF65-F5344CB8AC3E}">
        <p14:creationId xmlns:p14="http://schemas.microsoft.com/office/powerpoint/2010/main" val="24875427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482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482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482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482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D7E4D999-AEE2-494E-9F84-EB686B44A9EA}" type="slidenum">
              <a:rPr kumimoji="0" lang="en-US" altLang="en-US" sz="1300"/>
              <a:pPr/>
              <a:t>18</a:t>
            </a:fld>
            <a:endParaRPr kumimoji="0" lang="en-US" altLang="en-US" sz="1300"/>
          </a:p>
        </p:txBody>
      </p:sp>
    </p:spTree>
    <p:extLst>
      <p:ext uri="{BB962C8B-B14F-4D97-AF65-F5344CB8AC3E}">
        <p14:creationId xmlns:p14="http://schemas.microsoft.com/office/powerpoint/2010/main" val="38636733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584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584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584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584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F31459B6-E01B-4421-9103-3540CD08F4BE}" type="slidenum">
              <a:rPr kumimoji="0" lang="en-US" altLang="en-US" sz="1300"/>
              <a:pPr/>
              <a:t>19</a:t>
            </a:fld>
            <a:endParaRPr kumimoji="0" lang="en-US" altLang="en-US" sz="1300"/>
          </a:p>
        </p:txBody>
      </p:sp>
    </p:spTree>
    <p:extLst>
      <p:ext uri="{BB962C8B-B14F-4D97-AF65-F5344CB8AC3E}">
        <p14:creationId xmlns:p14="http://schemas.microsoft.com/office/powerpoint/2010/main" val="1112656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21508"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2150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21510"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21511"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BAC23E13-C654-4833-9401-A448CE7F3C22}" type="slidenum">
              <a:rPr kumimoji="0" lang="en-US" altLang="en-US" sz="1300"/>
              <a:pPr/>
              <a:t>2</a:t>
            </a:fld>
            <a:endParaRPr kumimoji="0" lang="en-US" altLang="en-US" sz="1300"/>
          </a:p>
        </p:txBody>
      </p:sp>
    </p:spTree>
    <p:extLst>
      <p:ext uri="{BB962C8B-B14F-4D97-AF65-F5344CB8AC3E}">
        <p14:creationId xmlns:p14="http://schemas.microsoft.com/office/powerpoint/2010/main" val="37939062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6868"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686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6870"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6871"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611D8ECF-468F-42CE-9DA0-9BA595EAA407}" type="slidenum">
              <a:rPr kumimoji="0" lang="en-US" altLang="en-US" sz="1300"/>
              <a:pPr/>
              <a:t>20</a:t>
            </a:fld>
            <a:endParaRPr kumimoji="0" lang="en-US" altLang="en-US" sz="1300"/>
          </a:p>
        </p:txBody>
      </p:sp>
    </p:spTree>
    <p:extLst>
      <p:ext uri="{BB962C8B-B14F-4D97-AF65-F5344CB8AC3E}">
        <p14:creationId xmlns:p14="http://schemas.microsoft.com/office/powerpoint/2010/main" val="40914841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21508"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2150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21510"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21511"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BAC23E13-C654-4833-9401-A448CE7F3C22}" type="slidenum">
              <a:rPr kumimoji="0" lang="en-US" altLang="en-US" sz="1300"/>
              <a:pPr/>
              <a:t>3</a:t>
            </a:fld>
            <a:endParaRPr kumimoji="0" lang="en-US" altLang="en-US" sz="1300"/>
          </a:p>
        </p:txBody>
      </p:sp>
    </p:spTree>
    <p:extLst>
      <p:ext uri="{BB962C8B-B14F-4D97-AF65-F5344CB8AC3E}">
        <p14:creationId xmlns:p14="http://schemas.microsoft.com/office/powerpoint/2010/main" val="11880791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21508"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2150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21510"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21511"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BAC23E13-C654-4833-9401-A448CE7F3C22}" type="slidenum">
              <a:rPr kumimoji="0" lang="en-US" altLang="en-US" sz="1300"/>
              <a:pPr/>
              <a:t>4</a:t>
            </a:fld>
            <a:endParaRPr kumimoji="0" lang="en-US" altLang="en-US" sz="1300"/>
          </a:p>
        </p:txBody>
      </p:sp>
    </p:spTree>
    <p:extLst>
      <p:ext uri="{BB962C8B-B14F-4D97-AF65-F5344CB8AC3E}">
        <p14:creationId xmlns:p14="http://schemas.microsoft.com/office/powerpoint/2010/main" val="1934331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21508"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2150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21510"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21511"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BAC23E13-C654-4833-9401-A448CE7F3C22}" type="slidenum">
              <a:rPr kumimoji="0" lang="en-US" altLang="en-US" sz="1300"/>
              <a:pPr/>
              <a:t>5</a:t>
            </a:fld>
            <a:endParaRPr kumimoji="0" lang="en-US" altLang="en-US" sz="1300"/>
          </a:p>
        </p:txBody>
      </p:sp>
    </p:spTree>
    <p:extLst>
      <p:ext uri="{BB962C8B-B14F-4D97-AF65-F5344CB8AC3E}">
        <p14:creationId xmlns:p14="http://schemas.microsoft.com/office/powerpoint/2010/main" val="2365269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2253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2253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2253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22535"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2DFF8ACE-660E-40A2-9AEC-466172FD2017}" type="slidenum">
              <a:rPr kumimoji="0" lang="en-US" altLang="en-US" sz="1300"/>
              <a:pPr/>
              <a:t>6</a:t>
            </a:fld>
            <a:endParaRPr kumimoji="0" lang="en-US" altLang="en-US" sz="1300"/>
          </a:p>
        </p:txBody>
      </p:sp>
    </p:spTree>
    <p:extLst>
      <p:ext uri="{BB962C8B-B14F-4D97-AF65-F5344CB8AC3E}">
        <p14:creationId xmlns:p14="http://schemas.microsoft.com/office/powerpoint/2010/main" val="38668984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23556"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23557"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23558"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23559"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95657C6A-455E-402D-9D2A-1408D55E6F32}" type="slidenum">
              <a:rPr kumimoji="0" lang="en-US" altLang="en-US" sz="1300"/>
              <a:pPr/>
              <a:t>7</a:t>
            </a:fld>
            <a:endParaRPr kumimoji="0" lang="en-US" altLang="en-US" sz="1300"/>
          </a:p>
        </p:txBody>
      </p:sp>
    </p:spTree>
    <p:extLst>
      <p:ext uri="{BB962C8B-B14F-4D97-AF65-F5344CB8AC3E}">
        <p14:creationId xmlns:p14="http://schemas.microsoft.com/office/powerpoint/2010/main" val="19892394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2458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2458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2458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2458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7EDD8A49-10F6-4D5A-BAFB-152B227DB900}" type="slidenum">
              <a:rPr kumimoji="0" lang="en-US" altLang="en-US" sz="1300"/>
              <a:pPr/>
              <a:t>8</a:t>
            </a:fld>
            <a:endParaRPr kumimoji="0" lang="en-US" altLang="en-US" sz="1300"/>
          </a:p>
        </p:txBody>
      </p:sp>
    </p:spTree>
    <p:extLst>
      <p:ext uri="{BB962C8B-B14F-4D97-AF65-F5344CB8AC3E}">
        <p14:creationId xmlns:p14="http://schemas.microsoft.com/office/powerpoint/2010/main" val="21595647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2560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2560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2560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2560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CD5FB113-991C-43CC-8E59-553914702B6C}" type="slidenum">
              <a:rPr kumimoji="0" lang="en-US" altLang="en-US" sz="1300"/>
              <a:pPr/>
              <a:t>9</a:t>
            </a:fld>
            <a:endParaRPr kumimoji="0" lang="en-US" altLang="en-US" sz="1300"/>
          </a:p>
        </p:txBody>
      </p:sp>
    </p:spTree>
    <p:extLst>
      <p:ext uri="{BB962C8B-B14F-4D97-AF65-F5344CB8AC3E}">
        <p14:creationId xmlns:p14="http://schemas.microsoft.com/office/powerpoint/2010/main" val="3283814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n-US"/>
              <a:t>Click to edit Master title style</a:t>
            </a: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13"/>
          <p:cNvSpPr>
            <a:spLocks noGrp="1"/>
          </p:cNvSpPr>
          <p:nvPr>
            <p:ph type="dt" sz="half" idx="10"/>
          </p:nvPr>
        </p:nvSpPr>
        <p:spPr/>
        <p:txBody>
          <a:bodyPr/>
          <a:lstStyle>
            <a:lvl1pPr>
              <a:defRPr/>
            </a:lvl1pPr>
          </a:lstStyle>
          <a:p>
            <a:pPr>
              <a:defRPr/>
            </a:pPr>
            <a:r>
              <a:rPr lang="en-US"/>
              <a:t>9/12/2025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8EF62537-6B80-4893-8399-7621A04814FA}" type="slidenum">
              <a:rPr lang="en-US" altLang="en-US"/>
              <a:pPr/>
              <a:t>‹#›</a:t>
            </a:fld>
            <a:endParaRPr lang="en-US" altLang="en-US"/>
          </a:p>
        </p:txBody>
      </p:sp>
    </p:spTree>
    <p:extLst>
      <p:ext uri="{BB962C8B-B14F-4D97-AF65-F5344CB8AC3E}">
        <p14:creationId xmlns:p14="http://schemas.microsoft.com/office/powerpoint/2010/main" val="2952667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r>
              <a:rPr lang="en-US"/>
              <a:t>9/12/2025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D43AFE72-5AD3-47FA-A5D7-FF76E05CCA5F}" type="slidenum">
              <a:rPr lang="en-US" altLang="en-US"/>
              <a:pPr/>
              <a:t>‹#›</a:t>
            </a:fld>
            <a:endParaRPr lang="en-US" altLang="en-US"/>
          </a:p>
        </p:txBody>
      </p:sp>
    </p:spTree>
    <p:extLst>
      <p:ext uri="{BB962C8B-B14F-4D97-AF65-F5344CB8AC3E}">
        <p14:creationId xmlns:p14="http://schemas.microsoft.com/office/powerpoint/2010/main" val="26917933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r>
              <a:rPr lang="en-US"/>
              <a:t>9/12/2025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4B2A8286-1651-44CD-B876-6A83C99C3934}" type="slidenum">
              <a:rPr lang="en-US" altLang="en-US"/>
              <a:pPr/>
              <a:t>‹#›</a:t>
            </a:fld>
            <a:endParaRPr lang="en-US" altLang="en-US"/>
          </a:p>
        </p:txBody>
      </p:sp>
    </p:spTree>
    <p:extLst>
      <p:ext uri="{BB962C8B-B14F-4D97-AF65-F5344CB8AC3E}">
        <p14:creationId xmlns:p14="http://schemas.microsoft.com/office/powerpoint/2010/main" val="4035321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r>
              <a:rPr lang="en-US"/>
              <a:t>9/12/2025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F25701BF-FA1D-42C1-B289-06B7A0F1FD39}" type="slidenum">
              <a:rPr lang="en-US" altLang="en-US"/>
              <a:pPr/>
              <a:t>‹#›</a:t>
            </a:fld>
            <a:endParaRPr lang="en-US" altLang="en-US"/>
          </a:p>
        </p:txBody>
      </p:sp>
    </p:spTree>
    <p:extLst>
      <p:ext uri="{BB962C8B-B14F-4D97-AF65-F5344CB8AC3E}">
        <p14:creationId xmlns:p14="http://schemas.microsoft.com/office/powerpoint/2010/main" val="2508006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13"/>
          <p:cNvSpPr>
            <a:spLocks noGrp="1"/>
          </p:cNvSpPr>
          <p:nvPr>
            <p:ph type="dt" sz="half" idx="10"/>
          </p:nvPr>
        </p:nvSpPr>
        <p:spPr/>
        <p:txBody>
          <a:bodyPr/>
          <a:lstStyle>
            <a:lvl1pPr>
              <a:defRPr/>
            </a:lvl1pPr>
          </a:lstStyle>
          <a:p>
            <a:pPr>
              <a:defRPr/>
            </a:pPr>
            <a:r>
              <a:rPr lang="en-US"/>
              <a:t>9/12/2025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BA08A1AE-E1B6-4E95-92F6-D130DAC0E4DD}" type="slidenum">
              <a:rPr lang="en-US" altLang="en-US"/>
              <a:pPr/>
              <a:t>‹#›</a:t>
            </a:fld>
            <a:endParaRPr lang="en-US" altLang="en-US"/>
          </a:p>
        </p:txBody>
      </p:sp>
    </p:spTree>
    <p:extLst>
      <p:ext uri="{BB962C8B-B14F-4D97-AF65-F5344CB8AC3E}">
        <p14:creationId xmlns:p14="http://schemas.microsoft.com/office/powerpoint/2010/main" val="2423940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r>
              <a:rPr lang="en-US"/>
              <a:t>9/12/2025</a:t>
            </a:r>
          </a:p>
        </p:txBody>
      </p:sp>
      <p:sp>
        <p:nvSpPr>
          <p:cNvPr id="6" name="Footer Placeholder 2"/>
          <p:cNvSpPr>
            <a:spLocks noGrp="1"/>
          </p:cNvSpPr>
          <p:nvPr>
            <p:ph type="ftr" sz="quarter" idx="11"/>
          </p:nvPr>
        </p:nvSpPr>
        <p:spPr/>
        <p:txBody>
          <a:bodyPr/>
          <a:lstStyle>
            <a:lvl1pPr>
              <a:defRPr/>
            </a:lvl1pPr>
          </a:lstStyle>
          <a:p>
            <a:pPr>
              <a:defRPr/>
            </a:pPr>
            <a:r>
              <a:rPr lang="en-US"/>
              <a:t>ECN2102</a:t>
            </a:r>
          </a:p>
        </p:txBody>
      </p:sp>
      <p:sp>
        <p:nvSpPr>
          <p:cNvPr id="7" name="Slide Number Placeholder 22"/>
          <p:cNvSpPr>
            <a:spLocks noGrp="1"/>
          </p:cNvSpPr>
          <p:nvPr>
            <p:ph type="sldNum" sz="quarter" idx="12"/>
          </p:nvPr>
        </p:nvSpPr>
        <p:spPr/>
        <p:txBody>
          <a:bodyPr/>
          <a:lstStyle>
            <a:lvl1pPr>
              <a:defRPr/>
            </a:lvl1pPr>
          </a:lstStyle>
          <a:p>
            <a:fld id="{43C4CAC9-D3C1-4224-90C2-C044B3130AC9}" type="slidenum">
              <a:rPr lang="en-US" altLang="en-US"/>
              <a:pPr/>
              <a:t>‹#›</a:t>
            </a:fld>
            <a:endParaRPr lang="en-US" altLang="en-US"/>
          </a:p>
        </p:txBody>
      </p:sp>
    </p:spTree>
    <p:extLst>
      <p:ext uri="{BB962C8B-B14F-4D97-AF65-F5344CB8AC3E}">
        <p14:creationId xmlns:p14="http://schemas.microsoft.com/office/powerpoint/2010/main" val="42283608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pPr>
              <a:defRPr/>
            </a:pPr>
            <a:r>
              <a:rPr lang="en-US"/>
              <a:t>9/12/2025</a:t>
            </a:r>
          </a:p>
        </p:txBody>
      </p:sp>
      <p:sp>
        <p:nvSpPr>
          <p:cNvPr id="8" name="Footer Placeholder 2"/>
          <p:cNvSpPr>
            <a:spLocks noGrp="1"/>
          </p:cNvSpPr>
          <p:nvPr>
            <p:ph type="ftr" sz="quarter" idx="11"/>
          </p:nvPr>
        </p:nvSpPr>
        <p:spPr/>
        <p:txBody>
          <a:bodyPr/>
          <a:lstStyle>
            <a:lvl1pPr>
              <a:defRPr/>
            </a:lvl1pPr>
          </a:lstStyle>
          <a:p>
            <a:pPr>
              <a:defRPr/>
            </a:pPr>
            <a:r>
              <a:rPr lang="en-US"/>
              <a:t>ECN2102</a:t>
            </a:r>
          </a:p>
        </p:txBody>
      </p:sp>
      <p:sp>
        <p:nvSpPr>
          <p:cNvPr id="9" name="Slide Number Placeholder 22"/>
          <p:cNvSpPr>
            <a:spLocks noGrp="1"/>
          </p:cNvSpPr>
          <p:nvPr>
            <p:ph type="sldNum" sz="quarter" idx="12"/>
          </p:nvPr>
        </p:nvSpPr>
        <p:spPr/>
        <p:txBody>
          <a:bodyPr/>
          <a:lstStyle>
            <a:lvl1pPr>
              <a:defRPr/>
            </a:lvl1pPr>
          </a:lstStyle>
          <a:p>
            <a:fld id="{09A26CE3-4FDE-4A44-B753-D676FD21BC8A}" type="slidenum">
              <a:rPr lang="en-US" altLang="en-US"/>
              <a:pPr/>
              <a:t>‹#›</a:t>
            </a:fld>
            <a:endParaRPr lang="en-US" altLang="en-US"/>
          </a:p>
        </p:txBody>
      </p:sp>
    </p:spTree>
    <p:extLst>
      <p:ext uri="{BB962C8B-B14F-4D97-AF65-F5344CB8AC3E}">
        <p14:creationId xmlns:p14="http://schemas.microsoft.com/office/powerpoint/2010/main" val="1554480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pPr>
              <a:defRPr/>
            </a:pPr>
            <a:r>
              <a:rPr lang="en-US"/>
              <a:t>9/12/2025</a:t>
            </a:r>
          </a:p>
        </p:txBody>
      </p:sp>
      <p:sp>
        <p:nvSpPr>
          <p:cNvPr id="4" name="Footer Placeholder 2"/>
          <p:cNvSpPr>
            <a:spLocks noGrp="1"/>
          </p:cNvSpPr>
          <p:nvPr>
            <p:ph type="ftr" sz="quarter" idx="11"/>
          </p:nvPr>
        </p:nvSpPr>
        <p:spPr/>
        <p:txBody>
          <a:bodyPr/>
          <a:lstStyle>
            <a:lvl1pPr>
              <a:defRPr/>
            </a:lvl1pPr>
          </a:lstStyle>
          <a:p>
            <a:pPr>
              <a:defRPr/>
            </a:pPr>
            <a:r>
              <a:rPr lang="en-US"/>
              <a:t>ECN2102</a:t>
            </a:r>
          </a:p>
        </p:txBody>
      </p:sp>
      <p:sp>
        <p:nvSpPr>
          <p:cNvPr id="5" name="Slide Number Placeholder 22"/>
          <p:cNvSpPr>
            <a:spLocks noGrp="1"/>
          </p:cNvSpPr>
          <p:nvPr>
            <p:ph type="sldNum" sz="quarter" idx="12"/>
          </p:nvPr>
        </p:nvSpPr>
        <p:spPr/>
        <p:txBody>
          <a:bodyPr/>
          <a:lstStyle>
            <a:lvl1pPr>
              <a:defRPr/>
            </a:lvl1pPr>
          </a:lstStyle>
          <a:p>
            <a:fld id="{4380436B-E759-4749-B87F-612DF996115D}" type="slidenum">
              <a:rPr lang="en-US" altLang="en-US"/>
              <a:pPr/>
              <a:t>‹#›</a:t>
            </a:fld>
            <a:endParaRPr lang="en-US" altLang="en-US"/>
          </a:p>
        </p:txBody>
      </p:sp>
    </p:spTree>
    <p:extLst>
      <p:ext uri="{BB962C8B-B14F-4D97-AF65-F5344CB8AC3E}">
        <p14:creationId xmlns:p14="http://schemas.microsoft.com/office/powerpoint/2010/main" val="19726407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r>
              <a:rPr lang="en-US"/>
              <a:t>9/12/2025</a:t>
            </a:r>
          </a:p>
        </p:txBody>
      </p:sp>
      <p:sp>
        <p:nvSpPr>
          <p:cNvPr id="3" name="Footer Placeholder 2"/>
          <p:cNvSpPr>
            <a:spLocks noGrp="1"/>
          </p:cNvSpPr>
          <p:nvPr>
            <p:ph type="ftr" sz="quarter" idx="11"/>
          </p:nvPr>
        </p:nvSpPr>
        <p:spPr/>
        <p:txBody>
          <a:bodyPr/>
          <a:lstStyle>
            <a:lvl1pPr>
              <a:defRPr/>
            </a:lvl1pPr>
          </a:lstStyle>
          <a:p>
            <a:pPr>
              <a:defRPr/>
            </a:pPr>
            <a:r>
              <a:rPr lang="en-US"/>
              <a:t>ECN2102</a:t>
            </a:r>
          </a:p>
        </p:txBody>
      </p:sp>
      <p:sp>
        <p:nvSpPr>
          <p:cNvPr id="4" name="Slide Number Placeholder 22"/>
          <p:cNvSpPr>
            <a:spLocks noGrp="1"/>
          </p:cNvSpPr>
          <p:nvPr>
            <p:ph type="sldNum" sz="quarter" idx="12"/>
          </p:nvPr>
        </p:nvSpPr>
        <p:spPr/>
        <p:txBody>
          <a:bodyPr/>
          <a:lstStyle>
            <a:lvl1pPr>
              <a:defRPr/>
            </a:lvl1pPr>
          </a:lstStyle>
          <a:p>
            <a:fld id="{A1DAECF2-DFA3-4E09-95D7-AC136E5A43D3}" type="slidenum">
              <a:rPr lang="en-US" altLang="en-US"/>
              <a:pPr/>
              <a:t>‹#›</a:t>
            </a:fld>
            <a:endParaRPr lang="en-US" altLang="en-US"/>
          </a:p>
        </p:txBody>
      </p:sp>
    </p:spTree>
    <p:extLst>
      <p:ext uri="{BB962C8B-B14F-4D97-AF65-F5344CB8AC3E}">
        <p14:creationId xmlns:p14="http://schemas.microsoft.com/office/powerpoint/2010/main" val="13383684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r>
              <a:rPr lang="en-US"/>
              <a:t>9/12/2025</a:t>
            </a:r>
          </a:p>
        </p:txBody>
      </p:sp>
      <p:sp>
        <p:nvSpPr>
          <p:cNvPr id="6" name="Footer Placeholder 2"/>
          <p:cNvSpPr>
            <a:spLocks noGrp="1"/>
          </p:cNvSpPr>
          <p:nvPr>
            <p:ph type="ftr" sz="quarter" idx="11"/>
          </p:nvPr>
        </p:nvSpPr>
        <p:spPr/>
        <p:txBody>
          <a:bodyPr/>
          <a:lstStyle>
            <a:lvl1pPr>
              <a:defRPr/>
            </a:lvl1pPr>
          </a:lstStyle>
          <a:p>
            <a:pPr>
              <a:defRPr/>
            </a:pPr>
            <a:r>
              <a:rPr lang="en-US"/>
              <a:t>ECN2102</a:t>
            </a:r>
          </a:p>
        </p:txBody>
      </p:sp>
      <p:sp>
        <p:nvSpPr>
          <p:cNvPr id="7" name="Slide Number Placeholder 22"/>
          <p:cNvSpPr>
            <a:spLocks noGrp="1"/>
          </p:cNvSpPr>
          <p:nvPr>
            <p:ph type="sldNum" sz="quarter" idx="12"/>
          </p:nvPr>
        </p:nvSpPr>
        <p:spPr/>
        <p:txBody>
          <a:bodyPr/>
          <a:lstStyle>
            <a:lvl1pPr>
              <a:defRPr/>
            </a:lvl1pPr>
          </a:lstStyle>
          <a:p>
            <a:fld id="{4A6557E8-4E5A-4495-85F0-4483002F9E59}" type="slidenum">
              <a:rPr lang="en-US" altLang="en-US"/>
              <a:pPr/>
              <a:t>‹#›</a:t>
            </a:fld>
            <a:endParaRPr lang="en-US" altLang="en-US"/>
          </a:p>
        </p:txBody>
      </p:sp>
    </p:spTree>
    <p:extLst>
      <p:ext uri="{BB962C8B-B14F-4D97-AF65-F5344CB8AC3E}">
        <p14:creationId xmlns:p14="http://schemas.microsoft.com/office/powerpoint/2010/main" val="2170197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13"/>
          <p:cNvSpPr>
            <a:spLocks noGrp="1"/>
          </p:cNvSpPr>
          <p:nvPr>
            <p:ph type="dt" sz="half" idx="10"/>
          </p:nvPr>
        </p:nvSpPr>
        <p:spPr/>
        <p:txBody>
          <a:bodyPr/>
          <a:lstStyle>
            <a:lvl1pPr>
              <a:defRPr/>
            </a:lvl1pPr>
          </a:lstStyle>
          <a:p>
            <a:pPr>
              <a:defRPr/>
            </a:pPr>
            <a:r>
              <a:rPr lang="en-US"/>
              <a:t>9/12/2025</a:t>
            </a:r>
          </a:p>
        </p:txBody>
      </p:sp>
      <p:sp>
        <p:nvSpPr>
          <p:cNvPr id="6" name="Footer Placeholder 2"/>
          <p:cNvSpPr>
            <a:spLocks noGrp="1"/>
          </p:cNvSpPr>
          <p:nvPr>
            <p:ph type="ftr" sz="quarter" idx="11"/>
          </p:nvPr>
        </p:nvSpPr>
        <p:spPr/>
        <p:txBody>
          <a:bodyPr/>
          <a:lstStyle>
            <a:lvl1pPr>
              <a:defRPr/>
            </a:lvl1pPr>
          </a:lstStyle>
          <a:p>
            <a:pPr>
              <a:defRPr/>
            </a:pPr>
            <a:r>
              <a:rPr lang="en-US"/>
              <a:t>ECN2102</a:t>
            </a:r>
          </a:p>
        </p:txBody>
      </p:sp>
      <p:sp>
        <p:nvSpPr>
          <p:cNvPr id="7" name="Slide Number Placeholder 22"/>
          <p:cNvSpPr>
            <a:spLocks noGrp="1"/>
          </p:cNvSpPr>
          <p:nvPr>
            <p:ph type="sldNum" sz="quarter" idx="12"/>
          </p:nvPr>
        </p:nvSpPr>
        <p:spPr/>
        <p:txBody>
          <a:bodyPr/>
          <a:lstStyle>
            <a:lvl1pPr>
              <a:defRPr/>
            </a:lvl1pPr>
          </a:lstStyle>
          <a:p>
            <a:fld id="{9E30E874-D336-464C-91B2-6338C5087C81}" type="slidenum">
              <a:rPr lang="en-US" altLang="en-US"/>
              <a:pPr/>
              <a:t>‹#›</a:t>
            </a:fld>
            <a:endParaRPr lang="en-US" altLang="en-US"/>
          </a:p>
        </p:txBody>
      </p:sp>
    </p:spTree>
    <p:extLst>
      <p:ext uri="{BB962C8B-B14F-4D97-AF65-F5344CB8AC3E}">
        <p14:creationId xmlns:p14="http://schemas.microsoft.com/office/powerpoint/2010/main" val="782623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wrap="square" lIns="91440" tIns="45720" rIns="91440" bIns="45720" numCol="1" anchor="ctr" anchorCtr="0" compatLnSpc="1">
            <a:prstTxWarp prst="textNoShape">
              <a:avLst/>
            </a:prstTxWarp>
            <a:normAutofit/>
          </a:bodyPr>
          <a:lstStyle/>
          <a:p>
            <a:pPr lvl="0"/>
            <a:r>
              <a:rPr lang="en-US"/>
              <a:t>Click to edit Master title style</a:t>
            </a:r>
          </a:p>
        </p:txBody>
      </p:sp>
      <p:sp>
        <p:nvSpPr>
          <p:cNvPr id="1027" name="Text Placeholder 12"/>
          <p:cNvSpPr>
            <a:spLocks noGrp="1"/>
          </p:cNvSpPr>
          <p:nvPr>
            <p:ph type="body" idx="1"/>
          </p:nvPr>
        </p:nvSpPr>
        <p:spPr bwMode="auto">
          <a:xfrm>
            <a:off x="457200" y="1600200"/>
            <a:ext cx="82296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smtClean="0">
                <a:solidFill>
                  <a:schemeClr val="tx1">
                    <a:shade val="50000"/>
                  </a:schemeClr>
                </a:solidFill>
              </a:defRPr>
            </a:lvl1pPr>
          </a:lstStyle>
          <a:p>
            <a:pPr>
              <a:defRPr/>
            </a:pPr>
            <a:r>
              <a:rPr lang="en-US"/>
              <a:t>9/12/2025</a:t>
            </a:r>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pPr>
              <a:defRPr/>
            </a:pPr>
            <a:r>
              <a:rPr lang="en-US"/>
              <a:t>ECN2102</a:t>
            </a:r>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wrap="square" lIns="0" tIns="45720" rIns="0" bIns="45720" numCol="1" anchor="b" anchorCtr="0" compatLnSpc="1">
            <a:prstTxWarp prst="textNoShape">
              <a:avLst/>
            </a:prstTxWarp>
          </a:bodyPr>
          <a:lstStyle>
            <a:lvl1pPr algn="r">
              <a:defRPr kumimoji="0" sz="1200">
                <a:solidFill>
                  <a:srgbClr val="000000"/>
                </a:solidFill>
              </a:defRPr>
            </a:lvl1pPr>
          </a:lstStyle>
          <a:p>
            <a:fld id="{BB8BCFCE-64CC-4D37-81CB-67CB2E6B4659}"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95" r:id="rId1"/>
    <p:sldLayoutId id="2147483694" r:id="rId2"/>
    <p:sldLayoutId id="2147483693" r:id="rId3"/>
    <p:sldLayoutId id="2147483692" r:id="rId4"/>
    <p:sldLayoutId id="2147483691" r:id="rId5"/>
    <p:sldLayoutId id="2147483690" r:id="rId6"/>
    <p:sldLayoutId id="2147483689" r:id="rId7"/>
    <p:sldLayoutId id="2147483688" r:id="rId8"/>
    <p:sldLayoutId id="2147483687" r:id="rId9"/>
    <p:sldLayoutId id="2147483686" r:id="rId10"/>
    <p:sldLayoutId id="2147483685" r:id="rId11"/>
  </p:sldLayoutIdLst>
  <p:hf hdr="0"/>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Times New Roman" pitchFamily="18" charset="0"/>
          <a:ea typeface="+mj-ea"/>
          <a:cs typeface="+mj-cs"/>
        </a:defRPr>
      </a:lvl1pPr>
      <a:lvl2pPr algn="ctr" rtl="0" eaLnBrk="0" fontAlgn="base" hangingPunct="0">
        <a:spcBef>
          <a:spcPct val="0"/>
        </a:spcBef>
        <a:spcAft>
          <a:spcPct val="0"/>
        </a:spcAft>
        <a:defRPr sz="4100" b="1">
          <a:solidFill>
            <a:schemeClr val="tx1"/>
          </a:solidFill>
          <a:latin typeface="Times New Roman" pitchFamily="18" charset="0"/>
        </a:defRPr>
      </a:lvl2pPr>
      <a:lvl3pPr algn="ctr" rtl="0" eaLnBrk="0" fontAlgn="base" hangingPunct="0">
        <a:spcBef>
          <a:spcPct val="0"/>
        </a:spcBef>
        <a:spcAft>
          <a:spcPct val="0"/>
        </a:spcAft>
        <a:defRPr sz="4100" b="1">
          <a:solidFill>
            <a:schemeClr val="tx1"/>
          </a:solidFill>
          <a:latin typeface="Times New Roman" pitchFamily="18" charset="0"/>
        </a:defRPr>
      </a:lvl3pPr>
      <a:lvl4pPr algn="ctr" rtl="0" eaLnBrk="0" fontAlgn="base" hangingPunct="0">
        <a:spcBef>
          <a:spcPct val="0"/>
        </a:spcBef>
        <a:spcAft>
          <a:spcPct val="0"/>
        </a:spcAft>
        <a:defRPr sz="4100" b="1">
          <a:solidFill>
            <a:schemeClr val="tx1"/>
          </a:solidFill>
          <a:latin typeface="Times New Roman" pitchFamily="18" charset="0"/>
        </a:defRPr>
      </a:lvl4pPr>
      <a:lvl5pPr algn="ctr" rtl="0" eaLnBrk="0" fontAlgn="base" hangingPunct="0">
        <a:spcBef>
          <a:spcPct val="0"/>
        </a:spcBef>
        <a:spcAft>
          <a:spcPct val="0"/>
        </a:spcAft>
        <a:defRPr sz="4100" b="1">
          <a:solidFill>
            <a:schemeClr val="tx1"/>
          </a:solidFill>
          <a:latin typeface="Times New Roman" pitchFamily="18" charset="0"/>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p:titleStyle>
    <p:bodyStyle>
      <a:lvl1pPr marL="547688" indent="-411163" algn="l" rtl="0" eaLnBrk="0" fontAlgn="base" hangingPunct="0">
        <a:spcBef>
          <a:spcPct val="20000"/>
        </a:spcBef>
        <a:spcAft>
          <a:spcPct val="0"/>
        </a:spcAft>
        <a:buClr>
          <a:srgbClr val="000000"/>
        </a:buClr>
        <a:buSzPct val="65000"/>
        <a:buFont typeface="Lucida Sans" panose="020B0602030504020204" pitchFamily="34" charset="0"/>
        <a:buChar char=""/>
        <a:defRPr sz="2800" kern="1200">
          <a:solidFill>
            <a:schemeClr val="tx1"/>
          </a:solidFill>
          <a:latin typeface="Arial" charset="0"/>
          <a:ea typeface="+mn-ea"/>
          <a:cs typeface="+mn-cs"/>
        </a:defRPr>
      </a:lvl1pPr>
      <a:lvl2pPr marL="868363" indent="-282575" algn="l" rtl="0" eaLnBrk="0" fontAlgn="base" hangingPunct="0">
        <a:spcBef>
          <a:spcPct val="20000"/>
        </a:spcBef>
        <a:spcAft>
          <a:spcPct val="0"/>
        </a:spcAft>
        <a:buClr>
          <a:schemeClr val="tx1"/>
        </a:buClr>
        <a:buSzPct val="80000"/>
        <a:buFont typeface="Lucida Sans" panose="020B0602030504020204" pitchFamily="34" charset="0"/>
        <a:buChar char=""/>
        <a:defRPr sz="2400" kern="1200">
          <a:solidFill>
            <a:schemeClr val="tx1"/>
          </a:solidFill>
          <a:latin typeface="Arial" charset="0"/>
          <a:ea typeface="+mn-ea"/>
          <a:cs typeface="+mn-cs"/>
        </a:defRPr>
      </a:lvl2pPr>
      <a:lvl3pPr marL="1133475" indent="-228600" algn="l" rtl="0" eaLnBrk="0" fontAlgn="base" hangingPunct="0">
        <a:spcBef>
          <a:spcPct val="20000"/>
        </a:spcBef>
        <a:spcAft>
          <a:spcPct val="0"/>
        </a:spcAft>
        <a:buClr>
          <a:schemeClr val="tx1"/>
        </a:buClr>
        <a:buSzPct val="95000"/>
        <a:buFont typeface="Book Antiqua" panose="02040602050305030304" pitchFamily="18" charset="0"/>
        <a:buChar char=""/>
        <a:defRPr sz="2200" kern="1200">
          <a:solidFill>
            <a:schemeClr val="tx1"/>
          </a:solidFill>
          <a:latin typeface="Arial" charset="0"/>
          <a:ea typeface="+mn-ea"/>
          <a:cs typeface="+mn-cs"/>
        </a:defRPr>
      </a:lvl3pPr>
      <a:lvl4pPr marL="1352550" indent="-182563" algn="l" rtl="0" eaLnBrk="0" fontAlgn="base" hangingPunct="0">
        <a:spcBef>
          <a:spcPct val="20000"/>
        </a:spcBef>
        <a:spcAft>
          <a:spcPct val="0"/>
        </a:spcAft>
        <a:buClr>
          <a:schemeClr val="tx1"/>
        </a:buClr>
        <a:buSzPct val="100000"/>
        <a:buFont typeface="Wingdings 2" panose="05020102010507070707" pitchFamily="18" charset="2"/>
        <a:buChar char=""/>
        <a:defRPr sz="2000" kern="1200">
          <a:solidFill>
            <a:schemeClr val="tx1"/>
          </a:solidFill>
          <a:latin typeface="Arial" charset="0"/>
          <a:ea typeface="+mn-ea"/>
          <a:cs typeface="+mn-cs"/>
        </a:defRPr>
      </a:lvl4pPr>
      <a:lvl5pPr marL="1544638" indent="-182563" algn="l" rtl="0" eaLnBrk="0" fontAlgn="base" hangingPunct="0">
        <a:spcBef>
          <a:spcPct val="20000"/>
        </a:spcBef>
        <a:spcAft>
          <a:spcPct val="0"/>
        </a:spcAft>
        <a:buClr>
          <a:schemeClr val="tx1"/>
        </a:buClr>
        <a:buFont typeface="Lucida Sans" panose="020B0602030504020204" pitchFamily="34" charset="0"/>
        <a:buChar char=""/>
        <a:defRPr sz="2000" kern="1200">
          <a:solidFill>
            <a:schemeClr val="tx1"/>
          </a:solidFill>
          <a:latin typeface="Arial" charset="0"/>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sp3d prstMaterial="softEdge">
              <a:bevelT w="38100" h="38100"/>
            </a:sp3d>
          </a:bodyPr>
          <a:lstStyle/>
          <a:p>
            <a:pPr>
              <a:defRPr/>
            </a:pPr>
            <a:r>
              <a:rPr lang="en-US" sz="2200" dirty="0">
                <a:effectLst/>
                <a:latin typeface="+mj-lt"/>
              </a:rPr>
              <a:t>ECN2102 macroeconomics (3 Credits/5 ECTS) </a:t>
            </a:r>
            <a:br>
              <a:rPr lang="en-US" dirty="0">
                <a:latin typeface="+mj-lt"/>
              </a:rPr>
            </a:br>
            <a:r>
              <a:rPr lang="en-US" cap="small" dirty="0">
                <a:latin typeface="+mj-lt"/>
              </a:rPr>
              <a:t>Training (Chapter 5)</a:t>
            </a:r>
            <a:endParaRPr lang="en-US" sz="3900" cap="small" dirty="0">
              <a:latin typeface="+mj-lt"/>
            </a:endParaRPr>
          </a:p>
        </p:txBody>
      </p:sp>
      <p:sp>
        <p:nvSpPr>
          <p:cNvPr id="2051" name="Rectangle 3"/>
          <p:cNvSpPr>
            <a:spLocks noGrp="1" noChangeArrowheads="1"/>
          </p:cNvSpPr>
          <p:nvPr>
            <p:ph type="subTitle" idx="1"/>
          </p:nvPr>
        </p:nvSpPr>
        <p:spPr>
          <a:xfrm>
            <a:off x="1357313" y="4000500"/>
            <a:ext cx="6400800" cy="1752600"/>
          </a:xfrm>
        </p:spPr>
        <p:txBody>
          <a:bodyPr/>
          <a:lstStyle/>
          <a:p>
            <a:pPr eaLnBrk="1" hangingPunct="1"/>
            <a:r>
              <a:rPr lang="en-US" altLang="en-US" dirty="0">
                <a:latin typeface="Arial" panose="020B0604020202020204" pitchFamily="34" charset="0"/>
              </a:rPr>
              <a:t>Week 4 (Session 10)</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Instructor: Eldar Madumarov</a:t>
            </a:r>
          </a:p>
        </p:txBody>
      </p:sp>
      <p:sp>
        <p:nvSpPr>
          <p:cNvPr id="2052" name="TextBox 3"/>
          <p:cNvSpPr txBox="1">
            <a:spLocks noChangeArrowheads="1"/>
          </p:cNvSpPr>
          <p:nvPr/>
        </p:nvSpPr>
        <p:spPr bwMode="auto">
          <a:xfrm>
            <a:off x="5000625" y="6072188"/>
            <a:ext cx="37861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dirty="0"/>
              <a:t>September 12, 2025</a:t>
            </a: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5)</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5) Suppose the CPI last year is 121 and the CPI this year is 137. The correct method to calculate the inflation rate is</a:t>
            </a:r>
          </a:p>
          <a:p>
            <a:pPr>
              <a:buFont typeface="Lucida Sans" panose="020B0602030504020204" pitchFamily="34" charset="0"/>
              <a:buNone/>
              <a:defRPr/>
            </a:pPr>
            <a:r>
              <a:rPr lang="pt-BR" sz="2400" dirty="0"/>
              <a:t>A) (137/121) × 100 = 113.2. </a:t>
            </a:r>
          </a:p>
          <a:p>
            <a:pPr>
              <a:buFont typeface="Lucida Sans" panose="020B0602030504020204" pitchFamily="34" charset="0"/>
              <a:buNone/>
              <a:defRPr/>
            </a:pPr>
            <a:r>
              <a:rPr lang="pt-BR" sz="2400" dirty="0"/>
              <a:t>B) [(137 - 121)/121] × 100 = 13.2.</a:t>
            </a:r>
          </a:p>
          <a:p>
            <a:pPr>
              <a:buFont typeface="Lucida Sans" panose="020B0602030504020204" pitchFamily="34" charset="0"/>
              <a:buNone/>
              <a:defRPr/>
            </a:pPr>
            <a:r>
              <a:rPr lang="en-US" sz="2400" dirty="0"/>
              <a:t>C) 137 × 121 = 258. </a:t>
            </a:r>
          </a:p>
          <a:p>
            <a:pPr>
              <a:buFont typeface="Lucida Sans" panose="020B0602030504020204" pitchFamily="34" charset="0"/>
              <a:buNone/>
              <a:defRPr/>
            </a:pPr>
            <a:r>
              <a:rPr lang="en-US" sz="2400" dirty="0"/>
              <a:t>D) (137 - 121)/100 = 0.16.</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9/12/2025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80B1C720-AA65-4C38-9FC6-1B9AD1D68525}" type="slidenum">
              <a:rPr kumimoji="0" lang="en-US" altLang="en-US" sz="1200">
                <a:solidFill>
                  <a:srgbClr val="000000"/>
                </a:solidFill>
              </a:rPr>
              <a:pPr eaLnBrk="1" hangingPunct="1"/>
              <a:t>10</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2" end="2"/>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5)</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6) If the CPI was 132.5 at the end of last year and 140.2 at the end of this year, the inflation rate over these two years was</a:t>
            </a:r>
          </a:p>
          <a:p>
            <a:pPr>
              <a:buFont typeface="Lucida Sans" panose="020B0602030504020204" pitchFamily="34" charset="0"/>
              <a:buNone/>
              <a:defRPr/>
            </a:pPr>
            <a:r>
              <a:rPr lang="en-US" sz="2400" dirty="0"/>
              <a:t>A) 5.8 percent. </a:t>
            </a:r>
          </a:p>
          <a:p>
            <a:pPr>
              <a:buFont typeface="Lucida Sans" panose="020B0602030504020204" pitchFamily="34" charset="0"/>
              <a:buNone/>
              <a:defRPr/>
            </a:pPr>
            <a:r>
              <a:rPr lang="en-US" sz="2400" dirty="0"/>
              <a:t>B) 7.7 percent. </a:t>
            </a:r>
          </a:p>
          <a:p>
            <a:pPr>
              <a:buFont typeface="Lucida Sans" panose="020B0602030504020204" pitchFamily="34" charset="0"/>
              <a:buNone/>
              <a:defRPr/>
            </a:pPr>
            <a:r>
              <a:rPr lang="en-US" sz="2400" dirty="0"/>
              <a:t>C) 4.4 percent. </a:t>
            </a:r>
          </a:p>
          <a:p>
            <a:pPr>
              <a:buFont typeface="Lucida Sans" panose="020B0602030504020204" pitchFamily="34" charset="0"/>
              <a:buNone/>
              <a:defRPr/>
            </a:pPr>
            <a:r>
              <a:rPr lang="en-US" sz="2400" dirty="0"/>
              <a:t>D) 5.4 percent.</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9/12/2025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09DEDB99-1D02-42D0-945A-7184586560C0}" type="slidenum">
              <a:rPr kumimoji="0" lang="en-US" altLang="en-US" sz="1200">
                <a:solidFill>
                  <a:srgbClr val="000000"/>
                </a:solidFill>
              </a:rPr>
              <a:pPr eaLnBrk="1" hangingPunct="1"/>
              <a:t>11</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5)</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7) Suppose that the U.S. population is 275 million. Also assume that the labor force is 135 million and that 130 million people are employed. Calculate the unemployment rate.</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9/12/2025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C3AB7761-694F-4401-A0C1-5E143EEEF15A}" type="slidenum">
              <a:rPr kumimoji="0" lang="en-US" altLang="en-US" sz="1200">
                <a:solidFill>
                  <a:srgbClr val="000000"/>
                </a:solidFill>
              </a:rPr>
              <a:pPr eaLnBrk="1" hangingPunct="1"/>
              <a:t>12</a:t>
            </a:fld>
            <a:endParaRPr kumimoji="0" lang="en-US" altLang="en-US" sz="1200">
              <a:solidFill>
                <a:srgbClr val="000000"/>
              </a:solidFill>
            </a:endParaRPr>
          </a:p>
        </p:txBody>
      </p:sp>
      <p:sp>
        <p:nvSpPr>
          <p:cNvPr id="7" name="Rectangle 6"/>
          <p:cNvSpPr>
            <a:spLocks noChangeArrowheads="1"/>
          </p:cNvSpPr>
          <p:nvPr/>
        </p:nvSpPr>
        <p:spPr bwMode="auto">
          <a:xfrm>
            <a:off x="2286000" y="4287838"/>
            <a:ext cx="4572000"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r>
              <a:rPr lang="en-US" altLang="en-US"/>
              <a:t>7) The unemployment rate is (5 million unemployed) ÷ (135 million labor force) × 100 = 3.7 percent.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0" fill="hold"/>
                                        <p:tgtEl>
                                          <p:spTgt spid="7"/>
                                        </p:tgtEl>
                                        <p:attrNameLst>
                                          <p:attrName>ppt_x</p:attrName>
                                        </p:attrNameLst>
                                      </p:cBhvr>
                                      <p:tavLst>
                                        <p:tav tm="0">
                                          <p:val>
                                            <p:strVal val="#ppt_x"/>
                                          </p:val>
                                        </p:tav>
                                        <p:tav tm="100000">
                                          <p:val>
                                            <p:strVal val="#ppt_x"/>
                                          </p:val>
                                        </p:tav>
                                      </p:tavLst>
                                    </p:anim>
                                    <p:anim calcmode="lin" valueType="num">
                                      <p:cBhvr additive="base">
                                        <p:cTn id="8" dur="5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5)</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8) Suppose the working-age population is 150 million, the labor force is 125 million, and employment is 120 million.</a:t>
            </a:r>
          </a:p>
          <a:p>
            <a:pPr>
              <a:buFont typeface="Lucida Sans" panose="020B0602030504020204" pitchFamily="34" charset="0"/>
              <a:buNone/>
              <a:defRPr/>
            </a:pPr>
            <a:r>
              <a:rPr lang="en-US" sz="2400" dirty="0"/>
              <a:t>a) What is the unemployment rate?</a:t>
            </a:r>
          </a:p>
          <a:p>
            <a:pPr>
              <a:buFont typeface="Lucida Sans" panose="020B0602030504020204" pitchFamily="34" charset="0"/>
              <a:buNone/>
              <a:defRPr/>
            </a:pPr>
            <a:r>
              <a:rPr lang="en-US" sz="2400" dirty="0"/>
              <a:t>b) Now suppose that 2 million students graduate from college and begin to look for jobs. What is the new unemployment rate if none of the students have found jobs yet?</a:t>
            </a:r>
          </a:p>
          <a:p>
            <a:pPr>
              <a:buFont typeface="Lucida Sans" panose="020B0602030504020204" pitchFamily="34" charset="0"/>
              <a:buNone/>
              <a:defRPr/>
            </a:pPr>
            <a:r>
              <a:rPr lang="en-US" sz="2400" dirty="0"/>
              <a:t>c) Suppose that all 2 million students find jobs. What is the unemployment rate now?</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9/12/2025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98F5932-E15D-43C1-9367-0CF60AAD4FFA}" type="slidenum">
              <a:rPr kumimoji="0" lang="en-US" altLang="en-US" sz="1200">
                <a:solidFill>
                  <a:srgbClr val="000000"/>
                </a:solidFill>
              </a:rPr>
              <a:pPr eaLnBrk="1" hangingPunct="1"/>
              <a:t>13</a:t>
            </a:fld>
            <a:endParaRPr kumimoji="0" lang="en-US" altLang="en-US" sz="1200">
              <a:solidFill>
                <a:srgbClr val="000000"/>
              </a:solidFill>
            </a:endParaRPr>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5)</a:t>
            </a:r>
          </a:p>
        </p:txBody>
      </p:sp>
      <p:sp>
        <p:nvSpPr>
          <p:cNvPr id="5123" name="Content Placeholder 2"/>
          <p:cNvSpPr>
            <a:spLocks noGrp="1"/>
          </p:cNvSpPr>
          <p:nvPr>
            <p:ph idx="1"/>
          </p:nvPr>
        </p:nvSpPr>
        <p:spPr/>
        <p:txBody>
          <a:bodyPr/>
          <a:lstStyle/>
          <a:p>
            <a:pPr marL="650875" indent="-514350">
              <a:buFont typeface="Lucida Sans" panose="020B0602030504020204" pitchFamily="34" charset="0"/>
              <a:buNone/>
            </a:pPr>
            <a:r>
              <a:rPr lang="en-US" altLang="en-US" sz="2400">
                <a:latin typeface="Arial" panose="020B0604020202020204" pitchFamily="34" charset="0"/>
              </a:rPr>
              <a:t>a) The unemployment rate is (5 million unemployed) ÷ (125 million labor force) × 100 = 4.0 percent.</a:t>
            </a:r>
          </a:p>
          <a:p>
            <a:pPr marL="650875" indent="-514350">
              <a:buFont typeface="Lucida Sans" panose="020B0602030504020204" pitchFamily="34" charset="0"/>
              <a:buNone/>
            </a:pPr>
            <a:r>
              <a:rPr lang="en-US" altLang="en-US" sz="2400">
                <a:latin typeface="Arial" panose="020B0604020202020204" pitchFamily="34" charset="0"/>
              </a:rPr>
              <a:t>b) The unemployment rate is (7 million unemployed) ÷ (127 million labor force) × 100 = 5.5 percent. </a:t>
            </a:r>
          </a:p>
          <a:p>
            <a:pPr marL="650875" indent="-514350">
              <a:buFont typeface="Lucida Sans" panose="020B0602030504020204" pitchFamily="34" charset="0"/>
              <a:buNone/>
            </a:pPr>
            <a:r>
              <a:rPr lang="en-US" altLang="en-US" sz="2400">
                <a:latin typeface="Arial" panose="020B0604020202020204" pitchFamily="34" charset="0"/>
              </a:rPr>
              <a:t>c) The unemployment rate is (5 million unemployed) ÷ (127 million labor force) × 100 = 3.9 percent.</a:t>
            </a:r>
            <a:endParaRPr lang="en-US" altLang="en-US" sz="2600">
              <a:latin typeface="Arial" panose="020B0604020202020204" pitchFamily="34" charset="0"/>
            </a:endParaRPr>
          </a:p>
        </p:txBody>
      </p:sp>
      <p:sp>
        <p:nvSpPr>
          <p:cNvPr id="4" name="Date Placeholder 3"/>
          <p:cNvSpPr>
            <a:spLocks noGrp="1"/>
          </p:cNvSpPr>
          <p:nvPr>
            <p:ph type="dt" sz="quarter" idx="10"/>
          </p:nvPr>
        </p:nvSpPr>
        <p:spPr/>
        <p:txBody>
          <a:bodyPr/>
          <a:lstStyle/>
          <a:p>
            <a:pPr>
              <a:defRPr/>
            </a:pPr>
            <a:r>
              <a:rPr lang="en-US"/>
              <a:t>9/12/2025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09DBD2E5-1489-4A1A-835F-6A1044B59686}" type="slidenum">
              <a:rPr kumimoji="0" lang="en-US" altLang="en-US" sz="1200">
                <a:solidFill>
                  <a:srgbClr val="000000"/>
                </a:solidFill>
              </a:rPr>
              <a:pPr eaLnBrk="1" hangingPunct="1"/>
              <a:t>14</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fade">
                                      <p:cBhvr>
                                        <p:cTn id="7" dur="2000"/>
                                        <p:tgtEl>
                                          <p:spTgt spid="51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123">
                                            <p:txEl>
                                              <p:pRg st="1" end="1"/>
                                            </p:txEl>
                                          </p:spTgt>
                                        </p:tgtEl>
                                        <p:attrNameLst>
                                          <p:attrName>style.visibility</p:attrName>
                                        </p:attrNameLst>
                                      </p:cBhvr>
                                      <p:to>
                                        <p:strVal val="visible"/>
                                      </p:to>
                                    </p:set>
                                    <p:animEffect transition="in" filter="fade">
                                      <p:cBhvr>
                                        <p:cTn id="12" dur="2000"/>
                                        <p:tgtEl>
                                          <p:spTgt spid="512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123">
                                            <p:txEl>
                                              <p:pRg st="2" end="2"/>
                                            </p:txEl>
                                          </p:spTgt>
                                        </p:tgtEl>
                                        <p:attrNameLst>
                                          <p:attrName>style.visibility</p:attrName>
                                        </p:attrNameLst>
                                      </p:cBhvr>
                                      <p:to>
                                        <p:strVal val="visible"/>
                                      </p:to>
                                    </p:set>
                                    <p:animEffect transition="in" filter="fade">
                                      <p:cBhvr>
                                        <p:cTn id="17" dur="2000"/>
                                        <p:tgtEl>
                                          <p:spTgt spid="512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5)</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9) If nominal GDP is $230 for a period and real GDP is $200 for the same period, what is the GDP deflator for this period?</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9/12/2025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CB34749-6D38-455A-B636-78D1C87C5E0B}" type="slidenum">
              <a:rPr kumimoji="0" lang="en-US" altLang="en-US" sz="1200">
                <a:solidFill>
                  <a:srgbClr val="000000"/>
                </a:solidFill>
              </a:rPr>
              <a:pPr eaLnBrk="1" hangingPunct="1"/>
              <a:t>15</a:t>
            </a:fld>
            <a:endParaRPr kumimoji="0" lang="en-US" altLang="en-US" sz="1200">
              <a:solidFill>
                <a:srgbClr val="000000"/>
              </a:solidFill>
            </a:endParaRPr>
          </a:p>
        </p:txBody>
      </p:sp>
      <p:sp>
        <p:nvSpPr>
          <p:cNvPr id="7" name="Rectangle 6"/>
          <p:cNvSpPr>
            <a:spLocks noChangeArrowheads="1"/>
          </p:cNvSpPr>
          <p:nvPr/>
        </p:nvSpPr>
        <p:spPr bwMode="auto">
          <a:xfrm>
            <a:off x="0" y="3956050"/>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r>
              <a:rPr lang="en-US" altLang="en-US" dirty="0"/>
              <a:t>9) The GDP deflator </a:t>
            </a:r>
            <a:r>
              <a:rPr lang="en-US" altLang="en-US"/>
              <a:t>equals 115 = </a:t>
            </a:r>
            <a:r>
              <a:rPr lang="en-US" altLang="en-US" dirty="0"/>
              <a:t>($230) ÷ ($200) x 100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0" fill="hold"/>
                                        <p:tgtEl>
                                          <p:spTgt spid="7"/>
                                        </p:tgtEl>
                                        <p:attrNameLst>
                                          <p:attrName>ppt_x</p:attrName>
                                        </p:attrNameLst>
                                      </p:cBhvr>
                                      <p:tavLst>
                                        <p:tav tm="0">
                                          <p:val>
                                            <p:strVal val="#ppt_x"/>
                                          </p:val>
                                        </p:tav>
                                        <p:tav tm="100000">
                                          <p:val>
                                            <p:strVal val="#ppt_x"/>
                                          </p:val>
                                        </p:tav>
                                      </p:tavLst>
                                    </p:anim>
                                    <p:anim calcmode="lin" valueType="num">
                                      <p:cBhvr additive="base">
                                        <p:cTn id="8" dur="5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5)</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10) A typical household in </a:t>
            </a:r>
            <a:r>
              <a:rPr lang="en-US" sz="2400" dirty="0" err="1"/>
              <a:t>Orangeland</a:t>
            </a:r>
            <a:r>
              <a:rPr lang="en-US" sz="2400" dirty="0"/>
              <a:t> consumes only orange juice and shorts. Last year, which was the base year, the household spent $400 on juice and $120 on shorts. In the base year, juice was $2 a bottle and shorts were $10 a pair. This year, juice is $3 a bottle, shorts are $12 a pair, and a typical household has bought 180 bottles of juice and 14 pairs of shorts.</a:t>
            </a:r>
          </a:p>
          <a:p>
            <a:pPr>
              <a:buFont typeface="Lucida Sans" panose="020B0602030504020204" pitchFamily="34" charset="0"/>
              <a:buNone/>
              <a:defRPr/>
            </a:pPr>
            <a:r>
              <a:rPr lang="en-US" sz="2400" dirty="0"/>
              <a:t>a) What is the basket used in the CPI?</a:t>
            </a:r>
          </a:p>
          <a:p>
            <a:pPr>
              <a:buFont typeface="Lucida Sans" panose="020B0602030504020204" pitchFamily="34" charset="0"/>
              <a:buNone/>
              <a:defRPr/>
            </a:pPr>
            <a:r>
              <a:rPr lang="en-US" sz="2400" dirty="0"/>
              <a:t>b) Calculate the CPI in the current year.</a:t>
            </a:r>
          </a:p>
          <a:p>
            <a:pPr>
              <a:buFont typeface="Lucida Sans" panose="020B0602030504020204" pitchFamily="34" charset="0"/>
              <a:buNone/>
              <a:defRPr/>
            </a:pPr>
            <a:r>
              <a:rPr lang="en-US" sz="2400" dirty="0"/>
              <a:t>c) Calculate the inflation rate in the current year.</a:t>
            </a:r>
          </a:p>
          <a:p>
            <a:pPr>
              <a:buFont typeface="Lucida Sans" panose="020B0602030504020204" pitchFamily="34" charset="0"/>
              <a:buNone/>
              <a:defRPr/>
            </a:pPr>
            <a:r>
              <a:rPr lang="en-US" sz="2400" dirty="0"/>
              <a:t>d) Is the inflation rate that you’ve calculated likely to be biased? Why or why not?</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9/12/2025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4650D501-369B-4DDD-9E43-7D8207196E45}" type="slidenum">
              <a:rPr kumimoji="0" lang="en-US" altLang="en-US" sz="1200">
                <a:solidFill>
                  <a:srgbClr val="000000"/>
                </a:solidFill>
              </a:rPr>
              <a:pPr eaLnBrk="1" hangingPunct="1"/>
              <a:t>16</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fade">
                                      <p:cBhvr>
                                        <p:cTn id="7" dur="2000"/>
                                        <p:tgtEl>
                                          <p:spTgt spid="51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123">
                                            <p:txEl>
                                              <p:pRg st="1" end="1"/>
                                            </p:txEl>
                                          </p:spTgt>
                                        </p:tgtEl>
                                        <p:attrNameLst>
                                          <p:attrName>style.visibility</p:attrName>
                                        </p:attrNameLst>
                                      </p:cBhvr>
                                      <p:to>
                                        <p:strVal val="visible"/>
                                      </p:to>
                                    </p:set>
                                    <p:animEffect transition="in" filter="fade">
                                      <p:cBhvr>
                                        <p:cTn id="12" dur="2000"/>
                                        <p:tgtEl>
                                          <p:spTgt spid="512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123">
                                            <p:txEl>
                                              <p:pRg st="2" end="2"/>
                                            </p:txEl>
                                          </p:spTgt>
                                        </p:tgtEl>
                                        <p:attrNameLst>
                                          <p:attrName>style.visibility</p:attrName>
                                        </p:attrNameLst>
                                      </p:cBhvr>
                                      <p:to>
                                        <p:strVal val="visible"/>
                                      </p:to>
                                    </p:set>
                                    <p:animEffect transition="in" filter="fade">
                                      <p:cBhvr>
                                        <p:cTn id="17" dur="2000"/>
                                        <p:tgtEl>
                                          <p:spTgt spid="512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123">
                                            <p:txEl>
                                              <p:pRg st="3" end="3"/>
                                            </p:txEl>
                                          </p:spTgt>
                                        </p:tgtEl>
                                        <p:attrNameLst>
                                          <p:attrName>style.visibility</p:attrName>
                                        </p:attrNameLst>
                                      </p:cBhvr>
                                      <p:to>
                                        <p:strVal val="visible"/>
                                      </p:to>
                                    </p:set>
                                    <p:animEffect transition="in" filter="fade">
                                      <p:cBhvr>
                                        <p:cTn id="22" dur="2000"/>
                                        <p:tgtEl>
                                          <p:spTgt spid="512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123">
                                            <p:txEl>
                                              <p:pRg st="4" end="4"/>
                                            </p:txEl>
                                          </p:spTgt>
                                        </p:tgtEl>
                                        <p:attrNameLst>
                                          <p:attrName>style.visibility</p:attrName>
                                        </p:attrNameLst>
                                      </p:cBhvr>
                                      <p:to>
                                        <p:strVal val="visible"/>
                                      </p:to>
                                    </p:set>
                                    <p:animEffect transition="in" filter="fade">
                                      <p:cBhvr>
                                        <p:cTn id="27" dur="2000"/>
                                        <p:tgtEl>
                                          <p:spTgt spid="512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5)</a:t>
            </a:r>
          </a:p>
        </p:txBody>
      </p:sp>
      <p:sp>
        <p:nvSpPr>
          <p:cNvPr id="15363" name="Content Placeholder 2"/>
          <p:cNvSpPr>
            <a:spLocks noGrp="1"/>
          </p:cNvSpPr>
          <p:nvPr>
            <p:ph idx="1"/>
          </p:nvPr>
        </p:nvSpPr>
        <p:spPr/>
        <p:txBody>
          <a:bodyPr/>
          <a:lstStyle/>
          <a:p>
            <a:pPr>
              <a:buFont typeface="Lucida Sans" panose="020B0602030504020204" pitchFamily="34" charset="0"/>
              <a:buNone/>
            </a:pPr>
            <a:r>
              <a:rPr lang="en-US" altLang="en-US" sz="2400">
                <a:latin typeface="Arial" panose="020B0604020202020204" pitchFamily="34" charset="0"/>
              </a:rPr>
              <a:t>a) The CPI basket is the quantities bought in the base year. In the base year, a typical household spent $400 on juice at $2 a bottle, so the quantity of juice bought was $400/$2 = 200 bottles. The household spent $120 on shorts at $10 a pair, so the quantity of shorts bought was $120/$10 = 12. Thus the CPI basket is 200 bottles of juice and 12 pairs of shorts.</a:t>
            </a:r>
            <a:endParaRPr lang="en-US" altLang="en-US" sz="2600">
              <a:latin typeface="Arial" panose="020B0604020202020204" pitchFamily="34" charset="0"/>
            </a:endParaRPr>
          </a:p>
        </p:txBody>
      </p:sp>
      <p:sp>
        <p:nvSpPr>
          <p:cNvPr id="4" name="Date Placeholder 3"/>
          <p:cNvSpPr>
            <a:spLocks noGrp="1"/>
          </p:cNvSpPr>
          <p:nvPr>
            <p:ph type="dt" sz="quarter" idx="10"/>
          </p:nvPr>
        </p:nvSpPr>
        <p:spPr/>
        <p:txBody>
          <a:bodyPr/>
          <a:lstStyle/>
          <a:p>
            <a:pPr>
              <a:defRPr/>
            </a:pPr>
            <a:r>
              <a:rPr lang="en-US"/>
              <a:t>9/12/2025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278A3655-540B-45CA-BC92-226406AEF800}" type="slidenum">
              <a:rPr kumimoji="0" lang="en-US" altLang="en-US" sz="1200">
                <a:solidFill>
                  <a:srgbClr val="000000"/>
                </a:solidFill>
              </a:rPr>
              <a:pPr eaLnBrk="1" hangingPunct="1"/>
              <a:t>17</a:t>
            </a:fld>
            <a:endParaRPr kumimoji="0" lang="en-US" altLang="en-US" sz="1200">
              <a:solidFill>
                <a:srgbClr val="000000"/>
              </a:solidFill>
            </a:endParaRPr>
          </a:p>
        </p:txBody>
      </p:sp>
    </p:spTree>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5)</a:t>
            </a:r>
          </a:p>
        </p:txBody>
      </p:sp>
      <p:sp>
        <p:nvSpPr>
          <p:cNvPr id="16387" name="Content Placeholder 2"/>
          <p:cNvSpPr>
            <a:spLocks noGrp="1"/>
          </p:cNvSpPr>
          <p:nvPr>
            <p:ph idx="1"/>
          </p:nvPr>
        </p:nvSpPr>
        <p:spPr/>
        <p:txBody>
          <a:bodyPr/>
          <a:lstStyle/>
          <a:p>
            <a:pPr>
              <a:buFont typeface="Lucida Sans" panose="020B0602030504020204" pitchFamily="34" charset="0"/>
              <a:buNone/>
            </a:pPr>
            <a:r>
              <a:rPr lang="en-US" altLang="en-US" sz="2400">
                <a:latin typeface="Arial" panose="020B0604020202020204" pitchFamily="34" charset="0"/>
              </a:rPr>
              <a:t>b) The cost of the CPI basket last year was $400 + $120 = $520. The cost of the CPI basket in the current year is $3 × 200 + $12 × 12 = $744. So the CPI is ($744/$520) × 100 = 143.1</a:t>
            </a:r>
            <a:endParaRPr lang="en-US" altLang="en-US" sz="2600">
              <a:latin typeface="Arial" panose="020B0604020202020204" pitchFamily="34" charset="0"/>
            </a:endParaRPr>
          </a:p>
        </p:txBody>
      </p:sp>
      <p:sp>
        <p:nvSpPr>
          <p:cNvPr id="4" name="Date Placeholder 3"/>
          <p:cNvSpPr>
            <a:spLocks noGrp="1"/>
          </p:cNvSpPr>
          <p:nvPr>
            <p:ph type="dt" sz="quarter" idx="10"/>
          </p:nvPr>
        </p:nvSpPr>
        <p:spPr/>
        <p:txBody>
          <a:bodyPr/>
          <a:lstStyle/>
          <a:p>
            <a:pPr>
              <a:defRPr/>
            </a:pPr>
            <a:r>
              <a:rPr lang="en-US"/>
              <a:t>9/12/2025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548B2217-018C-48FA-8A1E-9AB9FB17FCC8}" type="slidenum">
              <a:rPr kumimoji="0" lang="en-US" altLang="en-US" sz="1200">
                <a:solidFill>
                  <a:srgbClr val="000000"/>
                </a:solidFill>
              </a:rPr>
              <a:pPr eaLnBrk="1" hangingPunct="1"/>
              <a:t>18</a:t>
            </a:fld>
            <a:endParaRPr kumimoji="0" lang="en-US" altLang="en-US" sz="1200">
              <a:solidFill>
                <a:srgbClr val="000000"/>
              </a:solidFill>
            </a:endParaRPr>
          </a:p>
        </p:txBody>
      </p:sp>
    </p:spTree>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5)</a:t>
            </a:r>
          </a:p>
        </p:txBody>
      </p:sp>
      <p:sp>
        <p:nvSpPr>
          <p:cNvPr id="17411" name="Content Placeholder 2"/>
          <p:cNvSpPr>
            <a:spLocks noGrp="1"/>
          </p:cNvSpPr>
          <p:nvPr>
            <p:ph idx="1"/>
          </p:nvPr>
        </p:nvSpPr>
        <p:spPr/>
        <p:txBody>
          <a:bodyPr/>
          <a:lstStyle/>
          <a:p>
            <a:pPr>
              <a:buFont typeface="Lucida Sans" panose="020B0602030504020204" pitchFamily="34" charset="0"/>
              <a:buNone/>
            </a:pPr>
            <a:r>
              <a:rPr lang="en-US" altLang="en-US" sz="2400">
                <a:latin typeface="Arial" panose="020B0604020202020204" pitchFamily="34" charset="0"/>
              </a:rPr>
              <a:t>c) The inflation rate is the percentage change in the CPI. Because the last year was also the base year, the CPI last year was 100. So the inflation rate for the current year is [(143.1 - 100)/100] × 100, which is 43.1 percent.</a:t>
            </a:r>
            <a:endParaRPr lang="en-US" altLang="en-US" sz="2600">
              <a:latin typeface="Arial" panose="020B0604020202020204" pitchFamily="34" charset="0"/>
            </a:endParaRPr>
          </a:p>
        </p:txBody>
      </p:sp>
      <p:sp>
        <p:nvSpPr>
          <p:cNvPr id="4" name="Date Placeholder 3"/>
          <p:cNvSpPr>
            <a:spLocks noGrp="1"/>
          </p:cNvSpPr>
          <p:nvPr>
            <p:ph type="dt" sz="quarter" idx="10"/>
          </p:nvPr>
        </p:nvSpPr>
        <p:spPr/>
        <p:txBody>
          <a:bodyPr/>
          <a:lstStyle/>
          <a:p>
            <a:pPr>
              <a:defRPr/>
            </a:pPr>
            <a:r>
              <a:rPr lang="en-US"/>
              <a:t>9/12/2025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E06452A6-D234-4802-AF46-D850079755E6}" type="slidenum">
              <a:rPr kumimoji="0" lang="en-US" altLang="en-US" sz="1200">
                <a:solidFill>
                  <a:srgbClr val="000000"/>
                </a:solidFill>
              </a:rPr>
              <a:pPr eaLnBrk="1" hangingPunct="1"/>
              <a:t>19</a:t>
            </a:fld>
            <a:endParaRPr kumimoji="0" lang="en-US" altLang="en-US" sz="1200">
              <a:solidFill>
                <a:srgbClr val="000000"/>
              </a:solidFill>
            </a:endParaRP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Outline</a:t>
            </a:r>
          </a:p>
        </p:txBody>
      </p:sp>
      <p:sp>
        <p:nvSpPr>
          <p:cNvPr id="3075" name="Content Placeholder 2"/>
          <p:cNvSpPr>
            <a:spLocks noGrp="1"/>
          </p:cNvSpPr>
          <p:nvPr>
            <p:ph idx="1"/>
          </p:nvPr>
        </p:nvSpPr>
        <p:spPr/>
        <p:txBody>
          <a:bodyPr/>
          <a:lstStyle/>
          <a:p>
            <a:pPr marL="650875" indent="-514350">
              <a:buFont typeface="Wingdings" panose="05000000000000000000" pitchFamily="2" charset="2"/>
              <a:buChar char="§"/>
            </a:pPr>
            <a:r>
              <a:rPr lang="en-US" altLang="en-US" sz="2600" dirty="0">
                <a:latin typeface="Arial" panose="020B0604020202020204" pitchFamily="34" charset="0"/>
              </a:rPr>
              <a:t>Review Questions</a:t>
            </a:r>
          </a:p>
          <a:p>
            <a:pPr marL="650875" indent="-514350">
              <a:buFont typeface="Wingdings" panose="05000000000000000000" pitchFamily="2" charset="2"/>
              <a:buChar char="§"/>
            </a:pPr>
            <a:r>
              <a:rPr lang="en-US" altLang="en-US" sz="2600" dirty="0">
                <a:latin typeface="Arial" panose="020B0604020202020204" pitchFamily="34" charset="0"/>
              </a:rPr>
              <a:t>Training (Chapter 5)</a:t>
            </a:r>
          </a:p>
        </p:txBody>
      </p:sp>
      <p:sp>
        <p:nvSpPr>
          <p:cNvPr id="4" name="Date Placeholder 3"/>
          <p:cNvSpPr>
            <a:spLocks noGrp="1"/>
          </p:cNvSpPr>
          <p:nvPr>
            <p:ph type="dt" sz="quarter" idx="10"/>
          </p:nvPr>
        </p:nvSpPr>
        <p:spPr/>
        <p:txBody>
          <a:bodyPr/>
          <a:lstStyle/>
          <a:p>
            <a:pPr>
              <a:defRPr/>
            </a:pPr>
            <a:r>
              <a:rPr lang="en-US"/>
              <a:t>9/12/2025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4B26A82-7C16-43A1-A4BE-CCA3C4D02A28}" type="slidenum">
              <a:rPr kumimoji="0" lang="en-US" altLang="en-US" sz="1200">
                <a:solidFill>
                  <a:srgbClr val="000000"/>
                </a:solidFill>
              </a:rPr>
              <a:pPr eaLnBrk="1" hangingPunct="1"/>
              <a:t>2</a:t>
            </a:fld>
            <a:endParaRPr kumimoji="0" lang="en-US" altLang="en-US" sz="1200">
              <a:solidFill>
                <a:srgbClr val="000000"/>
              </a:solidFill>
            </a:endParaRPr>
          </a:p>
        </p:txBody>
      </p:sp>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5)</a:t>
            </a:r>
          </a:p>
        </p:txBody>
      </p:sp>
      <p:sp>
        <p:nvSpPr>
          <p:cNvPr id="18435" name="Content Placeholder 2"/>
          <p:cNvSpPr>
            <a:spLocks noGrp="1"/>
          </p:cNvSpPr>
          <p:nvPr>
            <p:ph idx="1"/>
          </p:nvPr>
        </p:nvSpPr>
        <p:spPr/>
        <p:txBody>
          <a:bodyPr/>
          <a:lstStyle/>
          <a:p>
            <a:pPr>
              <a:buFont typeface="Lucida Sans" panose="020B0602030504020204" pitchFamily="34" charset="0"/>
              <a:buNone/>
            </a:pPr>
            <a:r>
              <a:rPr lang="en-US" altLang="en-US" sz="2400">
                <a:latin typeface="Arial" panose="020B0604020202020204" pitchFamily="34" charset="0"/>
              </a:rPr>
              <a:t>d) The calculated CPI is likely to overstate inflation because of the commodity substitution bias. The relative price of shorts has fallen from 5 to 4 bottles of juice. This fall led consumers to buy more shorts and less juice. As a result, the actual consumer basket in the current year is less expensive than the CPI basket. The CPI ignores this commodity substitution, and so overstates the inflation rate.</a:t>
            </a:r>
            <a:endParaRPr lang="en-US" altLang="en-US" sz="2600">
              <a:latin typeface="Arial" panose="020B0604020202020204" pitchFamily="34" charset="0"/>
            </a:endParaRPr>
          </a:p>
        </p:txBody>
      </p:sp>
      <p:sp>
        <p:nvSpPr>
          <p:cNvPr id="4" name="Date Placeholder 3"/>
          <p:cNvSpPr>
            <a:spLocks noGrp="1"/>
          </p:cNvSpPr>
          <p:nvPr>
            <p:ph type="dt" sz="quarter" idx="10"/>
          </p:nvPr>
        </p:nvSpPr>
        <p:spPr/>
        <p:txBody>
          <a:bodyPr/>
          <a:lstStyle/>
          <a:p>
            <a:pPr>
              <a:defRPr/>
            </a:pPr>
            <a:r>
              <a:rPr lang="en-US"/>
              <a:t>9/12/2025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58D85C20-1304-468A-983B-A1D0CE8663F0}" type="slidenum">
              <a:rPr kumimoji="0" lang="en-US" altLang="en-US" sz="1200">
                <a:solidFill>
                  <a:srgbClr val="000000"/>
                </a:solidFill>
              </a:rPr>
              <a:pPr eaLnBrk="1" hangingPunct="1"/>
              <a:t>20</a:t>
            </a:fld>
            <a:endParaRPr kumimoji="0" lang="en-US" altLang="en-US" sz="1200">
              <a:solidFill>
                <a:srgbClr val="000000"/>
              </a:solidFill>
            </a:endParaRP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Review Questions</a:t>
            </a:r>
          </a:p>
        </p:txBody>
      </p:sp>
      <p:sp>
        <p:nvSpPr>
          <p:cNvPr id="3075" name="Content Placeholder 2"/>
          <p:cNvSpPr>
            <a:spLocks noGrp="1"/>
          </p:cNvSpPr>
          <p:nvPr>
            <p:ph idx="1"/>
          </p:nvPr>
        </p:nvSpPr>
        <p:spPr/>
        <p:txBody>
          <a:bodyPr/>
          <a:lstStyle/>
          <a:p>
            <a:pPr marL="136525" indent="0">
              <a:buNone/>
            </a:pPr>
            <a:r>
              <a:rPr lang="en-US" altLang="en-US" sz="2600" dirty="0">
                <a:latin typeface="Arial" panose="020B0604020202020204" pitchFamily="34" charset="0"/>
              </a:rPr>
              <a:t>1. What is the natural unemployment rate?</a:t>
            </a:r>
          </a:p>
          <a:p>
            <a:pPr marL="136525" indent="0">
              <a:buNone/>
            </a:pPr>
            <a:r>
              <a:rPr lang="en-US" altLang="en-US" sz="2600" dirty="0">
                <a:latin typeface="Arial" panose="020B0604020202020204" pitchFamily="34" charset="0"/>
              </a:rPr>
              <a:t>2. Why is the unemployment rate never zero, even at full employment?</a:t>
            </a:r>
          </a:p>
          <a:p>
            <a:pPr marL="136525" indent="0">
              <a:buNone/>
            </a:pPr>
            <a:endParaRPr lang="en-US" altLang="en-US" sz="2600" dirty="0">
              <a:latin typeface="Arial" panose="020B0604020202020204" pitchFamily="34" charset="0"/>
            </a:endParaRPr>
          </a:p>
        </p:txBody>
      </p:sp>
      <p:sp>
        <p:nvSpPr>
          <p:cNvPr id="4" name="Date Placeholder 3"/>
          <p:cNvSpPr>
            <a:spLocks noGrp="1"/>
          </p:cNvSpPr>
          <p:nvPr>
            <p:ph type="dt" sz="quarter" idx="10"/>
          </p:nvPr>
        </p:nvSpPr>
        <p:spPr/>
        <p:txBody>
          <a:bodyPr/>
          <a:lstStyle/>
          <a:p>
            <a:pPr>
              <a:defRPr/>
            </a:pPr>
            <a:r>
              <a:rPr lang="en-US"/>
              <a:t>9/12/2025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4B26A82-7C16-43A1-A4BE-CCA3C4D02A28}" type="slidenum">
              <a:rPr kumimoji="0" lang="en-US" altLang="en-US" sz="1200">
                <a:solidFill>
                  <a:srgbClr val="000000"/>
                </a:solidFill>
              </a:rPr>
              <a:pPr eaLnBrk="1" hangingPunct="1"/>
              <a:t>3</a:t>
            </a:fld>
            <a:endParaRPr kumimoji="0" lang="en-US" altLang="en-US" sz="1200">
              <a:solidFill>
                <a:srgbClr val="000000"/>
              </a:solidFill>
            </a:endParaRPr>
          </a:p>
        </p:txBody>
      </p:sp>
    </p:spTree>
    <p:extLst>
      <p:ext uri="{BB962C8B-B14F-4D97-AF65-F5344CB8AC3E}">
        <p14:creationId xmlns:p14="http://schemas.microsoft.com/office/powerpoint/2010/main" val="244169249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fade">
                                      <p:cBhvr>
                                        <p:cTn id="7" dur="500"/>
                                        <p:tgtEl>
                                          <p:spTgt spid="30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075">
                                            <p:txEl>
                                              <p:pRg st="1" end="1"/>
                                            </p:txEl>
                                          </p:spTgt>
                                        </p:tgtEl>
                                        <p:attrNameLst>
                                          <p:attrName>style.visibility</p:attrName>
                                        </p:attrNameLst>
                                      </p:cBhvr>
                                      <p:to>
                                        <p:strVal val="visible"/>
                                      </p:to>
                                    </p:set>
                                    <p:animEffect transition="in" filter="fade">
                                      <p:cBhvr>
                                        <p:cTn id="12" dur="500"/>
                                        <p:tgtEl>
                                          <p:spTgt spid="307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Review Questions</a:t>
            </a:r>
          </a:p>
        </p:txBody>
      </p:sp>
      <p:sp>
        <p:nvSpPr>
          <p:cNvPr id="3075" name="Content Placeholder 2"/>
          <p:cNvSpPr>
            <a:spLocks noGrp="1"/>
          </p:cNvSpPr>
          <p:nvPr>
            <p:ph idx="1"/>
          </p:nvPr>
        </p:nvSpPr>
        <p:spPr/>
        <p:txBody>
          <a:bodyPr/>
          <a:lstStyle/>
          <a:p>
            <a:pPr marL="136525" indent="0">
              <a:buNone/>
            </a:pPr>
            <a:r>
              <a:rPr lang="en-US" altLang="en-US" sz="2600" dirty="0">
                <a:latin typeface="Arial" panose="020B0604020202020204" pitchFamily="34" charset="0"/>
              </a:rPr>
              <a:t>3. What is the output gap? How does it change when the economy goes into recession?</a:t>
            </a:r>
          </a:p>
          <a:p>
            <a:pPr marL="136525" indent="0">
              <a:buNone/>
            </a:pPr>
            <a:r>
              <a:rPr lang="en-US" altLang="en-US" sz="2600" dirty="0">
                <a:latin typeface="Arial" panose="020B0604020202020204" pitchFamily="34" charset="0"/>
              </a:rPr>
              <a:t>4. How does the unemployment rate fluctuate over the business cycle?</a:t>
            </a:r>
          </a:p>
        </p:txBody>
      </p:sp>
      <p:sp>
        <p:nvSpPr>
          <p:cNvPr id="4" name="Date Placeholder 3"/>
          <p:cNvSpPr>
            <a:spLocks noGrp="1"/>
          </p:cNvSpPr>
          <p:nvPr>
            <p:ph type="dt" sz="quarter" idx="10"/>
          </p:nvPr>
        </p:nvSpPr>
        <p:spPr/>
        <p:txBody>
          <a:bodyPr/>
          <a:lstStyle/>
          <a:p>
            <a:pPr>
              <a:defRPr/>
            </a:pPr>
            <a:r>
              <a:rPr lang="en-US"/>
              <a:t>9/12/2025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4B26A82-7C16-43A1-A4BE-CCA3C4D02A28}" type="slidenum">
              <a:rPr kumimoji="0" lang="en-US" altLang="en-US" sz="1200">
                <a:solidFill>
                  <a:srgbClr val="000000"/>
                </a:solidFill>
              </a:rPr>
              <a:pPr eaLnBrk="1" hangingPunct="1"/>
              <a:t>4</a:t>
            </a:fld>
            <a:endParaRPr kumimoji="0" lang="en-US" altLang="en-US" sz="1200">
              <a:solidFill>
                <a:srgbClr val="000000"/>
              </a:solidFill>
            </a:endParaRPr>
          </a:p>
        </p:txBody>
      </p:sp>
    </p:spTree>
    <p:extLst>
      <p:ext uri="{BB962C8B-B14F-4D97-AF65-F5344CB8AC3E}">
        <p14:creationId xmlns:p14="http://schemas.microsoft.com/office/powerpoint/2010/main" val="204023896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Review Questions</a:t>
            </a:r>
          </a:p>
        </p:txBody>
      </p:sp>
      <p:sp>
        <p:nvSpPr>
          <p:cNvPr id="3075" name="Content Placeholder 2"/>
          <p:cNvSpPr>
            <a:spLocks noGrp="1"/>
          </p:cNvSpPr>
          <p:nvPr>
            <p:ph idx="1"/>
          </p:nvPr>
        </p:nvSpPr>
        <p:spPr/>
        <p:txBody>
          <a:bodyPr/>
          <a:lstStyle/>
          <a:p>
            <a:pPr marL="136525" indent="0">
              <a:buNone/>
            </a:pPr>
            <a:r>
              <a:rPr lang="en-US" altLang="en-US" sz="2600" dirty="0">
                <a:latin typeface="Arial" panose="020B0604020202020204" pitchFamily="34" charset="0"/>
              </a:rPr>
              <a:t>5. What is the price level?</a:t>
            </a:r>
          </a:p>
          <a:p>
            <a:pPr marL="136525" indent="0">
              <a:buNone/>
            </a:pPr>
            <a:r>
              <a:rPr lang="en-US" altLang="en-US" sz="2600" dirty="0">
                <a:latin typeface="Arial" panose="020B0604020202020204" pitchFamily="34" charset="0"/>
              </a:rPr>
              <a:t>6. What is the CPI and how is it calculated?</a:t>
            </a:r>
          </a:p>
          <a:p>
            <a:pPr marL="136525" indent="0">
              <a:buNone/>
            </a:pPr>
            <a:r>
              <a:rPr lang="en-US" altLang="en-US" sz="2600" dirty="0">
                <a:latin typeface="Arial" panose="020B0604020202020204" pitchFamily="34" charset="0"/>
              </a:rPr>
              <a:t>7. How do we calculate the inflation rate and what is its relationship with the CPI?</a:t>
            </a:r>
          </a:p>
        </p:txBody>
      </p:sp>
      <p:sp>
        <p:nvSpPr>
          <p:cNvPr id="4" name="Date Placeholder 3"/>
          <p:cNvSpPr>
            <a:spLocks noGrp="1"/>
          </p:cNvSpPr>
          <p:nvPr>
            <p:ph type="dt" sz="quarter" idx="10"/>
          </p:nvPr>
        </p:nvSpPr>
        <p:spPr/>
        <p:txBody>
          <a:bodyPr/>
          <a:lstStyle/>
          <a:p>
            <a:pPr>
              <a:defRPr/>
            </a:pPr>
            <a:r>
              <a:rPr lang="en-US"/>
              <a:t>9/12/2025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4B26A82-7C16-43A1-A4BE-CCA3C4D02A28}" type="slidenum">
              <a:rPr kumimoji="0" lang="en-US" altLang="en-US" sz="1200">
                <a:solidFill>
                  <a:srgbClr val="000000"/>
                </a:solidFill>
              </a:rPr>
              <a:pPr eaLnBrk="1" hangingPunct="1"/>
              <a:t>5</a:t>
            </a:fld>
            <a:endParaRPr kumimoji="0" lang="en-US" altLang="en-US" sz="1200">
              <a:solidFill>
                <a:srgbClr val="000000"/>
              </a:solidFill>
            </a:endParaRPr>
          </a:p>
        </p:txBody>
      </p:sp>
    </p:spTree>
    <p:extLst>
      <p:ext uri="{BB962C8B-B14F-4D97-AF65-F5344CB8AC3E}">
        <p14:creationId xmlns:p14="http://schemas.microsoft.com/office/powerpoint/2010/main" val="400637200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5)</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1) The ________ is the total number of people aged 16 years and older (and not in jail, hospital or institutional care) while the ________ is the number of people employed and the unemployed.</a:t>
            </a:r>
          </a:p>
          <a:p>
            <a:pPr>
              <a:buFont typeface="Lucida Sans" panose="020B0602030504020204" pitchFamily="34" charset="0"/>
              <a:buNone/>
              <a:defRPr/>
            </a:pPr>
            <a:r>
              <a:rPr lang="en-US" sz="2400" dirty="0"/>
              <a:t>A) labor force participation rate; labor force</a:t>
            </a:r>
          </a:p>
          <a:p>
            <a:pPr>
              <a:buFont typeface="Lucida Sans" panose="020B0602030504020204" pitchFamily="34" charset="0"/>
              <a:buNone/>
              <a:defRPr/>
            </a:pPr>
            <a:r>
              <a:rPr lang="en-US" sz="2400" dirty="0"/>
              <a:t>B) working-age population; labor force participation rate</a:t>
            </a:r>
          </a:p>
          <a:p>
            <a:pPr>
              <a:buFont typeface="Lucida Sans" panose="020B0602030504020204" pitchFamily="34" charset="0"/>
              <a:buNone/>
              <a:defRPr/>
            </a:pPr>
            <a:r>
              <a:rPr lang="en-US" sz="2400" dirty="0"/>
              <a:t>C) working-age population; labor force</a:t>
            </a:r>
          </a:p>
          <a:p>
            <a:pPr>
              <a:buFont typeface="Lucida Sans" panose="020B0602030504020204" pitchFamily="34" charset="0"/>
              <a:buNone/>
              <a:defRPr/>
            </a:pPr>
            <a:r>
              <a:rPr lang="en-US" sz="2400" dirty="0"/>
              <a:t>D) labor force; working-age population</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9/12/2025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C65B8DD7-45EA-4839-B2D0-5A16EA6E3258}" type="slidenum">
              <a:rPr kumimoji="0" lang="en-US" altLang="en-US" sz="1200">
                <a:solidFill>
                  <a:srgbClr val="000000"/>
                </a:solidFill>
              </a:rPr>
              <a:pPr eaLnBrk="1" hangingPunct="1"/>
              <a:t>6</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3" end="3"/>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5)</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2) Suppose there are 100 million in the labor force, and 6 million unemployed people. During the next month, 200,000 people lose their jobs and 300,000 find jobs. The new total of employed persons is ________ and the new unemployment rate is ________.</a:t>
            </a:r>
          </a:p>
          <a:p>
            <a:pPr>
              <a:buFont typeface="Lucida Sans" panose="020B0602030504020204" pitchFamily="34" charset="0"/>
              <a:buNone/>
              <a:defRPr/>
            </a:pPr>
            <a:r>
              <a:rPr lang="fr-FR" sz="2400" dirty="0"/>
              <a:t>A) 94.1 million; 5.9 percent </a:t>
            </a:r>
          </a:p>
          <a:p>
            <a:pPr>
              <a:buFont typeface="Lucida Sans" panose="020B0602030504020204" pitchFamily="34" charset="0"/>
              <a:buNone/>
              <a:defRPr/>
            </a:pPr>
            <a:r>
              <a:rPr lang="fr-FR" sz="2400" dirty="0"/>
              <a:t>B) 100.1 million; 5.8 percent</a:t>
            </a:r>
          </a:p>
          <a:p>
            <a:pPr>
              <a:buFont typeface="Lucida Sans" panose="020B0602030504020204" pitchFamily="34" charset="0"/>
              <a:buNone/>
              <a:defRPr/>
            </a:pPr>
            <a:r>
              <a:rPr lang="fr-FR" sz="2400" dirty="0"/>
              <a:t>C) 100 million; 6.1 percent </a:t>
            </a:r>
          </a:p>
          <a:p>
            <a:pPr>
              <a:buFont typeface="Lucida Sans" panose="020B0602030504020204" pitchFamily="34" charset="0"/>
              <a:buNone/>
              <a:defRPr/>
            </a:pPr>
            <a:r>
              <a:rPr lang="fr-FR" sz="2400" dirty="0"/>
              <a:t>D) 93.9 million; 6.1 percent</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9/12/2025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37CAD368-E513-4890-BB84-FFCD3BA9F2EA}" type="slidenum">
              <a:rPr kumimoji="0" lang="en-US" altLang="en-US" sz="1200">
                <a:solidFill>
                  <a:srgbClr val="000000"/>
                </a:solidFill>
              </a:rPr>
              <a:pPr eaLnBrk="1" hangingPunct="1"/>
              <a:t>7</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5)</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3) The labor force participation rate is percentage of the ________ who are in the labor force.</a:t>
            </a:r>
          </a:p>
          <a:p>
            <a:pPr>
              <a:buFont typeface="Lucida Sans" panose="020B0602030504020204" pitchFamily="34" charset="0"/>
              <a:buNone/>
              <a:defRPr/>
            </a:pPr>
            <a:r>
              <a:rPr lang="en-US" sz="2400" dirty="0"/>
              <a:t>A) population </a:t>
            </a:r>
          </a:p>
          <a:p>
            <a:pPr>
              <a:buFont typeface="Lucida Sans" panose="020B0602030504020204" pitchFamily="34" charset="0"/>
              <a:buNone/>
              <a:defRPr/>
            </a:pPr>
            <a:r>
              <a:rPr lang="en-US" sz="2400" dirty="0"/>
              <a:t>B) working-age population</a:t>
            </a:r>
          </a:p>
          <a:p>
            <a:pPr>
              <a:buFont typeface="Lucida Sans" panose="020B0602030504020204" pitchFamily="34" charset="0"/>
              <a:buNone/>
              <a:defRPr/>
            </a:pPr>
            <a:r>
              <a:rPr lang="en-US" sz="2400" dirty="0"/>
              <a:t>C) people over age 16 </a:t>
            </a:r>
          </a:p>
          <a:p>
            <a:pPr>
              <a:buFont typeface="Lucida Sans" panose="020B0602030504020204" pitchFamily="34" charset="0"/>
              <a:buNone/>
              <a:defRPr/>
            </a:pPr>
            <a:r>
              <a:rPr lang="en-US" sz="2400" dirty="0"/>
              <a:t>D) people under age 65</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9/12/2025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2959E654-F0DF-4767-A016-347EA63499A9}" type="slidenum">
              <a:rPr kumimoji="0" lang="en-US" altLang="en-US" sz="1200">
                <a:solidFill>
                  <a:srgbClr val="000000"/>
                </a:solidFill>
              </a:rPr>
              <a:pPr eaLnBrk="1" hangingPunct="1"/>
              <a:t>8</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2" end="2"/>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5)</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4) When more labor is unemployed than the amount at the natural unemployment rate, then real</a:t>
            </a:r>
          </a:p>
          <a:p>
            <a:pPr>
              <a:buFont typeface="Lucida Sans" panose="020B0602030504020204" pitchFamily="34" charset="0"/>
              <a:buNone/>
              <a:defRPr/>
            </a:pPr>
            <a:r>
              <a:rPr lang="en-US" sz="2400" dirty="0"/>
              <a:t>GDP ________ potential GDP.</a:t>
            </a:r>
          </a:p>
          <a:p>
            <a:pPr>
              <a:buFont typeface="Lucida Sans" panose="020B0602030504020204" pitchFamily="34" charset="0"/>
              <a:buNone/>
              <a:defRPr/>
            </a:pPr>
            <a:r>
              <a:rPr lang="en-US" sz="2400" dirty="0"/>
              <a:t>A) is equal to </a:t>
            </a:r>
          </a:p>
          <a:p>
            <a:pPr>
              <a:buFont typeface="Lucida Sans" panose="020B0602030504020204" pitchFamily="34" charset="0"/>
              <a:buNone/>
              <a:defRPr/>
            </a:pPr>
            <a:r>
              <a:rPr lang="en-US" sz="2400" dirty="0"/>
              <a:t>B) is greater than</a:t>
            </a:r>
          </a:p>
          <a:p>
            <a:pPr>
              <a:buFont typeface="Lucida Sans" panose="020B0602030504020204" pitchFamily="34" charset="0"/>
              <a:buNone/>
              <a:defRPr/>
            </a:pPr>
            <a:r>
              <a:rPr lang="en-US" sz="2400" dirty="0"/>
              <a:t>C) is less than </a:t>
            </a:r>
          </a:p>
          <a:p>
            <a:pPr>
              <a:buFont typeface="Lucida Sans" panose="020B0602030504020204" pitchFamily="34" charset="0"/>
              <a:buNone/>
              <a:defRPr/>
            </a:pPr>
            <a:r>
              <a:rPr lang="en-US" sz="2400" dirty="0"/>
              <a:t>D) cannot be compared to</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9/12/2025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9659EA8B-2BA1-40AC-B5A0-3D0BE8A2A934}" type="slidenum">
              <a:rPr kumimoji="0" lang="en-US" altLang="en-US" sz="1200">
                <a:solidFill>
                  <a:srgbClr val="000000"/>
                </a:solidFill>
              </a:rPr>
              <a:pPr eaLnBrk="1" hangingPunct="1"/>
              <a:t>9</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4" end="4"/>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DEFINEDINNAVIGATOR" val="False"/>
  <p:tag name="HOTSPOTTYPE" val="NextSlide"/>
  <p:tag name="BRANCHTO" val="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6304</TotalTime>
  <Words>1539</Words>
  <Application>Microsoft Office PowerPoint</Application>
  <PresentationFormat>On-screen Show (4:3)</PresentationFormat>
  <Paragraphs>221</Paragraphs>
  <Slides>20</Slides>
  <Notes>20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Wingdings</vt:lpstr>
      <vt:lpstr>Times New Roman</vt:lpstr>
      <vt:lpstr>Book Antiqua</vt:lpstr>
      <vt:lpstr>Wingdings 3</vt:lpstr>
      <vt:lpstr>Lucida Sans</vt:lpstr>
      <vt:lpstr>Arial</vt:lpstr>
      <vt:lpstr>Wingdings 2</vt:lpstr>
      <vt:lpstr>Apex</vt:lpstr>
      <vt:lpstr>ECN2102 macroeconomics (3 Credits/5 ECTS)  Training (Chapter 5)</vt:lpstr>
      <vt:lpstr>Outline</vt:lpstr>
      <vt:lpstr>Review Questions</vt:lpstr>
      <vt:lpstr>Review Questions</vt:lpstr>
      <vt:lpstr>Review Questions</vt:lpstr>
      <vt:lpstr>Training (Chapter 5)</vt:lpstr>
      <vt:lpstr>Training (Chapter 5)</vt:lpstr>
      <vt:lpstr>Training (Chapter 5)</vt:lpstr>
      <vt:lpstr>Training (Chapter 5)</vt:lpstr>
      <vt:lpstr>Training (Chapter 5)</vt:lpstr>
      <vt:lpstr>Training (Chapter 5)</vt:lpstr>
      <vt:lpstr>Training (Chapter 5)</vt:lpstr>
      <vt:lpstr>Training (Chapter 5)</vt:lpstr>
      <vt:lpstr>Training (Chapter 5)</vt:lpstr>
      <vt:lpstr>Training (Chapter 5)</vt:lpstr>
      <vt:lpstr>Training (Chapter 5)</vt:lpstr>
      <vt:lpstr>Training (Chapter 5)</vt:lpstr>
      <vt:lpstr>Training (Chapter 5)</vt:lpstr>
      <vt:lpstr>Training (Chapter 5)</vt:lpstr>
      <vt:lpstr>Training (Chapter 5)</vt:lpstr>
    </vt:vector>
  </TitlesOfParts>
  <Company>Florida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ECN3184 Econometric Methods (3 Credits) Section 1 Two-Variable  Regression Analysis</dc:title>
  <dc:creator>Madumarov Eldar</dc:creator>
  <cp:lastModifiedBy>Reviewer </cp:lastModifiedBy>
  <cp:revision>441</cp:revision>
  <dcterms:created xsi:type="dcterms:W3CDTF">1998-07-20T20:52:32Z</dcterms:created>
  <dcterms:modified xsi:type="dcterms:W3CDTF">2025-09-06T11:21:34Z</dcterms:modified>
</cp:coreProperties>
</file>